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369" r:id="rId6"/>
    <p:sldId id="324" r:id="rId7"/>
    <p:sldId id="370" r:id="rId8"/>
    <p:sldId id="371" r:id="rId9"/>
    <p:sldId id="327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46" autoAdjust="0"/>
  </p:normalViewPr>
  <p:slideViewPr>
    <p:cSldViewPr>
      <p:cViewPr varScale="1">
        <p:scale>
          <a:sx n="100" d="100"/>
          <a:sy n="100" d="100"/>
        </p:scale>
        <p:origin x="946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573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465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950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162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4824536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Časová hodnota peněz ve financích – současná a budoucí hodnota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Proud peněžních toků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011910"/>
            <a:ext cx="3888432" cy="5760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444208" y="4371950"/>
            <a:ext cx="252806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v podnikání</a:t>
            </a:r>
            <a:endParaRPr lang="cs-CZ" altLang="cs-CZ" sz="15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51520" y="1131590"/>
                <a:ext cx="8640960" cy="367240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algn="just"/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Výnosy (úroky) z depozitních produktů jsou zdaněny 15 % srážkovou daní.</a:t>
                </a:r>
              </a:p>
              <a:p>
                <a:pPr algn="just"/>
                <a:endParaRPr lang="cs-CZ" sz="2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Zahrnutí daně z úroků (výnosů):</a:t>
                </a:r>
              </a:p>
              <a:p>
                <a:pPr algn="just"/>
                <a:endParaRPr lang="cs-CZ" sz="2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∗(1−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cs-CZ" sz="2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cs-CZ" sz="2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cs-CZ" sz="2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cs-CZ" sz="2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51520" y="1131590"/>
                <a:ext cx="8640960" cy="3672408"/>
              </a:xfrm>
              <a:prstGeom prst="rect">
                <a:avLst/>
              </a:prstGeom>
              <a:blipFill>
                <a:blip r:embed="rId3"/>
                <a:stretch>
                  <a:fillRect l="-776" t="-1163" r="-8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192688" cy="504056"/>
          </a:xfrm>
        </p:spPr>
        <p:txBody>
          <a:bodyPr/>
          <a:lstStyle/>
          <a:p>
            <a:r>
              <a:rPr lang="cs-CZ" dirty="0"/>
              <a:t>Zdanění výnosů u depozitních produktů</a:t>
            </a:r>
          </a:p>
        </p:txBody>
      </p:sp>
    </p:spTree>
    <p:extLst>
      <p:ext uri="{BB962C8B-B14F-4D97-AF65-F5344CB8AC3E}">
        <p14:creationId xmlns:p14="http://schemas.microsoft.com/office/powerpoint/2010/main" val="336619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699542"/>
            <a:ext cx="864096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Jednoduchá současná a budoucí hodnota investice – v praxi využitelná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Existují však investice, které jsou po dobu své existence charakteristické několikanásobnými mnohdy rozdílnými hotovostními toky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Uvažujeme příklad, kdy v následujících obdobích předpokládáme u investice nepravidelné nestejné hotovostní toky, z nichž některé  mohou být kladné (výnosy) a jiné záporné (náklady).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Stejně tak jako jednotlivé hotovostní toky nemusí být ve stejné výši, ani úroková sazba r nemusí být po celou dobu totožná. Mohou se vyskytovat období, ve kterých jsou hotovostní toky nulové.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Výpočet je použitelný i pro případy, kdy peněžní toky nejsou pravidelné nebo dosahují rozdílné výše nebo záporných hodnot.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Příkladem může být investice do výrobní linky nebo opakované vklady na spořicí účet, kdy nemusíme vkládat vždy stejnou částku nebo občas jsme nuceni určitou část peněz vybrat. </a:t>
            </a:r>
          </a:p>
          <a:p>
            <a:pPr marL="0" indent="0" algn="just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76064"/>
          </a:xfrm>
        </p:spPr>
        <p:txBody>
          <a:bodyPr/>
          <a:lstStyle/>
          <a:p>
            <a:r>
              <a:rPr lang="cs-CZ" dirty="0"/>
              <a:t>Budoucí a současná hodnota proudu peněžních toků</a:t>
            </a:r>
          </a:p>
        </p:txBody>
      </p:sp>
    </p:spTree>
    <p:extLst>
      <p:ext uri="{BB962C8B-B14F-4D97-AF65-F5344CB8AC3E}">
        <p14:creationId xmlns:p14="http://schemas.microsoft.com/office/powerpoint/2010/main" val="581639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23528" y="1059582"/>
                <a:ext cx="8640960" cy="3384376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algn="just"/>
                <a:r>
                  <a:rPr lang="cs-CZ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Budoucí hodnotu proudu peněžních toků tedy vypočteme pomocí následujícího vzorce:</a:t>
                </a:r>
              </a:p>
              <a:p>
                <a:pPr algn="just"/>
                <a:endParaRPr lang="cs-CZ" sz="1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5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cs-CZ" sz="250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 sz="25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cs-CZ" sz="25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5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25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cs-CZ" sz="25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cs-CZ" sz="25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5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25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cs-CZ" sz="2500" i="1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cs-CZ" sz="2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sSup>
                        <m:sSupPr>
                          <m:ctrlPr>
                            <a:rPr lang="cs-CZ" sz="25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5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25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cs-CZ" sz="25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cs-CZ" sz="25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cs-CZ" sz="1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cs-CZ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kde </a:t>
                </a:r>
                <a:r>
                  <a:rPr lang="cs-CZ" sz="18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FV</a:t>
                </a:r>
                <a:r>
                  <a:rPr lang="cs-CZ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je budoucí hodnota proudu peněžních toků,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jsou peněžní toky v roce 0 až </a:t>
                </a:r>
                <a:r>
                  <a:rPr lang="cs-CZ" sz="18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sz="18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je počet let neboli splatnost investice, </a:t>
                </a:r>
                <a:r>
                  <a:rPr lang="cs-CZ" sz="18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cs-CZ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je úroková sazba.</a:t>
                </a:r>
              </a:p>
              <a:p>
                <a:pPr algn="just"/>
                <a:endParaRPr lang="cs-CZ" sz="1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23528" y="1059582"/>
                <a:ext cx="8640960" cy="3384376"/>
              </a:xfrm>
              <a:prstGeom prst="rect">
                <a:avLst/>
              </a:prstGeom>
              <a:blipFill>
                <a:blip r:embed="rId3"/>
                <a:stretch>
                  <a:fillRect l="-423" t="-1081" r="-5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76064"/>
          </a:xfrm>
        </p:spPr>
        <p:txBody>
          <a:bodyPr/>
          <a:lstStyle/>
          <a:p>
            <a:r>
              <a:rPr lang="cs-CZ" dirty="0"/>
              <a:t>Budoucí a současná hodnota proudu peněžních toků</a:t>
            </a:r>
          </a:p>
        </p:txBody>
      </p:sp>
    </p:spTree>
    <p:extLst>
      <p:ext uri="{BB962C8B-B14F-4D97-AF65-F5344CB8AC3E}">
        <p14:creationId xmlns:p14="http://schemas.microsoft.com/office/powerpoint/2010/main" val="3249180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23528" y="1059582"/>
                <a:ext cx="8496944" cy="3384376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algn="just"/>
                <a:r>
                  <a:rPr lang="cs-CZ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Současnou hodnotu proudu peněžních toků (PV) počítáme využitím následujícího vzorce: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+…+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cs-CZ" sz="1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23528" y="1059582"/>
                <a:ext cx="8496944" cy="3384376"/>
              </a:xfrm>
              <a:prstGeom prst="rect">
                <a:avLst/>
              </a:prstGeom>
              <a:blipFill>
                <a:blip r:embed="rId3"/>
                <a:stretch>
                  <a:fillRect l="-430" t="-1081" r="-6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76064"/>
          </a:xfrm>
        </p:spPr>
        <p:txBody>
          <a:bodyPr/>
          <a:lstStyle/>
          <a:p>
            <a:r>
              <a:rPr lang="cs-CZ" dirty="0"/>
              <a:t>Budoucí a současná hodnota proudu peněžních toků</a:t>
            </a:r>
          </a:p>
        </p:txBody>
      </p:sp>
    </p:spTree>
    <p:extLst>
      <p:ext uri="{BB962C8B-B14F-4D97-AF65-F5344CB8AC3E}">
        <p14:creationId xmlns:p14="http://schemas.microsoft.com/office/powerpoint/2010/main" val="4151632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691680" y="1635646"/>
            <a:ext cx="482453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4066627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CC4C97B9AFD244B8A2C605ED1B7A47" ma:contentTypeVersion="11" ma:contentTypeDescription="Vytvoří nový dokument" ma:contentTypeScope="" ma:versionID="ef622aa24f9aefa59ddeb1033dcf2c29">
  <xsd:schema xmlns:xsd="http://www.w3.org/2001/XMLSchema" xmlns:xs="http://www.w3.org/2001/XMLSchema" xmlns:p="http://schemas.microsoft.com/office/2006/metadata/properties" xmlns:ns3="ce89441e-298c-4126-b4c6-1cfa377a530c" targetNamespace="http://schemas.microsoft.com/office/2006/metadata/properties" ma:root="true" ma:fieldsID="e667f85680ec43217de5ef68ed7b9675" ns3:_="">
    <xsd:import namespace="ce89441e-298c-4126-b4c6-1cfa377a53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9441e-298c-4126-b4c6-1cfa377a53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72AA97-1057-4ACB-8671-2F4AF493FD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89441e-298c-4126-b4c6-1cfa377a5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DB22E9-0CD5-4ECF-97D8-DBD536017A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30CCB1-36AB-4248-B77E-691BBB433B3A}">
  <ds:schemaRefs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e89441e-298c-4126-b4c6-1cfa377a530c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3847</TotalTime>
  <Words>308</Words>
  <Application>Microsoft Office PowerPoint</Application>
  <PresentationFormat>Předvádění na obrazovce (16:9)</PresentationFormat>
  <Paragraphs>37</Paragraphs>
  <Slides>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 Math</vt:lpstr>
      <vt:lpstr>Times New Roman</vt:lpstr>
      <vt:lpstr>SLU</vt:lpstr>
      <vt:lpstr>Časová hodnota peněz ve financích – současná a budoucí hodnota  Proud peněžních toků  </vt:lpstr>
      <vt:lpstr>Zdanění výnosů u depozitních produktů</vt:lpstr>
      <vt:lpstr>Budoucí a současná hodnota proudu peněžních toků</vt:lpstr>
      <vt:lpstr>Budoucí a současná hodnota proudu peněžních toků</vt:lpstr>
      <vt:lpstr>Budoucí a současná hodnota proudu peněžních toků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Zuzana Szkorupová</cp:lastModifiedBy>
  <cp:revision>101</cp:revision>
  <dcterms:created xsi:type="dcterms:W3CDTF">2016-07-06T15:42:34Z</dcterms:created>
  <dcterms:modified xsi:type="dcterms:W3CDTF">2022-03-07T15:28:52Z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0x0101003ECC4C97B9AFD244B8A2C605ED1B7A47</vt:lpwstr>
  </property>
</Properties>
</file>