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376" r:id="rId7"/>
    <p:sldId id="378" r:id="rId8"/>
    <p:sldId id="374" r:id="rId9"/>
    <p:sldId id="387" r:id="rId10"/>
    <p:sldId id="380" r:id="rId11"/>
    <p:sldId id="371" r:id="rId12"/>
    <p:sldId id="373" r:id="rId13"/>
    <p:sldId id="367" r:id="rId14"/>
    <p:sldId id="368" r:id="rId15"/>
    <p:sldId id="343" r:id="rId16"/>
    <p:sldId id="369" r:id="rId17"/>
    <p:sldId id="370" r:id="rId18"/>
    <p:sldId id="372" r:id="rId19"/>
    <p:sldId id="379" r:id="rId20"/>
    <p:sldId id="382" r:id="rId21"/>
    <p:sldId id="395" r:id="rId22"/>
  </p:sldIdLst>
  <p:sldSz cx="9144000" cy="5143500" type="screen16x9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A"/>
    <a:srgbClr val="307871"/>
    <a:srgbClr val="9F2B2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1" autoAdjust="0"/>
    <p:restoredTop sz="94660"/>
  </p:normalViewPr>
  <p:slideViewPr>
    <p:cSldViewPr>
      <p:cViewPr varScale="1">
        <p:scale>
          <a:sx n="142" d="100"/>
          <a:sy n="142" d="100"/>
        </p:scale>
        <p:origin x="114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9984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3852" y="9379984"/>
            <a:ext cx="297254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09.03.2022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690269"/>
            <a:ext cx="548640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4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65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97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915566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Běžný a procentní výnos z kupónu</a:t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Výnosy finančních dokumentů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516216" y="3876278"/>
            <a:ext cx="244827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Dluhopis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15566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395536" y="771550"/>
            <a:ext cx="734481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</a:rPr>
              <a:t>Dluhopis = obligace, bond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2060"/>
                </a:solidFill>
              </a:rPr>
              <a:t>Dlužnický </a:t>
            </a:r>
            <a:r>
              <a:rPr lang="cs-CZ" altLang="cs-CZ" sz="1400" b="1" dirty="0">
                <a:solidFill>
                  <a:srgbClr val="002060"/>
                </a:solidFill>
              </a:rPr>
              <a:t>dlouhodobý</a:t>
            </a:r>
            <a:r>
              <a:rPr lang="cs-CZ" altLang="cs-CZ" sz="1400" dirty="0">
                <a:solidFill>
                  <a:srgbClr val="002060"/>
                </a:solidFill>
              </a:rPr>
              <a:t> cenný papír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400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400" b="1" dirty="0">
                <a:solidFill>
                  <a:srgbClr val="002060"/>
                </a:solidFill>
              </a:rPr>
              <a:t>Emitent</a:t>
            </a:r>
            <a:r>
              <a:rPr lang="cs-CZ" altLang="cs-CZ" sz="1400" dirty="0">
                <a:solidFill>
                  <a:srgbClr val="002060"/>
                </a:solidFill>
              </a:rPr>
              <a:t> dluhopisu (vláda, města, obce, banka, podniky) = </a:t>
            </a:r>
            <a:r>
              <a:rPr lang="cs-CZ" altLang="cs-CZ" sz="1400" b="1" dirty="0">
                <a:solidFill>
                  <a:srgbClr val="002060"/>
                </a:solidFill>
              </a:rPr>
              <a:t>dlužník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400" b="1" dirty="0">
                <a:solidFill>
                  <a:srgbClr val="002060"/>
                </a:solidFill>
              </a:rPr>
              <a:t>Vlastník</a:t>
            </a:r>
            <a:r>
              <a:rPr lang="cs-CZ" altLang="cs-CZ" sz="1400" dirty="0">
                <a:solidFill>
                  <a:srgbClr val="002060"/>
                </a:solidFill>
              </a:rPr>
              <a:t> (držitel) dluhopisu (investor) = </a:t>
            </a:r>
            <a:r>
              <a:rPr lang="cs-CZ" altLang="cs-CZ" sz="1400" b="1" dirty="0">
                <a:solidFill>
                  <a:srgbClr val="002060"/>
                </a:solidFill>
              </a:rPr>
              <a:t>věřitel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400" b="1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002060"/>
                </a:solidFill>
              </a:rPr>
              <a:t>Emitent</a:t>
            </a:r>
            <a:r>
              <a:rPr lang="cs-CZ" sz="1400" dirty="0">
                <a:solidFill>
                  <a:srgbClr val="002060"/>
                </a:solidFill>
              </a:rPr>
              <a:t> se vlastníkovi zavazuje: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že ve stanovené době splatnosti splatí nominální hodnotu dluhopisu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že v dohodnutých termínech bude vlastníkovi vyplácet výnosy z dluhopisu (kuponové platby, příp. prémie nebo diskont)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400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400" b="1" dirty="0">
                <a:solidFill>
                  <a:srgbClr val="002060"/>
                </a:solidFill>
              </a:rPr>
              <a:t>Emitent </a:t>
            </a:r>
            <a:r>
              <a:rPr lang="cs-CZ" altLang="cs-CZ" sz="1400" dirty="0">
                <a:solidFill>
                  <a:srgbClr val="002060"/>
                </a:solidFill>
              </a:rPr>
              <a:t>většinou vydává dluhopis s cílem získat dlouhodobé finanční prostředky - alternativa bankovního úvěru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A9DBF3EC-AFEA-434E-B6D4-F1F38DBCD299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94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B11878-01F1-498E-9730-C363D3EA7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dluhopisu podle výnosu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0150ADA-47F5-4E19-8C14-221F20E7CD20}"/>
              </a:ext>
            </a:extLst>
          </p:cNvPr>
          <p:cNvSpPr/>
          <p:nvPr/>
        </p:nvSpPr>
        <p:spPr>
          <a:xfrm>
            <a:off x="251520" y="987574"/>
            <a:ext cx="66064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b="1" dirty="0">
                <a:solidFill>
                  <a:srgbClr val="002060"/>
                </a:solidFill>
              </a:rPr>
              <a:t>Pevná </a:t>
            </a:r>
            <a:r>
              <a:rPr lang="cs-CZ" altLang="cs-CZ" sz="1600" dirty="0">
                <a:solidFill>
                  <a:srgbClr val="002060"/>
                </a:solidFill>
              </a:rPr>
              <a:t>kupónová sazba (s pevným výnosem)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b="1" dirty="0">
                <a:solidFill>
                  <a:srgbClr val="002060"/>
                </a:solidFill>
              </a:rPr>
              <a:t>Pohyblivá</a:t>
            </a:r>
            <a:r>
              <a:rPr lang="cs-CZ" altLang="cs-CZ" sz="1600" dirty="0">
                <a:solidFill>
                  <a:srgbClr val="002060"/>
                </a:solidFill>
              </a:rPr>
              <a:t> (plovoucí) kupónová sazba (s variabilním výnosem)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b="1" dirty="0">
                <a:solidFill>
                  <a:srgbClr val="002060"/>
                </a:solidFill>
              </a:rPr>
              <a:t>Nulová </a:t>
            </a:r>
            <a:r>
              <a:rPr lang="cs-CZ" altLang="cs-CZ" sz="1600" dirty="0">
                <a:solidFill>
                  <a:srgbClr val="002060"/>
                </a:solidFill>
              </a:rPr>
              <a:t>kupónová sazba (</a:t>
            </a:r>
            <a:r>
              <a:rPr lang="cs-CZ" altLang="cs-CZ" sz="1600" dirty="0" err="1">
                <a:solidFill>
                  <a:srgbClr val="002060"/>
                </a:solidFill>
              </a:rPr>
              <a:t>zero</a:t>
            </a:r>
            <a:r>
              <a:rPr lang="cs-CZ" altLang="cs-CZ" sz="1600" dirty="0">
                <a:solidFill>
                  <a:srgbClr val="002060"/>
                </a:solidFill>
              </a:rPr>
              <a:t> </a:t>
            </a:r>
            <a:r>
              <a:rPr lang="cs-CZ" altLang="cs-CZ" sz="1600" dirty="0" err="1">
                <a:solidFill>
                  <a:srgbClr val="002060"/>
                </a:solidFill>
              </a:rPr>
              <a:t>coupon</a:t>
            </a:r>
            <a:r>
              <a:rPr lang="cs-CZ" altLang="cs-CZ" sz="1600" dirty="0">
                <a:solidFill>
                  <a:srgbClr val="002060"/>
                </a:solidFill>
              </a:rPr>
              <a:t> </a:t>
            </a:r>
            <a:r>
              <a:rPr lang="cs-CZ" altLang="cs-CZ" sz="1600" dirty="0" err="1">
                <a:solidFill>
                  <a:srgbClr val="002060"/>
                </a:solidFill>
              </a:rPr>
              <a:t>bonds</a:t>
            </a:r>
            <a:r>
              <a:rPr lang="cs-CZ" altLang="cs-CZ" sz="1600" dirty="0">
                <a:solidFill>
                  <a:srgbClr val="00206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2060"/>
                </a:solidFill>
              </a:rPr>
              <a:t>Ziskový dluhopis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2060"/>
                </a:solidFill>
              </a:rPr>
              <a:t>Prémiový dluhopis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2060"/>
                </a:solidFill>
              </a:rPr>
              <a:t>Indexový dluhopis</a:t>
            </a:r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8639E0FF-F241-4323-BAF4-9882395D6A90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0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Dluhopisy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15566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395536" y="771550"/>
            <a:ext cx="741682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Dluhopisy s nulovým kuponem  (</a:t>
            </a:r>
            <a:r>
              <a:rPr lang="cs-CZ" sz="1600" b="1" dirty="0" err="1"/>
              <a:t>zerobond</a:t>
            </a:r>
            <a:r>
              <a:rPr lang="cs-CZ" sz="1600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2060"/>
                </a:solidFill>
              </a:rPr>
              <a:t>Nepřináší majiteli kuponovou platbu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2060"/>
                </a:solidFill>
              </a:rPr>
              <a:t>Výnos z držby vyplývá z rozdílu mezi prodejní a nákupní cenou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2060"/>
                </a:solidFill>
              </a:rPr>
              <a:t>Dluhopisy jsou při emisi prodávány za nižší než nominální cenu (s diskontem) a v den splatnosti je vyplácena nominální hodnota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Postupně umořovaný dluhopis (</a:t>
            </a:r>
            <a:r>
              <a:rPr lang="cs-CZ" sz="1600" b="1" dirty="0" err="1"/>
              <a:t>straight</a:t>
            </a:r>
            <a:r>
              <a:rPr lang="cs-CZ" sz="1600" b="1" dirty="0"/>
              <a:t> bond):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2060"/>
                </a:solidFill>
              </a:rPr>
              <a:t>Nominální hodnota je obvykle splácená v rovnoměrných splátkách po celou dobu platnosti dluhopisu a kuponová platba se odvozuje pouze z doposud nesplacené části nominální </a:t>
            </a:r>
            <a:r>
              <a:rPr lang="cs-CZ" sz="1600" dirty="0" smtClean="0">
                <a:solidFill>
                  <a:srgbClr val="002060"/>
                </a:solidFill>
              </a:rPr>
              <a:t>hodnoty – </a:t>
            </a:r>
            <a:r>
              <a:rPr lang="cs-CZ" sz="1600" i="1" dirty="0" smtClean="0">
                <a:solidFill>
                  <a:srgbClr val="002060"/>
                </a:solidFill>
              </a:rPr>
              <a:t>(výpočet si ukážeme v </a:t>
            </a:r>
            <a:r>
              <a:rPr lang="cs-CZ" sz="1600" i="1" dirty="0" err="1" smtClean="0">
                <a:solidFill>
                  <a:srgbClr val="002060"/>
                </a:solidFill>
              </a:rPr>
              <a:t>príkladoch</a:t>
            </a:r>
            <a:r>
              <a:rPr lang="cs-CZ" sz="1600" i="1" dirty="0" smtClean="0">
                <a:solidFill>
                  <a:srgbClr val="002060"/>
                </a:solidFill>
              </a:rPr>
              <a:t> </a:t>
            </a:r>
            <a:r>
              <a:rPr lang="cs-CZ" sz="1600" i="1" dirty="0" err="1" smtClean="0">
                <a:solidFill>
                  <a:srgbClr val="002060"/>
                </a:solidFill>
              </a:rPr>
              <a:t>budúcí</a:t>
            </a:r>
            <a:r>
              <a:rPr lang="cs-CZ" sz="1600" i="1" dirty="0" smtClean="0">
                <a:solidFill>
                  <a:srgbClr val="002060"/>
                </a:solidFill>
              </a:rPr>
              <a:t> </a:t>
            </a:r>
            <a:r>
              <a:rPr lang="cs-CZ" sz="1600" i="1" dirty="0" err="1" smtClean="0">
                <a:solidFill>
                  <a:srgbClr val="002060"/>
                </a:solidFill>
              </a:rPr>
              <a:t>týžděň</a:t>
            </a:r>
            <a:r>
              <a:rPr lang="cs-CZ" sz="1600" i="1" dirty="0" smtClean="0">
                <a:solidFill>
                  <a:srgbClr val="002060"/>
                </a:solidFill>
              </a:rPr>
              <a:t>)</a:t>
            </a:r>
            <a:endParaRPr lang="cs-CZ" sz="1600" i="1" dirty="0">
              <a:solidFill>
                <a:srgbClr val="000000"/>
              </a:solidFill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BBE1E35D-04DE-4541-9EE3-69064E76A6B7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68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259E60-13DA-42AF-8646-1451CF7B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/>
              <a:t>Vnitřní hodnota - Současná hodnota dluhopisu</a:t>
            </a:r>
            <a:endParaRPr lang="cs-CZ" sz="18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91B209A7-CBFC-43F8-A846-DCB49478602F}"/>
              </a:ext>
            </a:extLst>
          </p:cNvPr>
          <p:cNvSpPr/>
          <p:nvPr/>
        </p:nvSpPr>
        <p:spPr>
          <a:xfrm>
            <a:off x="395536" y="1275606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rgbClr val="002060"/>
                </a:solidFill>
              </a:rPr>
              <a:t>Vnitřní hodnota - současná hodnota dluhopisu</a:t>
            </a:r>
            <a:r>
              <a:rPr lang="cs-CZ" altLang="cs-CZ" b="1" dirty="0">
                <a:solidFill>
                  <a:srgbClr val="00206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b="1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002060"/>
                </a:solidFill>
              </a:rPr>
              <a:t>Za jakou cenu je výhodné dluhopis koupit?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002060"/>
                </a:solidFill>
              </a:rPr>
              <a:t>Při výpočtu se používá koncept současné hodnoty.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002060"/>
                </a:solidFill>
              </a:rPr>
              <a:t>Je to pravděpodobná cena na trhu – odhadovaná (potencionální) tržní cena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D1683BD0-9D94-4A1D-9148-EC7350640604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70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C8086A-F147-4E4B-8403-1DD4DBA2D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hodnota </a:t>
            </a:r>
            <a:r>
              <a:rPr lang="cs-CZ" dirty="0" err="1" smtClean="0"/>
              <a:t>zerobondu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7426657D-4013-4F6A-8EE2-266A9F8BB6F6}"/>
                  </a:ext>
                </a:extLst>
              </p:cNvPr>
              <p:cNvSpPr/>
              <p:nvPr/>
            </p:nvSpPr>
            <p:spPr>
              <a:xfrm>
                <a:off x="395536" y="987574"/>
                <a:ext cx="7488832" cy="24370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600" b="1" dirty="0">
                    <a:solidFill>
                      <a:srgbClr val="307871"/>
                    </a:solidFill>
                  </a:rPr>
                  <a:t>Výpočet </a:t>
                </a:r>
                <a:r>
                  <a:rPr lang="cs-CZ" altLang="cs-CZ" sz="1600" b="1" dirty="0" smtClean="0">
                    <a:solidFill>
                      <a:srgbClr val="307871"/>
                    </a:solidFill>
                  </a:rPr>
                  <a:t>současné hodnoty - PV </a:t>
                </a:r>
                <a:r>
                  <a:rPr lang="cs-CZ" altLang="cs-CZ" sz="1600" b="1" dirty="0" err="1">
                    <a:solidFill>
                      <a:srgbClr val="307871"/>
                    </a:solidFill>
                  </a:rPr>
                  <a:t>zerobondu</a:t>
                </a:r>
                <a:r>
                  <a:rPr lang="cs-CZ" altLang="cs-CZ" sz="1600" b="1" dirty="0">
                    <a:solidFill>
                      <a:srgbClr val="307871"/>
                    </a:solidFill>
                  </a:rPr>
                  <a:t>:</a:t>
                </a:r>
              </a:p>
              <a:p>
                <a:endParaRPr lang="cs-CZ" altLang="cs-CZ" sz="1600" b="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cs-CZ" altLang="cs-CZ" sz="1600" b="0" dirty="0" smtClean="0">
                    <a:solidFill>
                      <a:srgbClr val="002060"/>
                    </a:solidFill>
                  </a:rPr>
                  <a:t>PV</a:t>
                </a:r>
                <a14:m>
                  <m:oMath xmlns:m="http://schemas.openxmlformats.org/officeDocument/2006/math"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𝑁𝐻</m:t>
                        </m:r>
                      </m:num>
                      <m:den>
                        <m:sSup>
                          <m:sSup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 lvl="1"/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 lvl="1"/>
                <a:r>
                  <a:rPr lang="cs-CZ" altLang="cs-CZ" sz="1600" i="1" dirty="0" smtClean="0">
                    <a:solidFill>
                      <a:srgbClr val="002060"/>
                    </a:solidFill>
                  </a:rPr>
                  <a:t>PV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	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současná hodnota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(tj. 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vnitřní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hodnota, odhadovaná tržní cena) 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v Kč</a:t>
                </a:r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 lvl="1"/>
                <a:r>
                  <a:rPr lang="cs-CZ" altLang="cs-CZ" sz="1600" i="1" dirty="0">
                    <a:solidFill>
                      <a:srgbClr val="002060"/>
                    </a:solidFill>
                  </a:rPr>
                  <a:t>NH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 	nominální hodnota v Kč</a:t>
                </a:r>
              </a:p>
              <a:p>
                <a:pPr lvl="1"/>
                <a:r>
                  <a:rPr lang="cs-CZ" altLang="cs-CZ" sz="1600" i="1" dirty="0">
                    <a:solidFill>
                      <a:srgbClr val="002060"/>
                    </a:solidFill>
                  </a:rPr>
                  <a:t>r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  … 	požadovaný výnos (výnosnost) z investice vyjádřený číslem</a:t>
                </a:r>
              </a:p>
              <a:p>
                <a:pPr lvl="1"/>
                <a:r>
                  <a:rPr lang="cs-CZ" altLang="cs-CZ" sz="1600" i="1" dirty="0">
                    <a:solidFill>
                      <a:srgbClr val="002060"/>
                    </a:solidFill>
                  </a:rPr>
                  <a:t>n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 … 	splatnost dluhopisu v letech</a:t>
                </a: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7426657D-4013-4F6A-8EE2-266A9F8BB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7488832" cy="2437077"/>
              </a:xfrm>
              <a:prstGeom prst="rect">
                <a:avLst/>
              </a:prstGeom>
              <a:blipFill>
                <a:blip r:embed="rId2"/>
                <a:stretch>
                  <a:fillRect l="-489" t="-750" r="-163" b="-2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CC5A0312-049F-456B-9078-A9797A95793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777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D7629E-FC82-4270-8A3C-DCC54A03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smtClean="0"/>
              <a:t>– současná </a:t>
            </a:r>
            <a:r>
              <a:rPr lang="cs-CZ" dirty="0" err="1"/>
              <a:t>zerobondu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67AD956F-562B-4E1D-AC19-C69B35A1286F}"/>
                  </a:ext>
                </a:extLst>
              </p:cNvPr>
              <p:cNvSpPr/>
              <p:nvPr/>
            </p:nvSpPr>
            <p:spPr>
              <a:xfrm>
                <a:off x="179512" y="771550"/>
                <a:ext cx="7776864" cy="36714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1600" dirty="0">
                    <a:solidFill>
                      <a:srgbClr val="307871"/>
                    </a:solidFill>
                  </a:rPr>
                  <a:t>Vypočtěte </a:t>
                </a:r>
                <a:r>
                  <a:rPr lang="cs-CZ" sz="1600" b="1" dirty="0" err="1" smtClean="0">
                    <a:solidFill>
                      <a:srgbClr val="307871"/>
                    </a:solidFill>
                  </a:rPr>
                  <a:t>současnú</a:t>
                </a:r>
                <a:r>
                  <a:rPr lang="cs-CZ" sz="1600" b="1" dirty="0" smtClean="0">
                    <a:solidFill>
                      <a:srgbClr val="307871"/>
                    </a:solidFill>
                  </a:rPr>
                  <a:t> </a:t>
                </a:r>
                <a:r>
                  <a:rPr lang="cs-CZ" sz="1600" b="1" dirty="0">
                    <a:solidFill>
                      <a:srgbClr val="307871"/>
                    </a:solidFill>
                  </a:rPr>
                  <a:t>hodnotu </a:t>
                </a:r>
                <a:r>
                  <a:rPr lang="cs-CZ" sz="1600" b="1" dirty="0" err="1">
                    <a:solidFill>
                      <a:srgbClr val="307871"/>
                    </a:solidFill>
                  </a:rPr>
                  <a:t>zerobondu</a:t>
                </a:r>
                <a:r>
                  <a:rPr lang="cs-CZ" sz="1600" b="1" dirty="0">
                    <a:solidFill>
                      <a:srgbClr val="307871"/>
                    </a:solidFill>
                  </a:rPr>
                  <a:t> </a:t>
                </a:r>
                <a:r>
                  <a:rPr lang="cs-CZ" sz="1600" dirty="0">
                    <a:solidFill>
                      <a:srgbClr val="307871"/>
                    </a:solidFill>
                  </a:rPr>
                  <a:t>se splatností 3 roky a nominální hodnotou 1 000 Kč. Požadujete roční výnosnost 12 %. </a:t>
                </a:r>
              </a:p>
              <a:p>
                <a:r>
                  <a:rPr lang="cs-CZ" sz="1600" dirty="0">
                    <a:solidFill>
                      <a:srgbClr val="307871"/>
                    </a:solidFill>
                  </a:rPr>
                  <a:t>Byli byste ochotni při požadovaném výnosu </a:t>
                </a:r>
                <a:r>
                  <a:rPr lang="cs-CZ" sz="1600" b="1" dirty="0">
                    <a:solidFill>
                      <a:srgbClr val="307871"/>
                    </a:solidFill>
                  </a:rPr>
                  <a:t>koupit tuto obligaci za 720 Kč</a:t>
                </a:r>
                <a:r>
                  <a:rPr lang="cs-CZ" sz="1600" dirty="0">
                    <a:solidFill>
                      <a:srgbClr val="307871"/>
                    </a:solidFill>
                  </a:rPr>
                  <a:t>?</a:t>
                </a: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:r>
                  <a:rPr lang="cs-CZ" altLang="cs-CZ" sz="1600" dirty="0" smtClean="0">
                    <a:solidFill>
                      <a:srgbClr val="002060"/>
                    </a:solidFill>
                  </a:rPr>
                  <a:t>PV </a:t>
                </a:r>
                <a14:m>
                  <m:oMath xmlns:m="http://schemas.openxmlformats.org/officeDocument/2006/math">
                    <m:r>
                      <a:rPr lang="cs-CZ" altLang="cs-CZ" sz="1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𝑁𝐻</m:t>
                        </m:r>
                      </m:num>
                      <m:den>
                        <m:sSup>
                          <m:sSupPr>
                            <m:ctrlPr>
                              <a:rPr lang="cs-CZ" altLang="cs-CZ" sz="1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altLang="cs-CZ" sz="1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cs-CZ" sz="1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altLang="cs-CZ" sz="1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altLang="cs-CZ" sz="1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sz="1600" dirty="0">
                  <a:solidFill>
                    <a:srgbClr val="002060"/>
                  </a:solidFill>
                </a:endParaRPr>
              </a:p>
              <a:p>
                <a:endParaRPr lang="cs-CZ" sz="1600" dirty="0">
                  <a:solidFill>
                    <a:srgbClr val="002060"/>
                  </a:solidFill>
                </a:endParaRPr>
              </a:p>
              <a:p>
                <a:r>
                  <a:rPr lang="cs-CZ" altLang="cs-CZ" sz="1600" dirty="0" smtClean="0">
                    <a:solidFill>
                      <a:srgbClr val="002060"/>
                    </a:solidFill>
                  </a:rPr>
                  <a:t>PV </a:t>
                </a:r>
                <a14:m>
                  <m:oMath xmlns:m="http://schemas.openxmlformats.org/officeDocument/2006/math">
                    <m:r>
                      <a:rPr lang="cs-CZ" altLang="cs-CZ" sz="1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1 000</m:t>
                        </m:r>
                      </m:num>
                      <m:den>
                        <m:sSup>
                          <m:sSupPr>
                            <m:ctrlPr>
                              <a:rPr lang="cs-CZ" altLang="cs-CZ" sz="1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altLang="cs-CZ" sz="1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cs-CZ" sz="1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0,12</m:t>
                                </m:r>
                              </m:e>
                            </m:d>
                          </m:e>
                          <m:sup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1600" dirty="0">
                    <a:solidFill>
                      <a:srgbClr val="002060"/>
                    </a:solidFill>
                  </a:rPr>
                  <a:t> = 711,78 Kč</a:t>
                </a:r>
              </a:p>
              <a:p>
                <a:endParaRPr lang="cs-CZ" sz="1600" dirty="0">
                  <a:solidFill>
                    <a:srgbClr val="002060"/>
                  </a:solidFill>
                </a:endParaRPr>
              </a:p>
              <a:p>
                <a:r>
                  <a:rPr lang="cs-CZ" sz="1600" b="1" dirty="0" err="1" smtClean="0">
                    <a:solidFill>
                      <a:srgbClr val="002060"/>
                    </a:solidFill>
                  </a:rPr>
                  <a:t>Souačasná</a:t>
                </a:r>
                <a:r>
                  <a:rPr lang="cs-CZ" sz="1600" b="1" dirty="0" smtClean="0">
                    <a:solidFill>
                      <a:srgbClr val="002060"/>
                    </a:solidFill>
                  </a:rPr>
                  <a:t> (vnitřní) </a:t>
                </a:r>
                <a:r>
                  <a:rPr lang="cs-CZ" sz="1600" b="1" dirty="0">
                    <a:solidFill>
                      <a:srgbClr val="002060"/>
                    </a:solidFill>
                  </a:rPr>
                  <a:t>hodnota </a:t>
                </a:r>
                <a:r>
                  <a:rPr lang="cs-CZ" sz="1600" b="1" dirty="0" err="1">
                    <a:solidFill>
                      <a:srgbClr val="002060"/>
                    </a:solidFill>
                  </a:rPr>
                  <a:t>zerobondu</a:t>
                </a:r>
                <a:r>
                  <a:rPr lang="cs-CZ" sz="1600" b="1" dirty="0">
                    <a:solidFill>
                      <a:srgbClr val="002060"/>
                    </a:solidFill>
                  </a:rPr>
                  <a:t> je 711,78 Kč. Protože nabízená cena na trhu je 720 Kč, nejsme </a:t>
                </a:r>
                <a:r>
                  <a:rPr lang="cs-CZ" sz="1600" b="1" dirty="0" err="1">
                    <a:solidFill>
                      <a:srgbClr val="002060"/>
                    </a:solidFill>
                  </a:rPr>
                  <a:t>zerobond</a:t>
                </a:r>
                <a:r>
                  <a:rPr lang="cs-CZ" sz="1600" b="1" dirty="0">
                    <a:solidFill>
                      <a:srgbClr val="002060"/>
                    </a:solidFill>
                  </a:rPr>
                  <a:t> ochotni koupit</a:t>
                </a:r>
                <a:r>
                  <a:rPr lang="cs-CZ" sz="1600" b="1" dirty="0" smtClean="0">
                    <a:solidFill>
                      <a:srgbClr val="002060"/>
                    </a:solidFill>
                  </a:rPr>
                  <a:t>. </a:t>
                </a:r>
                <a:endParaRPr lang="cs-CZ" sz="1600" b="1" dirty="0">
                  <a:solidFill>
                    <a:srgbClr val="002060"/>
                  </a:solidFill>
                </a:endParaRPr>
              </a:p>
              <a:p>
                <a:endParaRPr lang="cs-CZ" sz="1600" b="1" dirty="0">
                  <a:solidFill>
                    <a:srgbClr val="002060"/>
                  </a:solidFill>
                </a:endParaRPr>
              </a:p>
              <a:p>
                <a:r>
                  <a:rPr lang="cs-CZ" sz="1600" dirty="0">
                    <a:solidFill>
                      <a:srgbClr val="002060"/>
                    </a:solidFill>
                  </a:rPr>
                  <a:t>Maximální cena, za kterou jsme ochotni </a:t>
                </a:r>
                <a:r>
                  <a:rPr lang="cs-CZ" sz="1600" dirty="0" err="1">
                    <a:solidFill>
                      <a:srgbClr val="002060"/>
                    </a:solidFill>
                  </a:rPr>
                  <a:t>zerobond</a:t>
                </a:r>
                <a:r>
                  <a:rPr lang="cs-CZ" sz="1600" dirty="0">
                    <a:solidFill>
                      <a:srgbClr val="002060"/>
                    </a:solidFill>
                  </a:rPr>
                  <a:t> koupit je 711,78 Kč. </a:t>
                </a:r>
                <a:r>
                  <a:rPr lang="cs-CZ" sz="1600" dirty="0" err="1">
                    <a:solidFill>
                      <a:srgbClr val="002060"/>
                    </a:solidFill>
                  </a:rPr>
                  <a:t>Zerobond</a:t>
                </a:r>
                <a:r>
                  <a:rPr lang="cs-CZ" sz="1600" dirty="0">
                    <a:solidFill>
                      <a:srgbClr val="002060"/>
                    </a:solidFill>
                  </a:rPr>
                  <a:t> nekoupíme, protože je nadhodnocen.</a:t>
                </a: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67AD956F-562B-4E1D-AC19-C69B35A128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771550"/>
                <a:ext cx="7776864" cy="3671454"/>
              </a:xfrm>
              <a:prstGeom prst="rect">
                <a:avLst/>
              </a:prstGeom>
              <a:blipFill>
                <a:blip r:embed="rId2"/>
                <a:stretch>
                  <a:fillRect l="-392" t="-4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D50EA9F8-FE96-472F-B123-BF6426D24699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86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AF7CA7-9F13-4C05-B2D4-4B3B63C7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sz="2000" dirty="0" smtClean="0"/>
              <a:t>Současná hodnota dluhopisu </a:t>
            </a:r>
            <a:r>
              <a:rPr lang="cs-CZ" sz="2000" dirty="0"/>
              <a:t>s opakovanými kuponovými platbami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xmlns="" id="{5EAA4068-6B55-4490-918B-A6F714F22F82}"/>
                  </a:ext>
                </a:extLst>
              </p:cNvPr>
              <p:cNvSpPr/>
              <p:nvPr/>
            </p:nvSpPr>
            <p:spPr>
              <a:xfrm>
                <a:off x="251520" y="771550"/>
                <a:ext cx="7344816" cy="32742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600" b="0" dirty="0">
                    <a:latin typeface="+mj-lt"/>
                  </a:rPr>
                  <a:t>Výpočet </a:t>
                </a:r>
                <a:r>
                  <a:rPr lang="cs-CZ" altLang="cs-CZ" sz="1600" b="1" dirty="0" smtClean="0">
                    <a:latin typeface="+mj-lt"/>
                  </a:rPr>
                  <a:t>současné hodnoty (vnitřní hodnoty PV) </a:t>
                </a:r>
                <a:r>
                  <a:rPr lang="cs-CZ" altLang="cs-CZ" sz="1600" b="0" dirty="0">
                    <a:latin typeface="+mj-lt"/>
                  </a:rPr>
                  <a:t>dluhopisu s kuponovými platb</a:t>
                </a:r>
                <a:r>
                  <a:rPr lang="cs-CZ" altLang="cs-CZ" sz="1600" dirty="0">
                    <a:latin typeface="+mj-lt"/>
                  </a:rPr>
                  <a:t>ami:</a:t>
                </a:r>
              </a:p>
              <a:p>
                <a:endParaRPr lang="cs-CZ" altLang="cs-CZ" sz="1600" b="0" dirty="0">
                  <a:latin typeface="Cambria Math" panose="02040503050406030204" pitchFamily="18" charset="0"/>
                </a:endParaRPr>
              </a:p>
              <a:p>
                <a:r>
                  <a:rPr lang="cs-CZ" altLang="cs-CZ" sz="1600" b="0" dirty="0" smtClean="0">
                    <a:solidFill>
                      <a:srgbClr val="002060"/>
                    </a:solidFill>
                  </a:rPr>
                  <a:t>PV </a:t>
                </a:r>
                <a14:m>
                  <m:oMath xmlns:m="http://schemas.openxmlformats.org/officeDocument/2006/math"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𝐾𝑃</m:t>
                            </m:r>
                          </m:e>
                          <m:sub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𝐾𝑃</m:t>
                            </m:r>
                          </m:e>
                          <m:sub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𝐾𝑃</m:t>
                            </m:r>
                          </m:e>
                          <m:sub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𝑁𝐻</m:t>
                        </m:r>
                      </m:num>
                      <m:den>
                        <m:sSup>
                          <m:sSup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altLang="cs-CZ" sz="1600" i="1" dirty="0">
                  <a:solidFill>
                    <a:srgbClr val="002060"/>
                  </a:solidFill>
                </a:endParaRPr>
              </a:p>
              <a:p>
                <a:endParaRPr lang="cs-CZ" altLang="cs-CZ" sz="1600" i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cs-CZ" altLang="cs-CZ" sz="1600" i="1" dirty="0">
                    <a:solidFill>
                      <a:srgbClr val="002060"/>
                    </a:solidFill>
                  </a:rPr>
                  <a:t>	</a:t>
                </a:r>
                <a:r>
                  <a:rPr lang="cs-CZ" altLang="cs-CZ" sz="1600" i="1" dirty="0" smtClean="0">
                    <a:solidFill>
                      <a:srgbClr val="002060"/>
                    </a:solidFill>
                  </a:rPr>
                  <a:t>PV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... </a:t>
                </a:r>
                <a:r>
                  <a:rPr lang="cs-CZ" altLang="cs-CZ" sz="1600" i="1" dirty="0">
                    <a:solidFill>
                      <a:srgbClr val="002060"/>
                    </a:solidFill>
                  </a:rPr>
                  <a:t>	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Současná hodnota(tržní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hodnota, 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vnitřní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hodnota) v Kč</a:t>
                </a:r>
                <a:r>
                  <a:rPr lang="cs-CZ" altLang="cs-CZ" sz="1600" i="1" baseline="-25000" dirty="0">
                    <a:solidFill>
                      <a:srgbClr val="002060"/>
                    </a:solidFill>
                  </a:rPr>
                  <a:t>	</a:t>
                </a:r>
              </a:p>
              <a:p>
                <a:pPr>
                  <a:lnSpc>
                    <a:spcPct val="120000"/>
                  </a:lnSpc>
                </a:pPr>
                <a:r>
                  <a:rPr lang="cs-CZ" altLang="cs-CZ" sz="1600" i="1" baseline="-25000" dirty="0">
                    <a:solidFill>
                      <a:srgbClr val="002060"/>
                    </a:solidFill>
                  </a:rPr>
                  <a:t>	</a:t>
                </a:r>
                <a:r>
                  <a:rPr lang="cs-CZ" altLang="cs-CZ" sz="1600" i="1" dirty="0">
                    <a:solidFill>
                      <a:srgbClr val="002060"/>
                    </a:solidFill>
                  </a:rPr>
                  <a:t>r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… 	požadovaný výnos vyjádřený číslem</a:t>
                </a:r>
              </a:p>
              <a:p>
                <a:pPr>
                  <a:lnSpc>
                    <a:spcPct val="120000"/>
                  </a:lnSpc>
                </a:pPr>
                <a:r>
                  <a:rPr lang="cs-CZ" altLang="cs-CZ" sz="1600" i="1" dirty="0">
                    <a:solidFill>
                      <a:srgbClr val="002060"/>
                    </a:solidFill>
                  </a:rPr>
                  <a:t>	KP</a:t>
                </a:r>
                <a:r>
                  <a:rPr lang="cs-CZ" altLang="cs-CZ" sz="1600" i="1" baseline="-25000" dirty="0">
                    <a:solidFill>
                      <a:srgbClr val="002060"/>
                    </a:solidFill>
                  </a:rPr>
                  <a:t>1,2,…n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…	kupónová platba v Kč v roce </a:t>
                </a:r>
                <a:r>
                  <a:rPr lang="cs-CZ" altLang="cs-CZ" sz="1600" i="1" dirty="0">
                    <a:solidFill>
                      <a:srgbClr val="002060"/>
                    </a:solidFill>
                  </a:rPr>
                  <a:t>1, 2, …n </a:t>
                </a:r>
              </a:p>
              <a:p>
                <a:pPr>
                  <a:lnSpc>
                    <a:spcPct val="120000"/>
                  </a:lnSpc>
                </a:pPr>
                <a:r>
                  <a:rPr lang="cs-CZ" altLang="cs-CZ" sz="1600" dirty="0">
                    <a:solidFill>
                      <a:srgbClr val="002060"/>
                    </a:solidFill>
                  </a:rPr>
                  <a:t>		Pokud je kuponová sazba (</a:t>
                </a:r>
                <a:r>
                  <a:rPr lang="cs-CZ" altLang="cs-CZ" sz="1600" i="1" dirty="0">
                    <a:solidFill>
                      <a:srgbClr val="002060"/>
                    </a:solidFill>
                  </a:rPr>
                  <a:t>KS)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10 % a nominální hodnota je        		1 000 Kč, pak kuponová platba je 100 Kč:</a:t>
                </a:r>
              </a:p>
              <a:p>
                <a:pPr>
                  <a:lnSpc>
                    <a:spcPct val="120000"/>
                  </a:lnSpc>
                </a:pPr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cs-CZ" altLang="cs-CZ" sz="1600" dirty="0">
                    <a:solidFill>
                      <a:srgbClr val="002060"/>
                    </a:solidFill>
                  </a:rPr>
                  <a:t>	        	</a:t>
                </a:r>
                <a14:m>
                  <m:oMath xmlns:m="http://schemas.openxmlformats.org/officeDocument/2006/math"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𝐾𝑃</m:t>
                    </m:r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𝐾𝑆</m:t>
                    </m:r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𝑁𝐻</m:t>
                    </m:r>
                  </m:oMath>
                </a14:m>
                <a:endParaRPr lang="cs-CZ" altLang="cs-CZ" sz="1600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5EAA4068-6B55-4490-918B-A6F714F22F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71550"/>
                <a:ext cx="7344816" cy="3274230"/>
              </a:xfrm>
              <a:prstGeom prst="rect">
                <a:avLst/>
              </a:prstGeom>
              <a:blipFill>
                <a:blip r:embed="rId2"/>
                <a:stretch>
                  <a:fillRect l="-415" t="-5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5D4C7661-496C-4485-B166-70A519A34144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73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5BAC566-73A8-42B1-83A9-289EE3F4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1470"/>
            <a:ext cx="7344816" cy="651719"/>
          </a:xfrm>
        </p:spPr>
        <p:txBody>
          <a:bodyPr/>
          <a:lstStyle/>
          <a:p>
            <a:r>
              <a:rPr lang="cs-CZ" sz="2000" dirty="0"/>
              <a:t>Příklad </a:t>
            </a:r>
            <a:r>
              <a:rPr lang="cs-CZ" sz="2000" dirty="0" smtClean="0"/>
              <a:t>– současná hodnota (vnitřní hodnota) </a:t>
            </a:r>
            <a:r>
              <a:rPr lang="cs-CZ" sz="2000" dirty="0"/>
              <a:t>dluhopisu s opakovanými kuponovými platbami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B3FB66DB-AE1C-47E7-8B3B-F42856DCBD7E}"/>
                  </a:ext>
                </a:extLst>
              </p:cNvPr>
              <p:cNvSpPr/>
              <p:nvPr/>
            </p:nvSpPr>
            <p:spPr>
              <a:xfrm>
                <a:off x="251520" y="771550"/>
                <a:ext cx="7632848" cy="33323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600" dirty="0" smtClean="0"/>
                  <a:t>Dluhopis s dobou splatnosti 3 roky má nominální hodnotu 1 000 Kč, pevnou kuponovou sazbu 6 % a roční požadovaný výnos 4 %. Vypočtěte současnu hodnotu</a:t>
                </a:r>
                <a:r>
                  <a:rPr lang="cs-CZ" altLang="cs-CZ" sz="1600" b="1" dirty="0" smtClean="0"/>
                  <a:t> </a:t>
                </a:r>
                <a:r>
                  <a:rPr lang="cs-CZ" altLang="cs-CZ" sz="1600" dirty="0"/>
                  <a:t>dluhopisu.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k-SK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𝐾𝑃</m:t>
                              </m:r>
                            </m:e>
                            <m:sub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𝐾𝑃</m:t>
                              </m:r>
                            </m:e>
                            <m:sub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𝐾𝑃</m:t>
                              </m:r>
                            </m:e>
                            <m:sub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𝑁𝐻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1600" i="1" dirty="0">
                  <a:solidFill>
                    <a:srgbClr val="002060"/>
                  </a:solidFill>
                </a:endParaRPr>
              </a:p>
              <a:p>
                <a:endParaRPr lang="cs-CZ" altLang="cs-CZ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k-SK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alt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0,04</m:t>
                          </m:r>
                        </m:den>
                      </m:f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1+0,04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altLang="cs-CZ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0,04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alt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1 000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1+0 04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1600" i="1" dirty="0">
                  <a:solidFill>
                    <a:srgbClr val="002060"/>
                  </a:solidFill>
                </a:endParaRPr>
              </a:p>
              <a:p>
                <a:endParaRPr lang="cs-CZ" altLang="cs-CZ" sz="1600" i="1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k-SK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=1 055,50 </m:t>
                      </m:r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altLang="cs-CZ" sz="1600" i="1" dirty="0">
                  <a:solidFill>
                    <a:srgbClr val="002060"/>
                  </a:solidFill>
                </a:endParaRPr>
              </a:p>
              <a:p>
                <a:r>
                  <a:rPr lang="cs-CZ" altLang="cs-CZ" dirty="0">
                    <a:solidFill>
                      <a:srgbClr val="002060"/>
                    </a:solidFill>
                  </a:rPr>
                  <a:t>	</a:t>
                </a:r>
              </a:p>
              <a:p>
                <a:r>
                  <a:rPr lang="cs-CZ" altLang="cs-CZ" sz="1600" b="1" dirty="0" smtClean="0">
                    <a:solidFill>
                      <a:srgbClr val="002060"/>
                    </a:solidFill>
                  </a:rPr>
                  <a:t>Současná </a:t>
                </a:r>
                <a:r>
                  <a:rPr lang="cs-CZ" altLang="cs-CZ" sz="1600" b="1" dirty="0">
                    <a:solidFill>
                      <a:srgbClr val="002060"/>
                    </a:solidFill>
                  </a:rPr>
                  <a:t>hodnota dluhopisu je 1 055,50 Kč. </a:t>
                </a:r>
              </a:p>
              <a:p>
                <a:r>
                  <a:rPr lang="cs-CZ" altLang="cs-CZ" sz="1600" dirty="0" smtClean="0">
                    <a:solidFill>
                      <a:srgbClr val="002060"/>
                    </a:solidFill>
                  </a:rPr>
                  <a:t>Současná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hodnota dluhopisu znamená, že abychom dosáhli požadovaného výnosu 4 % ročně, musíme dluhopis koupit </a:t>
                </a:r>
                <a:r>
                  <a:rPr lang="cs-CZ" altLang="cs-CZ" sz="1600" b="1" dirty="0">
                    <a:solidFill>
                      <a:srgbClr val="002060"/>
                    </a:solidFill>
                  </a:rPr>
                  <a:t>za maximálně 1 055,50 Kč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B3FB66DB-AE1C-47E7-8B3B-F42856DCBD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71550"/>
                <a:ext cx="7632848" cy="3332387"/>
              </a:xfrm>
              <a:prstGeom prst="rect">
                <a:avLst/>
              </a:prstGeom>
              <a:blipFill>
                <a:blip r:embed="rId2"/>
                <a:stretch>
                  <a:fillRect l="-399" t="-549" b="-1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76A2AAB6-DB5E-45CA-B642-814494FB3CC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64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321594" y="844154"/>
            <a:ext cx="4212431" cy="3455194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699" name="Nadpis 1"/>
          <p:cNvSpPr>
            <a:spLocks noGrp="1" noChangeArrowheads="1"/>
          </p:cNvSpPr>
          <p:nvPr>
            <p:ph type="ctrTitle" idx="4294967295"/>
          </p:nvPr>
        </p:nvSpPr>
        <p:spPr>
          <a:xfrm>
            <a:off x="1494235" y="1168004"/>
            <a:ext cx="3833813" cy="2753915"/>
          </a:xfrm>
        </p:spPr>
        <p:txBody>
          <a:bodyPr anchor="t"/>
          <a:lstStyle/>
          <a:p>
            <a: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alt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3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240066" y="3550444"/>
            <a:ext cx="1626394" cy="863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lang="cs-CZ" altLang="cs-CZ" sz="675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675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788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>
              <a:defRPr/>
            </a:pPr>
            <a:endParaRPr lang="cs-CZ" altLang="cs-CZ" sz="675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701" name="Obrázek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7" y="1059656"/>
            <a:ext cx="1453754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69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Dlužnické cenné papíry 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987574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endParaRPr lang="cs-CZ" alt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426240" y="843558"/>
            <a:ext cx="724210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2060"/>
                </a:solidFill>
              </a:rPr>
              <a:t>Vyjadřují dlužnický vztah mezi vlastníkem CP a jeho emitentem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2060"/>
                </a:solidFill>
              </a:rPr>
              <a:t>Vlastník CP vystupuje jako věřitel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2060"/>
                </a:solidFill>
              </a:rPr>
              <a:t>Emitent CP je dlužník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Krátkodobé dlužnické CP: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Státní pokladniční poukázky (SPP)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Depozitní certifikáty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Směnky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Komerční papíry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Dlouhodobé dlužnické CP:</a:t>
            </a:r>
          </a:p>
          <a:p>
            <a:endParaRPr lang="cs-CZ" sz="16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Dluhopisy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Hypoteční zástavní listy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2060"/>
                </a:solidFill>
              </a:rPr>
              <a:t>Investiční certifikáty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4A1587-AB53-4873-9008-31653E435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2000" dirty="0"/>
              <a:t>Procentní výnos dlužnického CP s fixními kuponovými platbami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90F63AE0-DBBC-4786-B431-BEA5BB68B3A6}"/>
                  </a:ext>
                </a:extLst>
              </p:cNvPr>
              <p:cNvSpPr/>
              <p:nvPr/>
            </p:nvSpPr>
            <p:spPr>
              <a:xfrm>
                <a:off x="251520" y="915566"/>
                <a:ext cx="7488832" cy="3625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cs-CZ" altLang="cs-CZ" sz="1600" dirty="0"/>
                  <a:t>Výpočet </a:t>
                </a:r>
                <a:r>
                  <a:rPr lang="cs-CZ" altLang="cs-CZ" sz="1600" b="1" dirty="0"/>
                  <a:t>procentního výnosu </a:t>
                </a:r>
                <a:r>
                  <a:rPr lang="cs-CZ" altLang="cs-CZ" sz="1600" dirty="0"/>
                  <a:t>zahrnuje</a:t>
                </a:r>
                <a:r>
                  <a:rPr lang="cs-CZ" altLang="cs-CZ" sz="1600" b="1" dirty="0"/>
                  <a:t> pouze kuponovou složku </a:t>
                </a:r>
                <a:r>
                  <a:rPr lang="cs-CZ" altLang="cs-CZ" sz="1600" dirty="0"/>
                  <a:t>a ignoruje kapitálové zisky nebo ztráty.</a:t>
                </a:r>
              </a:p>
              <a:p>
                <a:pPr algn="just"/>
                <a:endParaRPr lang="cs-CZ" altLang="cs-CZ" sz="1600" dirty="0"/>
              </a:p>
              <a:p>
                <a:r>
                  <a:rPr lang="cs-CZ" altLang="cs-CZ" sz="1600" b="1" dirty="0"/>
                  <a:t>Procentní výnos </a:t>
                </a:r>
                <a:r>
                  <a:rPr lang="cs-CZ" altLang="cs-CZ" sz="1600" dirty="0"/>
                  <a:t>je vztah mezi kuponovou platbou a nominální hodnotou dluhopisu.</a:t>
                </a:r>
              </a:p>
              <a:p>
                <a:r>
                  <a:rPr lang="cs-CZ" altLang="cs-CZ" sz="1600" dirty="0"/>
                  <a:t> </a:t>
                </a:r>
              </a:p>
              <a:p>
                <a:r>
                  <a:rPr lang="cs-CZ" altLang="cs-CZ" sz="1600" b="1" dirty="0"/>
                  <a:t>Procentní výnos </a:t>
                </a:r>
                <a:r>
                  <a:rPr lang="cs-CZ" altLang="cs-CZ" sz="1600" dirty="0"/>
                  <a:t>se vypočte podle tohoto vztahu:</a:t>
                </a:r>
              </a:p>
              <a:p>
                <a:endParaRPr lang="cs-CZ" altLang="cs-CZ" i="1" dirty="0">
                  <a:solidFill>
                    <a:schemeClr val="hlink"/>
                  </a:solidFill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cs-CZ" altLang="cs-CZ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altLang="cs-CZ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𝐾𝑃</m:t>
                          </m:r>
                        </m:num>
                        <m:den>
                          <m:r>
                            <a:rPr lang="cs-CZ" altLang="cs-CZ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𝑁𝐻</m:t>
                          </m:r>
                        </m:den>
                      </m:f>
                    </m:oMath>
                  </m:oMathPara>
                </a14:m>
                <a:endParaRPr lang="cs-CZ" altLang="cs-CZ" i="1" dirty="0">
                  <a:solidFill>
                    <a:srgbClr val="002060"/>
                  </a:solidFill>
                </a:endParaRPr>
              </a:p>
              <a:p>
                <a:pPr lvl="2"/>
                <a:endParaRPr lang="cs-CZ" altLang="cs-CZ" i="1" dirty="0">
                  <a:solidFill>
                    <a:srgbClr val="002060"/>
                  </a:solidFill>
                </a:endParaRPr>
              </a:p>
              <a:p>
                <a:pPr lvl="2"/>
                <a:r>
                  <a:rPr lang="cs-CZ" altLang="cs-CZ" sz="1600" i="1" dirty="0" err="1">
                    <a:solidFill>
                      <a:srgbClr val="002060"/>
                    </a:solidFill>
                  </a:rPr>
                  <a:t>c</a:t>
                </a:r>
                <a:r>
                  <a:rPr lang="cs-CZ" altLang="cs-CZ" sz="1600" i="1" baseline="-25000" dirty="0" err="1">
                    <a:solidFill>
                      <a:srgbClr val="002060"/>
                    </a:solidFill>
                  </a:rPr>
                  <a:t>r</a:t>
                </a:r>
                <a:r>
                  <a:rPr lang="cs-CZ" altLang="cs-CZ" sz="1600" i="1" dirty="0">
                    <a:solidFill>
                      <a:srgbClr val="002060"/>
                    </a:solidFill>
                  </a:rPr>
                  <a:t>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 	procentní výnos (nutno převést na %)</a:t>
                </a:r>
              </a:p>
              <a:p>
                <a:pPr lvl="2"/>
                <a:r>
                  <a:rPr lang="cs-CZ" altLang="cs-CZ" sz="1600" i="1" dirty="0">
                    <a:solidFill>
                      <a:srgbClr val="002060"/>
                    </a:solidFill>
                  </a:rPr>
                  <a:t>NH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… 	nominální hodnota dluhopisu v Kč</a:t>
                </a:r>
              </a:p>
              <a:p>
                <a:pPr lvl="2"/>
                <a:r>
                  <a:rPr lang="cs-CZ" altLang="cs-CZ" sz="1600" i="1" dirty="0">
                    <a:solidFill>
                      <a:srgbClr val="002060"/>
                    </a:solidFill>
                  </a:rPr>
                  <a:t>KP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 	kuponové platby v Kč</a:t>
                </a:r>
              </a:p>
              <a:p>
                <a:r>
                  <a:rPr lang="cs-CZ" altLang="cs-CZ" sz="1600" dirty="0">
                    <a:solidFill>
                      <a:srgbClr val="002060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90F63AE0-DBBC-4786-B431-BEA5BB68B3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15566"/>
                <a:ext cx="7488832" cy="3625288"/>
              </a:xfrm>
              <a:prstGeom prst="rect">
                <a:avLst/>
              </a:prstGeom>
              <a:blipFill>
                <a:blip r:embed="rId2"/>
                <a:stretch>
                  <a:fillRect l="-407" t="-504" r="-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0FD4174C-D3A0-4D68-9F34-755159354AAB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98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F233A7-8ED0-4A9B-9D23-EA994975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1470"/>
            <a:ext cx="7560840" cy="651719"/>
          </a:xfrm>
        </p:spPr>
        <p:txBody>
          <a:bodyPr/>
          <a:lstStyle/>
          <a:p>
            <a:r>
              <a:rPr lang="cs-CZ" sz="2000" dirty="0"/>
              <a:t>Příklad – výpočet procentního výnosu dlužnického CP s fixními kuponovými platbami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E2BB46C6-E700-40C6-814C-B95D0E60D4C3}"/>
                  </a:ext>
                </a:extLst>
              </p:cNvPr>
              <p:cNvSpPr/>
              <p:nvPr/>
            </p:nvSpPr>
            <p:spPr>
              <a:xfrm>
                <a:off x="251520" y="915566"/>
                <a:ext cx="7344816" cy="3187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1600" dirty="0">
                    <a:solidFill>
                      <a:srgbClr val="307871"/>
                    </a:solidFill>
                  </a:rPr>
                  <a:t>Vypočtěte </a:t>
                </a:r>
                <a:r>
                  <a:rPr lang="cs-CZ" sz="1600" b="1" dirty="0">
                    <a:solidFill>
                      <a:srgbClr val="307871"/>
                    </a:solidFill>
                  </a:rPr>
                  <a:t>procentní výnos </a:t>
                </a:r>
                <a:r>
                  <a:rPr lang="cs-CZ" sz="1600" dirty="0">
                    <a:solidFill>
                      <a:srgbClr val="307871"/>
                    </a:solidFill>
                  </a:rPr>
                  <a:t>dlužnického CP se splatností 1 rok, jestliže je nominální cena 2 000 Kč, fixní platby z kupónu činí 160 Kč (ročně) a běžná cena CP je 1 800 Kč</a:t>
                </a:r>
                <a:r>
                  <a:rPr lang="cs-CZ" dirty="0">
                    <a:solidFill>
                      <a:srgbClr val="307871"/>
                    </a:solidFill>
                  </a:rPr>
                  <a:t>. </a:t>
                </a:r>
              </a:p>
              <a:p>
                <a:pPr marL="342900" indent="-342900">
                  <a:buAutoNum type="arabicPeriod"/>
                </a:pPr>
                <a:endParaRPr lang="cs-CZ" dirty="0">
                  <a:solidFill>
                    <a:srgbClr val="307871"/>
                  </a:solidFill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cs-CZ" altLang="cs-CZ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altLang="cs-CZ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𝐾𝑃</m:t>
                          </m:r>
                        </m:num>
                        <m:den>
                          <m:r>
                            <a:rPr lang="cs-CZ" altLang="cs-CZ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𝑁𝐻</m:t>
                          </m:r>
                        </m:den>
                      </m:f>
                    </m:oMath>
                  </m:oMathPara>
                </a14:m>
                <a:endParaRPr lang="cs-CZ" altLang="cs-CZ" dirty="0">
                  <a:solidFill>
                    <a:srgbClr val="002060"/>
                  </a:solidFill>
                </a:endParaRPr>
              </a:p>
              <a:p>
                <a:pPr lvl="1"/>
                <a:endParaRPr lang="cs-CZ" dirty="0">
                  <a:solidFill>
                    <a:srgbClr val="30787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alt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cs-CZ" altLang="cs-CZ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160</m:t>
                        </m:r>
                      </m:num>
                      <m:den>
                        <m:r>
                          <a:rPr lang="cs-CZ" altLang="cs-CZ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2000</m:t>
                        </m:r>
                      </m:den>
                    </m:f>
                    <m:r>
                      <a:rPr lang="cs-CZ" altLang="cs-CZ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=0,08=8 %</m:t>
                    </m:r>
                  </m:oMath>
                </a14:m>
                <a:r>
                  <a:rPr lang="cs-CZ" dirty="0">
                    <a:solidFill>
                      <a:srgbClr val="307871"/>
                    </a:solidFill>
                  </a:rPr>
                  <a:t> </a:t>
                </a:r>
              </a:p>
              <a:p>
                <a:endParaRPr lang="cs-CZ" b="1" dirty="0">
                  <a:solidFill>
                    <a:srgbClr val="307871"/>
                  </a:solidFill>
                </a:endParaRPr>
              </a:p>
              <a:p>
                <a:r>
                  <a:rPr lang="cs-CZ" b="1" dirty="0">
                    <a:solidFill>
                      <a:srgbClr val="002060"/>
                    </a:solidFill>
                  </a:rPr>
                  <a:t>Procentní výnos (roční) dlužnického cenného papíru činí 8 %.</a:t>
                </a:r>
              </a:p>
              <a:p>
                <a:pPr marL="342900" indent="-342900">
                  <a:buAutoNum type="arabicPeriod"/>
                </a:pPr>
                <a:endParaRPr lang="cs-CZ" dirty="0">
                  <a:solidFill>
                    <a:srgbClr val="307871"/>
                  </a:solidFill>
                </a:endParaRPr>
              </a:p>
              <a:p>
                <a:pPr marL="342900" indent="-342900">
                  <a:buAutoNum type="arabicPeriod"/>
                </a:pPr>
                <a:endParaRPr lang="cs-CZ" dirty="0">
                  <a:solidFill>
                    <a:srgbClr val="307871"/>
                  </a:solidFill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E2BB46C6-E700-40C6-814C-B95D0E60D4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15566"/>
                <a:ext cx="7344816" cy="3187732"/>
              </a:xfrm>
              <a:prstGeom prst="rect">
                <a:avLst/>
              </a:prstGeom>
              <a:blipFill>
                <a:blip r:embed="rId2"/>
                <a:stretch>
                  <a:fillRect l="-664" t="-574" r="-4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80D26DCC-D23B-43DF-BF78-8BD3D9FF7B0A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6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320360B-BA90-416E-BD08-C4E36D85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sz="1800" dirty="0"/>
              <a:t>Běžný výnos (výnosnost) dlužnického CP s fixními kuponovými platbami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5DF8A5FF-B26F-40F9-B491-472BCD6B496A}"/>
                  </a:ext>
                </a:extLst>
              </p:cNvPr>
              <p:cNvSpPr/>
              <p:nvPr/>
            </p:nvSpPr>
            <p:spPr>
              <a:xfrm>
                <a:off x="395536" y="843557"/>
                <a:ext cx="7416824" cy="3561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cs-CZ" altLang="cs-CZ" sz="1600" dirty="0"/>
                  <a:t>Výpočet běžného výnosu zahrnuje</a:t>
                </a:r>
                <a:r>
                  <a:rPr lang="cs-CZ" altLang="cs-CZ" sz="1600" b="1" dirty="0"/>
                  <a:t> pouze kuponovou složku </a:t>
                </a:r>
                <a:r>
                  <a:rPr lang="cs-CZ" altLang="cs-CZ" sz="1600" dirty="0"/>
                  <a:t>a ignoruje kapitálové zisky nebo ztráty.</a:t>
                </a:r>
              </a:p>
              <a:p>
                <a:endParaRPr lang="cs-CZ" altLang="cs-CZ" sz="1600" dirty="0"/>
              </a:p>
              <a:p>
                <a:r>
                  <a:rPr lang="cs-CZ" altLang="cs-CZ" sz="1600" b="1" dirty="0"/>
                  <a:t>Běžný výnos </a:t>
                </a:r>
                <a:r>
                  <a:rPr lang="cs-CZ" altLang="cs-CZ" sz="1600" dirty="0"/>
                  <a:t>je vztah mezi kuponovou platbou a běžnou cenou dluhopisu na trhu.</a:t>
                </a:r>
              </a:p>
              <a:p>
                <a:endParaRPr lang="cs-CZ" altLang="cs-CZ" sz="1600" dirty="0"/>
              </a:p>
              <a:p>
                <a:r>
                  <a:rPr lang="cs-CZ" altLang="cs-CZ" sz="1600" b="1" dirty="0"/>
                  <a:t>Běžný </a:t>
                </a:r>
                <a:r>
                  <a:rPr lang="cs-CZ" altLang="cs-CZ" sz="1600" b="1" dirty="0">
                    <a:latin typeface="+mj-lt"/>
                  </a:rPr>
                  <a:t>výnos </a:t>
                </a:r>
                <a:r>
                  <a:rPr lang="cs-CZ" altLang="cs-CZ" sz="1600" dirty="0">
                    <a:latin typeface="+mj-lt"/>
                  </a:rPr>
                  <a:t>se počítá podle tohoto vztahu:</a:t>
                </a:r>
              </a:p>
              <a:p>
                <a:endParaRPr lang="cs-CZ" altLang="cs-CZ" b="0" dirty="0">
                  <a:solidFill>
                    <a:srgbClr val="002060"/>
                  </a:solidFill>
                  <a:latin typeface="+mj-lt"/>
                </a:endParaRPr>
              </a:p>
              <a:p>
                <a:pPr lvl="1"/>
                <a:r>
                  <a:rPr lang="cs-CZ" altLang="cs-CZ" b="0" dirty="0">
                    <a:solidFill>
                      <a:srgbClr val="002060"/>
                    </a:solidFill>
                    <a:latin typeface="+mj-lt"/>
                  </a:rPr>
                  <a:t>	</a:t>
                </a:r>
                <a14:m>
                  <m:oMath xmlns:m="http://schemas.openxmlformats.org/officeDocument/2006/math">
                    <m:r>
                      <a:rPr lang="cs-CZ" altLang="cs-CZ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𝑐𝑦</m:t>
                    </m:r>
                    <m:r>
                      <a:rPr lang="cs-CZ" altLang="cs-CZ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𝐾𝑃</m:t>
                        </m:r>
                      </m:num>
                      <m:den>
                        <m:r>
                          <a:rPr lang="cs-CZ" altLang="cs-CZ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cs-CZ" altLang="cs-CZ" dirty="0"/>
              </a:p>
              <a:p>
                <a:r>
                  <a:rPr lang="cs-CZ" altLang="cs-CZ" i="1" dirty="0">
                    <a:solidFill>
                      <a:srgbClr val="002060"/>
                    </a:solidFill>
                  </a:rPr>
                  <a:t>	</a:t>
                </a:r>
              </a:p>
              <a:p>
                <a:r>
                  <a:rPr lang="cs-CZ" altLang="cs-CZ" i="1" dirty="0">
                    <a:solidFill>
                      <a:srgbClr val="002060"/>
                    </a:solidFill>
                  </a:rPr>
                  <a:t>	</a:t>
                </a:r>
                <a:r>
                  <a:rPr lang="cs-CZ" altLang="cs-CZ" sz="1600" i="1" dirty="0" err="1">
                    <a:solidFill>
                      <a:srgbClr val="002060"/>
                    </a:solidFill>
                  </a:rPr>
                  <a:t>cy</a:t>
                </a:r>
                <a:r>
                  <a:rPr lang="cs-CZ" altLang="cs-CZ" sz="1600" i="1" dirty="0">
                    <a:solidFill>
                      <a:srgbClr val="002060"/>
                    </a:solidFill>
                  </a:rPr>
                  <a:t>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 	běžný výnos (výnosnost, nutno převést na %)</a:t>
                </a:r>
              </a:p>
              <a:p>
                <a:r>
                  <a:rPr lang="cs-CZ" altLang="cs-CZ" sz="1600" i="1" dirty="0">
                    <a:solidFill>
                      <a:srgbClr val="002060"/>
                    </a:solidFill>
                  </a:rPr>
                  <a:t>	P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	běžná cena (kurz) v Kč, za níž byl dluhopis koupen</a:t>
                </a:r>
              </a:p>
              <a:p>
                <a:r>
                  <a:rPr lang="cs-CZ" altLang="cs-CZ" sz="1600" i="1" dirty="0">
                    <a:solidFill>
                      <a:srgbClr val="002060"/>
                    </a:solidFill>
                  </a:rPr>
                  <a:t>	KP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… 	kuponové platby v Kč</a:t>
                </a:r>
              </a:p>
              <a:p>
                <a:r>
                  <a:rPr lang="cs-CZ" altLang="cs-CZ" i="1" dirty="0">
                    <a:solidFill>
                      <a:srgbClr val="002060"/>
                    </a:solidFill>
                  </a:rPr>
                  <a:t>	</a:t>
                </a:r>
                <a:endParaRPr lang="cs-CZ" altLang="cs-CZ" dirty="0"/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5DF8A5FF-B26F-40F9-B491-472BCD6B49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43557"/>
                <a:ext cx="7416824" cy="3561937"/>
              </a:xfrm>
              <a:prstGeom prst="rect">
                <a:avLst/>
              </a:prstGeom>
              <a:blipFill>
                <a:blip r:embed="rId2"/>
                <a:stretch>
                  <a:fillRect l="-493" t="-513" r="-3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45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8D7BE6-8A16-4E63-81C7-734063BB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1470"/>
            <a:ext cx="7488832" cy="651719"/>
          </a:xfrm>
        </p:spPr>
        <p:txBody>
          <a:bodyPr/>
          <a:lstStyle/>
          <a:p>
            <a:r>
              <a:rPr lang="cs-CZ" sz="2000" dirty="0"/>
              <a:t>Příklad – výpočet běžného výnosu dlužnického CP s fixními kuponovými platbami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73976001-6FAA-4836-B77A-EA6C9FA5E2F2}"/>
                  </a:ext>
                </a:extLst>
              </p:cNvPr>
              <p:cNvSpPr/>
              <p:nvPr/>
            </p:nvSpPr>
            <p:spPr>
              <a:xfrm>
                <a:off x="395536" y="915566"/>
                <a:ext cx="7056784" cy="3917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1600" dirty="0">
                    <a:solidFill>
                      <a:srgbClr val="307871"/>
                    </a:solidFill>
                  </a:rPr>
                  <a:t>Vypočtěte </a:t>
                </a:r>
                <a:r>
                  <a:rPr lang="cs-CZ" sz="1600" b="1" dirty="0">
                    <a:solidFill>
                      <a:srgbClr val="307871"/>
                    </a:solidFill>
                  </a:rPr>
                  <a:t>běžný výnos </a:t>
                </a:r>
                <a:r>
                  <a:rPr lang="cs-CZ" sz="1600" dirty="0">
                    <a:solidFill>
                      <a:srgbClr val="307871"/>
                    </a:solidFill>
                  </a:rPr>
                  <a:t>dlužnického CP se splatností 1 rok, jestliže je nominální cena 2 000 Kč, fixní platby z kupónu činí 160 Kč (ročně) a běžná cena CP je 1 800 Kč. </a:t>
                </a: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𝑐𝑦</m:t>
                      </m:r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𝐾𝑃</m:t>
                          </m:r>
                        </m:num>
                        <m:den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cs-CZ" sz="1600" dirty="0">
                  <a:solidFill>
                    <a:srgbClr val="307871"/>
                  </a:solidFill>
                </a:endParaRP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altLang="cs-CZ" sz="1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𝑐𝑦</m:t>
                    </m:r>
                    <m:r>
                      <a:rPr lang="cs-CZ" altLang="cs-CZ" sz="1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160</m:t>
                        </m:r>
                      </m:num>
                      <m:den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1800</m:t>
                        </m:r>
                      </m:den>
                    </m:f>
                    <m:r>
                      <a:rPr lang="cs-CZ" altLang="cs-CZ" sz="1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=0,0889=8,89 %</m:t>
                    </m:r>
                  </m:oMath>
                </a14:m>
                <a:r>
                  <a:rPr lang="cs-CZ" sz="1600" dirty="0">
                    <a:solidFill>
                      <a:srgbClr val="307871"/>
                    </a:solidFill>
                  </a:rPr>
                  <a:t> </a:t>
                </a: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:r>
                  <a:rPr lang="cs-CZ" sz="1600" b="1" dirty="0">
                    <a:solidFill>
                      <a:srgbClr val="002060"/>
                    </a:solidFill>
                  </a:rPr>
                  <a:t>Procentní výnos (roční) dlužnického cenného papíru činí 8,89 %.</a:t>
                </a: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:endParaRPr lang="cs-CZ" dirty="0">
                  <a:solidFill>
                    <a:srgbClr val="307871"/>
                  </a:solidFill>
                </a:endParaRPr>
              </a:p>
              <a:p>
                <a:endParaRPr lang="cs-CZ" dirty="0">
                  <a:solidFill>
                    <a:srgbClr val="307871"/>
                  </a:solidFill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73976001-6FAA-4836-B77A-EA6C9FA5E2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15566"/>
                <a:ext cx="7056784" cy="3917804"/>
              </a:xfrm>
              <a:prstGeom prst="rect">
                <a:avLst/>
              </a:prstGeom>
              <a:blipFill>
                <a:blip r:embed="rId2"/>
                <a:stretch>
                  <a:fillRect l="-519" t="-4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3790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C8086A-F147-4E4B-8403-1DD4DBA2D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Současná (vnitřní) hodnota krátkodobého </a:t>
            </a:r>
            <a:r>
              <a:rPr lang="cs-CZ" dirty="0"/>
              <a:t>dlužnického CP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7426657D-4013-4F6A-8EE2-266A9F8BB6F6}"/>
                  </a:ext>
                </a:extLst>
              </p:cNvPr>
              <p:cNvSpPr/>
              <p:nvPr/>
            </p:nvSpPr>
            <p:spPr>
              <a:xfrm>
                <a:off x="251520" y="987574"/>
                <a:ext cx="7488832" cy="2683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600" b="1" dirty="0">
                    <a:solidFill>
                      <a:srgbClr val="307871"/>
                    </a:solidFill>
                  </a:rPr>
                  <a:t>Výpočet </a:t>
                </a:r>
                <a:r>
                  <a:rPr lang="cs-CZ" altLang="cs-CZ" sz="1600" b="1" dirty="0" smtClean="0">
                    <a:solidFill>
                      <a:srgbClr val="307871"/>
                    </a:solidFill>
                  </a:rPr>
                  <a:t>současné hodnoty</a:t>
                </a:r>
                <a:r>
                  <a:rPr lang="cs-CZ" altLang="cs-CZ" sz="1600" dirty="0" smtClean="0">
                    <a:solidFill>
                      <a:srgbClr val="307871"/>
                    </a:solidFill>
                  </a:rPr>
                  <a:t>(vnitřní hodnoty) - PV </a:t>
                </a:r>
                <a:r>
                  <a:rPr lang="cs-CZ" altLang="cs-CZ" sz="1600" dirty="0">
                    <a:solidFill>
                      <a:srgbClr val="307871"/>
                    </a:solidFill>
                  </a:rPr>
                  <a:t>krátkodobého dlužnického cenného papíru</a:t>
                </a:r>
                <a:r>
                  <a:rPr lang="cs-CZ" altLang="cs-CZ" sz="1600" b="1" dirty="0">
                    <a:solidFill>
                      <a:srgbClr val="307871"/>
                    </a:solidFill>
                  </a:rPr>
                  <a:t> bez kuponových plateb:</a:t>
                </a:r>
              </a:p>
              <a:p>
                <a:endParaRPr lang="cs-CZ" altLang="cs-CZ" sz="1600" b="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cs-CZ" altLang="cs-CZ" sz="1600" b="0" dirty="0" smtClean="0">
                    <a:solidFill>
                      <a:srgbClr val="002060"/>
                    </a:solidFill>
                  </a:rPr>
                  <a:t>PV </a:t>
                </a:r>
                <a14:m>
                  <m:oMath xmlns:m="http://schemas.openxmlformats.org/officeDocument/2006/math"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𝑁𝐻</m:t>
                        </m:r>
                      </m:num>
                      <m:den>
                        <m:sSup>
                          <m:sSupPr>
                            <m:ctrlP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altLang="cs-CZ" sz="16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altLang="cs-CZ" sz="1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cs-CZ" altLang="cs-CZ" sz="1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𝑁𝐻</m:t>
                        </m:r>
                      </m:num>
                      <m:den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alt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cs-CZ" altLang="cs-CZ" sz="1600" dirty="0">
                    <a:solidFill>
                      <a:srgbClr val="002060"/>
                    </a:solidFill>
                  </a:rPr>
                  <a:t> </a:t>
                </a:r>
              </a:p>
              <a:p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 lvl="1"/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 lvl="1"/>
                <a:r>
                  <a:rPr lang="cs-CZ" altLang="cs-CZ" sz="1600" i="1" dirty="0" smtClean="0">
                    <a:solidFill>
                      <a:srgbClr val="002060"/>
                    </a:solidFill>
                  </a:rPr>
                  <a:t>PV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	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současná hodnota (tj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. </a:t>
                </a:r>
                <a:r>
                  <a:rPr lang="cs-CZ" altLang="cs-CZ" sz="1600" dirty="0" smtClean="0">
                    <a:solidFill>
                      <a:srgbClr val="002060"/>
                    </a:solidFill>
                  </a:rPr>
                  <a:t>vnitřní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hodnota, odhadovaná tržní cena) v Kč</a:t>
                </a:r>
              </a:p>
              <a:p>
                <a:pPr lvl="1"/>
                <a:r>
                  <a:rPr lang="cs-CZ" altLang="cs-CZ" sz="1600" i="1" dirty="0">
                    <a:solidFill>
                      <a:srgbClr val="002060"/>
                    </a:solidFill>
                  </a:rPr>
                  <a:t>NH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… 	nominální hodnota v Kč</a:t>
                </a:r>
              </a:p>
              <a:p>
                <a:pPr lvl="1"/>
                <a:r>
                  <a:rPr lang="cs-CZ" altLang="cs-CZ" sz="1600" i="1" dirty="0">
                    <a:solidFill>
                      <a:srgbClr val="002060"/>
                    </a:solidFill>
                  </a:rPr>
                  <a:t>r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  … 	požadovaný výnos (výnosnost) z investice vyjádřený číslem</a:t>
                </a:r>
              </a:p>
              <a:p>
                <a:pPr lvl="1"/>
                <a:r>
                  <a:rPr lang="cs-CZ" altLang="cs-CZ" sz="1600" i="1" dirty="0">
                    <a:solidFill>
                      <a:srgbClr val="002060"/>
                    </a:solidFill>
                  </a:rPr>
                  <a:t>n </a:t>
                </a:r>
                <a:r>
                  <a:rPr lang="cs-CZ" altLang="cs-CZ" sz="1600" dirty="0">
                    <a:solidFill>
                      <a:srgbClr val="002060"/>
                    </a:solidFill>
                  </a:rPr>
                  <a:t>  … 	splatnost dluhopisu v letech, tj. 1 rok (krátkodobý CP)</a:t>
                </a: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7426657D-4013-4F6A-8EE2-266A9F8BB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87574"/>
                <a:ext cx="7488832" cy="2683299"/>
              </a:xfrm>
              <a:prstGeom prst="rect">
                <a:avLst/>
              </a:prstGeom>
              <a:blipFill>
                <a:blip r:embed="rId2"/>
                <a:stretch>
                  <a:fillRect l="-407" t="-682" r="-163" b="-20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F58AF653-C719-405B-9EE9-C39E3E544BF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91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7F309D-096D-4B76-AC65-6F7E8ADB0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sz="2000" dirty="0"/>
              <a:t>Příklad – </a:t>
            </a:r>
            <a:r>
              <a:rPr lang="cs-CZ" sz="2000" dirty="0" smtClean="0"/>
              <a:t>současná hodnota krátkodobého </a:t>
            </a:r>
            <a:r>
              <a:rPr lang="cs-CZ" sz="2000" dirty="0"/>
              <a:t>dlužnického CP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F9399FA3-2B6B-4474-BF02-2A775B9BD5B0}"/>
                  </a:ext>
                </a:extLst>
              </p:cNvPr>
              <p:cNvSpPr/>
              <p:nvPr/>
            </p:nvSpPr>
            <p:spPr>
              <a:xfrm>
                <a:off x="260822" y="843558"/>
                <a:ext cx="7479530" cy="3609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600" dirty="0" smtClean="0"/>
                  <a:t>Vypočtěte, za jakou cenu byste byli ochotni za státní pokladniční poukázku vydávanou MF USA zaplatit. Její nominální hodnota je 100 USD a splatnost je 1 rok. Požadujeme roční výnos 4 %.</a:t>
                </a:r>
              </a:p>
              <a:p>
                <a:r>
                  <a:rPr lang="cs-CZ" altLang="cs-CZ" sz="1600" b="1" dirty="0"/>
                  <a:t>Jaká je její </a:t>
                </a:r>
                <a:r>
                  <a:rPr lang="cs-CZ" altLang="cs-CZ" sz="1600" b="1" dirty="0" smtClean="0"/>
                  <a:t>současná </a:t>
                </a:r>
                <a:r>
                  <a:rPr lang="cs-CZ" altLang="cs-CZ" sz="1600" b="1" dirty="0"/>
                  <a:t>hodnota?  Jsme ochotni SPP koupit za cenu 90 USD?</a:t>
                </a:r>
              </a:p>
              <a:p>
                <a:endParaRPr lang="cs-CZ" altLang="cs-CZ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k-SK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𝑁𝐻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dirty="0"/>
              </a:p>
              <a:p>
                <a:endParaRPr lang="cs-CZ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k-SK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1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altLang="cs-CZ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0,04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=96,15 </m:t>
                      </m:r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𝑈𝑆𝐷</m:t>
                      </m:r>
                    </m:oMath>
                  </m:oMathPara>
                </a14:m>
                <a:endParaRPr lang="cs-CZ" altLang="cs-CZ" sz="1600" b="0" dirty="0">
                  <a:solidFill>
                    <a:srgbClr val="002060"/>
                  </a:solidFill>
                </a:endParaRPr>
              </a:p>
              <a:p>
                <a:endParaRPr lang="cs-CZ" altLang="cs-CZ" b="0" dirty="0">
                  <a:solidFill>
                    <a:srgbClr val="002060"/>
                  </a:solidFill>
                </a:endParaRPr>
              </a:p>
              <a:p>
                <a:r>
                  <a:rPr lang="cs-CZ" sz="1600" dirty="0">
                    <a:solidFill>
                      <a:srgbClr val="002060"/>
                    </a:solidFill>
                  </a:rPr>
                  <a:t>Státní pokladniční poukázku jsme ochotni </a:t>
                </a:r>
                <a:r>
                  <a:rPr lang="cs-CZ" sz="1600" b="1" dirty="0">
                    <a:solidFill>
                      <a:srgbClr val="002060"/>
                    </a:solidFill>
                  </a:rPr>
                  <a:t>koupit za 96,15 USD </a:t>
                </a:r>
                <a:r>
                  <a:rPr lang="cs-CZ" sz="1600" dirty="0">
                    <a:solidFill>
                      <a:srgbClr val="002060"/>
                    </a:solidFill>
                  </a:rPr>
                  <a:t>– maximální cena, ze kterou jsme ochotni cenný papír koupit.</a:t>
                </a:r>
              </a:p>
              <a:p>
                <a:r>
                  <a:rPr lang="cs-CZ" sz="1600" dirty="0">
                    <a:solidFill>
                      <a:srgbClr val="002060"/>
                    </a:solidFill>
                  </a:rPr>
                  <a:t>SPP jsme ochotni koupit za 90 USD – SPP je na trhu podhodnocena. </a:t>
                </a: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F9399FA3-2B6B-4474-BF02-2A775B9BD5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2" y="843558"/>
                <a:ext cx="7479530" cy="3609386"/>
              </a:xfrm>
              <a:prstGeom prst="rect">
                <a:avLst/>
              </a:prstGeom>
              <a:blipFill>
                <a:blip r:embed="rId2"/>
                <a:stretch>
                  <a:fillRect l="-489" t="-507" b="-13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1161333E-D6AD-4D57-9FE2-E7AEEDE60AEB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0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1EC7E0-1646-4670-AA90-0C844B9C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sz="2200" dirty="0"/>
              <a:t>Výnos (výnosnost) krátkodobého dlužnického CP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xmlns="" id="{5C8262B8-7622-4953-84CA-5592BFC6F05B}"/>
                  </a:ext>
                </a:extLst>
              </p:cNvPr>
              <p:cNvSpPr/>
              <p:nvPr/>
            </p:nvSpPr>
            <p:spPr>
              <a:xfrm>
                <a:off x="395536" y="843558"/>
                <a:ext cx="7200800" cy="39224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cs-CZ" altLang="cs-CZ" sz="1600" b="1" dirty="0">
                    <a:solidFill>
                      <a:srgbClr val="307871"/>
                    </a:solidFill>
                    <a:latin typeface="+mj-lt"/>
                  </a:rPr>
                  <a:t>Výpočet výnosu </a:t>
                </a:r>
                <a:r>
                  <a:rPr lang="cs-CZ" altLang="cs-CZ" sz="1600" dirty="0">
                    <a:solidFill>
                      <a:srgbClr val="307871"/>
                    </a:solidFill>
                    <a:latin typeface="+mj-lt"/>
                  </a:rPr>
                  <a:t>(výnosnosti) krátkodobého dlužnického CP </a:t>
                </a:r>
                <a:r>
                  <a:rPr lang="cs-CZ" altLang="cs-CZ" sz="1600" b="1" dirty="0">
                    <a:solidFill>
                      <a:srgbClr val="307871"/>
                    </a:solidFill>
                    <a:latin typeface="+mj-lt"/>
                  </a:rPr>
                  <a:t>bez kupónových plateb</a:t>
                </a:r>
                <a:r>
                  <a:rPr lang="cs-CZ" altLang="cs-CZ" sz="1600" dirty="0">
                    <a:solidFill>
                      <a:srgbClr val="307871"/>
                    </a:solidFill>
                    <a:latin typeface="+mj-lt"/>
                  </a:rPr>
                  <a:t>:</a:t>
                </a:r>
              </a:p>
              <a:p>
                <a:pPr lvl="2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6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𝑉𝐻</m:t>
                      </m:r>
                      <m:r>
                        <a:rPr lang="cs-CZ" altLang="cs-CZ" sz="16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𝑁𝐻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1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altLang="cs-CZ" sz="16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altLang="cs-CZ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alt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cs-CZ" altLang="cs-CZ" sz="1600" dirty="0">
                  <a:solidFill>
                    <a:srgbClr val="002060"/>
                  </a:solidFill>
                </a:endParaRPr>
              </a:p>
              <a:p>
                <a:pPr lvl="2"/>
                <a:endParaRPr lang="cs-CZ" sz="1600" dirty="0">
                  <a:solidFill>
                    <a:srgbClr val="002060"/>
                  </a:solidFill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𝑁𝐻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𝑉𝐻</m:t>
                          </m:r>
                        </m:den>
                      </m:f>
                      <m:r>
                        <a:rPr lang="cs-CZ" sz="16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cs-CZ" sz="1600" dirty="0">
                  <a:solidFill>
                    <a:srgbClr val="002060"/>
                  </a:solidFill>
                </a:endParaRPr>
              </a:p>
              <a:p>
                <a:endParaRPr lang="cs-CZ" sz="1600" dirty="0">
                  <a:solidFill>
                    <a:srgbClr val="002060"/>
                  </a:solidFill>
                </a:endParaRPr>
              </a:p>
              <a:p>
                <a:r>
                  <a:rPr lang="cs-CZ" sz="1600" b="1" dirty="0">
                    <a:solidFill>
                      <a:srgbClr val="307871"/>
                    </a:solidFill>
                  </a:rPr>
                  <a:t>Příklad: </a:t>
                </a:r>
                <a:r>
                  <a:rPr lang="cs-CZ" sz="1600" dirty="0">
                    <a:solidFill>
                      <a:srgbClr val="307871"/>
                    </a:solidFill>
                  </a:rPr>
                  <a:t>Jaký je výnos z SPP, pokud je její nominální hodnota 100 USD a vnitřní hodnota je 94 USD?</a:t>
                </a:r>
              </a:p>
              <a:p>
                <a:endParaRPr lang="cs-CZ" sz="1600" dirty="0">
                  <a:solidFill>
                    <a:srgbClr val="30787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1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sz="1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cs-CZ" sz="1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94</m:t>
                        </m:r>
                      </m:den>
                    </m:f>
                    <m:r>
                      <a:rPr lang="cs-CZ" sz="1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−1</m:t>
                    </m:r>
                  </m:oMath>
                </a14:m>
                <a:r>
                  <a:rPr lang="cs-CZ" sz="1600" dirty="0">
                    <a:solidFill>
                      <a:srgbClr val="002060"/>
                    </a:solidFill>
                  </a:rPr>
                  <a:t> = 0,0639 = 6,39 %</a:t>
                </a:r>
              </a:p>
              <a:p>
                <a:endParaRPr lang="cs-CZ" sz="1600" dirty="0">
                  <a:solidFill>
                    <a:srgbClr val="002060"/>
                  </a:solidFill>
                </a:endParaRPr>
              </a:p>
              <a:p>
                <a:r>
                  <a:rPr lang="cs-CZ" sz="1600" b="1" dirty="0">
                    <a:solidFill>
                      <a:srgbClr val="002060"/>
                    </a:solidFill>
                  </a:rPr>
                  <a:t>Výnos ze státní pokladniční poukázky je 6,39 % (roční výnosnost). </a:t>
                </a:r>
                <a:endParaRPr lang="cs-CZ" sz="1600" b="1" dirty="0">
                  <a:solidFill>
                    <a:srgbClr val="307871"/>
                  </a:solidFill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5C8262B8-7622-4953-84CA-5592BFC6F0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43558"/>
                <a:ext cx="7200800" cy="3922484"/>
              </a:xfrm>
              <a:prstGeom prst="rect">
                <a:avLst/>
              </a:prstGeom>
              <a:blipFill>
                <a:blip r:embed="rId2"/>
                <a:stretch>
                  <a:fillRect l="-508" t="-466" r="-4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E0F692CD-722B-4E7A-ADC1-14741D9ED3CF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Dlužnické cenné papíry</a:t>
            </a: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03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F055260BDF654D8EDFCCF2A02A9508" ma:contentTypeVersion="5" ma:contentTypeDescription="Vytvoří nový dokument" ma:contentTypeScope="" ma:versionID="207cc57882959c843c150628d9315de7">
  <xsd:schema xmlns:xsd="http://www.w3.org/2001/XMLSchema" xmlns:xs="http://www.w3.org/2001/XMLSchema" xmlns:p="http://schemas.microsoft.com/office/2006/metadata/properties" xmlns:ns2="6fe84f35-634c-4b6d-9d14-2f446a0989d8" targetNamespace="http://schemas.microsoft.com/office/2006/metadata/properties" ma:root="true" ma:fieldsID="86e189f41cf5f996ff83c064dc968012" ns2:_="">
    <xsd:import namespace="6fe84f35-634c-4b6d-9d14-2f446a0989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e84f35-634c-4b6d-9d14-2f446a0989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B46398-26DC-4E4B-83F1-0F8F24D5163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fe84f35-634c-4b6d-9d14-2f446a0989d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340545-14F7-4FAE-A51B-6726C06794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94AD51-144F-4372-A00B-AF2ACE51D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e84f35-634c-4b6d-9d14-2f446a098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5086</TotalTime>
  <Words>755</Words>
  <Application>Microsoft Office PowerPoint</Application>
  <PresentationFormat>Předvádění na obrazovce (16:9)</PresentationFormat>
  <Paragraphs>203</Paragraphs>
  <Slides>18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Enriqueta</vt:lpstr>
      <vt:lpstr>Times New Roman</vt:lpstr>
      <vt:lpstr>SLU</vt:lpstr>
      <vt:lpstr> Běžný a procentní výnos z kupónu  Výnosy finančních dokumentů</vt:lpstr>
      <vt:lpstr>Dlužnické cenné papíry </vt:lpstr>
      <vt:lpstr>Procentní výnos dlužnického CP s fixními kuponovými platbami</vt:lpstr>
      <vt:lpstr>Příklad – výpočet procentního výnosu dlužnického CP s fixními kuponovými platbami</vt:lpstr>
      <vt:lpstr>Běžný výnos (výnosnost) dlužnického CP s fixními kuponovými platbami</vt:lpstr>
      <vt:lpstr>Příklad – výpočet běžného výnosu dlužnického CP s fixními kuponovými platbami</vt:lpstr>
      <vt:lpstr>Současná (vnitřní) hodnota krátkodobého dlužnického CP</vt:lpstr>
      <vt:lpstr>Příklad – současná hodnota krátkodobého dlužnického CP</vt:lpstr>
      <vt:lpstr>Výnos (výnosnost) krátkodobého dlužnického CP </vt:lpstr>
      <vt:lpstr>Dluhopis</vt:lpstr>
      <vt:lpstr>Členění dluhopisu podle výnosu</vt:lpstr>
      <vt:lpstr>Dluhopisy</vt:lpstr>
      <vt:lpstr>Vnitřní hodnota - Současná hodnota dluhopisu</vt:lpstr>
      <vt:lpstr>Současná hodnota zerobondu</vt:lpstr>
      <vt:lpstr>Příklad – současná zerobondu</vt:lpstr>
      <vt:lpstr>Současná hodnota dluhopisu s opakovanými kuponovými platbami</vt:lpstr>
      <vt:lpstr>Příklad – současná hodnota (vnitřní hodnota) dluhopisu s opakovanými kuponovými platbami</vt:lpstr>
      <vt:lpstr>   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szkorupova</cp:lastModifiedBy>
  <cp:revision>196</cp:revision>
  <cp:lastPrinted>2020-03-29T12:28:31Z</cp:lastPrinted>
  <dcterms:created xsi:type="dcterms:W3CDTF">2016-07-06T15:42:34Z</dcterms:created>
  <dcterms:modified xsi:type="dcterms:W3CDTF">2022-03-09T07:47:08Z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0x0101008EF055260BDF654D8EDFCCF2A02A9508</vt:lpwstr>
  </property>
</Properties>
</file>