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71" r:id="rId4"/>
    <p:sldId id="273" r:id="rId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16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14.04.2022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8119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527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Finance v podnikání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sem. 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Zuzana </a:t>
            </a:r>
            <a:r>
              <a:rPr lang="cs-CZ" altLang="cs-CZ" sz="9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Szkorupová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87016" y="1039044"/>
            <a:ext cx="8280920" cy="354893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 smtClean="0"/>
              <a:t>Charakteristika:</a:t>
            </a:r>
            <a:r>
              <a:rPr lang="cs-CZ" sz="1600" dirty="0" smtClean="0"/>
              <a:t> Založena </a:t>
            </a:r>
            <a:r>
              <a:rPr lang="cs-CZ" sz="1600" dirty="0"/>
              <a:t>na výpočtu indexu rentability, což je poměr současné hodnoty budoucích hotovostních toků a absolutní hodnoty vstupní investice</a:t>
            </a: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Vzorec: </a:t>
            </a:r>
          </a:p>
          <a:p>
            <a:pPr marL="0" indent="0">
              <a:buNone/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Pravidlo metody PI: </a:t>
            </a:r>
            <a:r>
              <a:rPr lang="cs-CZ" altLang="zh-CN" sz="1400" kern="0" dirty="0"/>
              <a:t>investujeme, pokud je PI &gt; </a:t>
            </a:r>
            <a:r>
              <a:rPr lang="cs-CZ" altLang="zh-CN" sz="1400" kern="0" dirty="0" smtClean="0"/>
              <a:t>1. V případě </a:t>
            </a:r>
            <a:r>
              <a:rPr lang="cs-CZ" altLang="zh-CN" sz="1400" kern="0" dirty="0"/>
              <a:t>porovnávání více investic volíme tu s vyšším </a:t>
            </a:r>
            <a:r>
              <a:rPr lang="cs-CZ" altLang="zh-CN" sz="1400" kern="0" dirty="0" smtClean="0"/>
              <a:t>PI.</a:t>
            </a:r>
          </a:p>
          <a:p>
            <a:pPr marL="0" indent="0">
              <a:buNone/>
            </a:pPr>
            <a:r>
              <a:rPr lang="cs-CZ" altLang="zh-CN" sz="1400" b="1" kern="0" dirty="0" smtClean="0"/>
              <a:t>Možný problém: </a:t>
            </a:r>
            <a:r>
              <a:rPr lang="cs-CZ" sz="1400" dirty="0"/>
              <a:t>V případě navzájem se vylučujících </a:t>
            </a:r>
            <a:r>
              <a:rPr lang="cs-CZ" sz="1400" dirty="0" smtClean="0"/>
              <a:t>projektů – metoda </a:t>
            </a:r>
            <a:r>
              <a:rPr lang="cs-CZ" sz="1400" dirty="0"/>
              <a:t>indexu rentability může stanovit nesprávné pořadí projektů podle jejich výhodnosti, a to zejména v případě většího rozdílu mezi vstupními investicemi C</a:t>
            </a:r>
            <a:r>
              <a:rPr lang="cs-CZ" sz="1400" baseline="-25000" dirty="0"/>
              <a:t>0</a:t>
            </a:r>
            <a:r>
              <a:rPr lang="cs-CZ" sz="1400" dirty="0"/>
              <a:t> u jednotlivých projektů (tento údaj se používá ve jmenovateli indexu a může zkreslit výsledek – viz příklad)</a:t>
            </a:r>
            <a:endParaRPr lang="sk-SK" sz="1400" dirty="0"/>
          </a:p>
          <a:p>
            <a:pPr marL="0" indent="0">
              <a:buNone/>
            </a:pPr>
            <a:endParaRPr lang="cs-CZ" altLang="zh-CN" sz="1400" b="1" kern="0" dirty="0"/>
          </a:p>
          <a:p>
            <a:pPr marL="0" indent="0">
              <a:buNone/>
            </a:pPr>
            <a:endParaRPr lang="cs-CZ" altLang="zh-CN" sz="1400" kern="0" dirty="0"/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51470"/>
            <a:ext cx="7632848" cy="720080"/>
          </a:xfrm>
        </p:spPr>
        <p:txBody>
          <a:bodyPr/>
          <a:lstStyle/>
          <a:p>
            <a:r>
              <a:rPr lang="cs-CZ" b="1" dirty="0" smtClean="0"/>
              <a:t>Metody hodnocení investic: </a:t>
            </a:r>
            <a:r>
              <a:rPr lang="cs-CZ" sz="1600" b="1" dirty="0" smtClean="0"/>
              <a:t>Metoda indexu rentability - PI</a:t>
            </a:r>
            <a:endParaRPr lang="cs-CZ" sz="1600" b="1" dirty="0"/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-108520" y="-9254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graphicFrame>
        <p:nvGraphicFramePr>
          <p:cNvPr id="1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694987"/>
              </p:ext>
            </p:extLst>
          </p:nvPr>
        </p:nvGraphicFramePr>
        <p:xfrm>
          <a:off x="1259086" y="1707654"/>
          <a:ext cx="2232794" cy="7628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Rovnice" r:id="rId4" imgW="1180588" imgH="444307" progId="Equation.3">
                  <p:embed/>
                </p:oleObj>
              </mc:Choice>
              <mc:Fallback>
                <p:oleObj name="Rovnice" r:id="rId4" imgW="1180588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086" y="1707654"/>
                        <a:ext cx="2232794" cy="762829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9524725"/>
              </p:ext>
            </p:extLst>
          </p:nvPr>
        </p:nvGraphicFramePr>
        <p:xfrm>
          <a:off x="4283273" y="1707654"/>
          <a:ext cx="3529087" cy="12520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Rovnice" r:id="rId6" imgW="2336800" imgH="685800" progId="Equation.3">
                  <p:embed/>
                </p:oleObj>
              </mc:Choice>
              <mc:Fallback>
                <p:oleObj name="Rovnice" r:id="rId6" imgW="23368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273" y="1707654"/>
                        <a:ext cx="3529087" cy="1252054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59582"/>
            <a:ext cx="8280920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Charakteristika: 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lze ji použit dvěma způsoby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FontTx/>
              <a:buChar char="•"/>
              <a:defRPr/>
            </a:pPr>
            <a:r>
              <a:rPr lang="cs-CZ" altLang="zh-CN" sz="1600" kern="0" dirty="0"/>
              <a:t>firma vybírá investici s nejkratší dobou splatnosti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FontTx/>
              <a:buChar char="•"/>
              <a:defRPr/>
            </a:pPr>
            <a:r>
              <a:rPr lang="cs-CZ" altLang="zh-CN" sz="1600" kern="0" dirty="0"/>
              <a:t>firma si určí kriteriální datum, do kterého požaduje navrácení prostředků vložených do investice, a v rámci tohoto </a:t>
            </a:r>
            <a:r>
              <a:rPr lang="cs-CZ" altLang="zh-CN" sz="1600" kern="0" dirty="0" smtClean="0"/>
              <a:t>kritéria </a:t>
            </a:r>
            <a:r>
              <a:rPr lang="cs-CZ" altLang="zh-CN" sz="1600" kern="0" dirty="0"/>
              <a:t>může zvolit jakoukoliv investici</a:t>
            </a:r>
          </a:p>
          <a:p>
            <a:pPr marL="0" indent="0">
              <a:buNone/>
            </a:pP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Výhoda metody: 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jednoduchost</a:t>
            </a:r>
          </a:p>
          <a:p>
            <a:pPr marL="0" indent="0">
              <a:buNone/>
            </a:pP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Nevýhody – problémy metody: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FontTx/>
              <a:buChar char="•"/>
              <a:defRPr/>
            </a:pPr>
            <a:r>
              <a:rPr lang="cs-CZ" altLang="zh-CN" sz="1600" kern="0" dirty="0"/>
              <a:t>omezuje firmu – požaduje, aby se investice vrátila během určitého, předem stanoveného období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FontTx/>
              <a:buChar char="•"/>
              <a:defRPr/>
            </a:pPr>
            <a:r>
              <a:rPr lang="cs-CZ" altLang="zh-CN" sz="1600" kern="0" dirty="0"/>
              <a:t>dává stejnou váhu všem hotovostním tokům před kriteriálním datem a nepřisuzuje žádnou váhu hotovostním tokům po tomto datu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FontTx/>
              <a:buChar char="•"/>
              <a:defRPr/>
            </a:pPr>
            <a:r>
              <a:rPr lang="cs-CZ" altLang="zh-CN" sz="1600" kern="0" dirty="0"/>
              <a:t>nepracuje s časovou hodnotou peněz ani s alternativními náklady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FontTx/>
              <a:buChar char="•"/>
              <a:defRPr/>
            </a:pPr>
            <a:r>
              <a:rPr lang="cs-CZ" altLang="zh-CN" sz="1600" kern="0" dirty="0"/>
              <a:t>důsledek: firma má sklon přijímat příliš mnoho krátkodobých a příliš málo dlouhodobých projektů</a:t>
            </a:r>
          </a:p>
          <a:p>
            <a:pPr marL="0" indent="0">
              <a:buNone/>
            </a:pPr>
            <a:endParaRPr 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7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76064"/>
          </a:xfrm>
        </p:spPr>
        <p:txBody>
          <a:bodyPr/>
          <a:lstStyle/>
          <a:p>
            <a:r>
              <a:rPr lang="cs-CZ" b="1" dirty="0" smtClean="0"/>
              <a:t>Metody hodnocení investic: </a:t>
            </a:r>
            <a:r>
              <a:rPr lang="cs-CZ" sz="1600" b="1" dirty="0" smtClean="0"/>
              <a:t>Metoda doby splatnosti PBP</a:t>
            </a:r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160468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43558"/>
            <a:ext cx="8280920" cy="3240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Charakteristika: </a:t>
            </a:r>
            <a:r>
              <a:rPr lang="cs-CZ" altLang="zh-CN" sz="1600" kern="0" dirty="0" smtClean="0"/>
              <a:t>p</a:t>
            </a:r>
            <a:r>
              <a:rPr lang="cs-CZ" sz="1600" dirty="0" smtClean="0">
                <a:cs typeface="Arial" charset="0"/>
              </a:rPr>
              <a:t>řed </a:t>
            </a:r>
            <a:r>
              <a:rPr lang="cs-CZ" sz="1600" dirty="0">
                <a:cs typeface="Arial" charset="0"/>
              </a:rPr>
              <a:t>použitím metody doby splatnosti se diskontují peněžní toky, pouze však do kriteriálního </a:t>
            </a:r>
            <a:r>
              <a:rPr lang="cs-CZ" sz="1600" dirty="0" smtClean="0">
                <a:cs typeface="Arial" charset="0"/>
              </a:rPr>
              <a:t>data. Po </a:t>
            </a:r>
            <a:r>
              <a:rPr lang="cs-CZ" sz="1600" dirty="0">
                <a:cs typeface="Arial" charset="0"/>
              </a:rPr>
              <a:t>tomto datu se hotovostní toky opět neberou v </a:t>
            </a:r>
            <a:r>
              <a:rPr lang="cs-CZ" sz="1600" dirty="0" smtClean="0">
                <a:cs typeface="Arial" charset="0"/>
              </a:rPr>
              <a:t>úvahu.</a:t>
            </a:r>
            <a:endParaRPr lang="cs-CZ" altLang="zh-CN" sz="1600" kern="0" dirty="0"/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Pravidlo metody: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sz="1600" dirty="0" smtClean="0">
                <a:latin typeface="+mj-lt"/>
                <a:cs typeface="Calibri" panose="020F0502020204030204" pitchFamily="34" charset="0"/>
              </a:rPr>
              <a:t>olik </a:t>
            </a:r>
            <a:r>
              <a:rPr lang="cs-CZ" sz="1600" dirty="0">
                <a:latin typeface="+mj-lt"/>
                <a:cs typeface="Calibri" panose="020F0502020204030204" pitchFamily="34" charset="0"/>
              </a:rPr>
              <a:t>období musí projekt běžet, aby byl přijatelný z hlediska čisté současné hodnoty?</a:t>
            </a:r>
            <a:endParaRPr lang="cs-CZ" altLang="zh-CN" sz="1600" kern="0" dirty="0">
              <a:latin typeface="+mj-lt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alt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7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648072"/>
          </a:xfrm>
        </p:spPr>
        <p:txBody>
          <a:bodyPr/>
          <a:lstStyle/>
          <a:p>
            <a:r>
              <a:rPr lang="cs-CZ" b="1" dirty="0" smtClean="0"/>
              <a:t>Metody hodnocení investic: </a:t>
            </a:r>
            <a:r>
              <a:rPr lang="cs-CZ" sz="1200" b="1" dirty="0" smtClean="0"/>
              <a:t>Metoda diskontované doby splatnosti – diskontovaná PBP</a:t>
            </a:r>
            <a:endParaRPr lang="cs-CZ" sz="1200" b="1" dirty="0"/>
          </a:p>
        </p:txBody>
      </p:sp>
    </p:spTree>
    <p:extLst>
      <p:ext uri="{BB962C8B-B14F-4D97-AF65-F5344CB8AC3E}">
        <p14:creationId xmlns:p14="http://schemas.microsoft.com/office/powerpoint/2010/main" val="286874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2418</TotalTime>
  <Words>158</Words>
  <Application>Microsoft Office PowerPoint</Application>
  <PresentationFormat>Předvádění na obrazovce (16:9)</PresentationFormat>
  <Paragraphs>35</Paragraphs>
  <Slides>4</Slides>
  <Notes>3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Calibri</vt:lpstr>
      <vt:lpstr>Enriqueta</vt:lpstr>
      <vt:lpstr>Times New Roman</vt:lpstr>
      <vt:lpstr>SLU</vt:lpstr>
      <vt:lpstr>Rovnice</vt:lpstr>
      <vt:lpstr>Finance v podnikání sem. 9 </vt:lpstr>
      <vt:lpstr>Metody hodnocení investic: Metoda indexu rentability - PI</vt:lpstr>
      <vt:lpstr>Metody hodnocení investic: Metoda doby splatnosti PBP</vt:lpstr>
      <vt:lpstr>Metody hodnocení investic: Metoda diskontované doby splatnosti – diskontovaná PBP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szkorupova</cp:lastModifiedBy>
  <cp:revision>63</cp:revision>
  <dcterms:created xsi:type="dcterms:W3CDTF">2016-07-06T15:42:34Z</dcterms:created>
  <dcterms:modified xsi:type="dcterms:W3CDTF">2022-04-14T14:33:37Z</dcterms:modified>
</cp:coreProperties>
</file>