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61" r:id="rId5"/>
    <p:sldId id="293" r:id="rId6"/>
    <p:sldId id="310" r:id="rId7"/>
    <p:sldId id="291" r:id="rId8"/>
    <p:sldId id="292" r:id="rId9"/>
    <p:sldId id="275" r:id="rId10"/>
    <p:sldId id="258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9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trojúhelník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trojúhelník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840760" cy="3816424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en-GB" sz="16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Každou investiční příležitost (termínovaný vklad v bance, stavební spoření, podílové fondy nebo koupě nemovitosti) je třeba posuzovat ze tří hledisek: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očekávaný výnos,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riziko,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likvidita.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71750"/>
            <a:ext cx="3533851" cy="233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Očekávaný výnos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V první řadě investora zajímá, co posuzovaná investice přinese – tedy její </a:t>
            </a:r>
            <a:r>
              <a:rPr lang="cs-CZ" sz="2100" b="1" dirty="0"/>
              <a:t>očekávaný výnos.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Výnos z investic je dán: </a:t>
            </a:r>
          </a:p>
          <a:p>
            <a:pPr lvl="1" algn="just">
              <a:spcAft>
                <a:spcPts val="600"/>
              </a:spcAft>
              <a:buClr>
                <a:srgbClr val="307871"/>
              </a:buClr>
            </a:pPr>
            <a:r>
              <a:rPr lang="cs-CZ" sz="1800" dirty="0"/>
              <a:t>jednak výnosem z držení (dividenda, kupónový výnos, úrok, nájemné apod.)</a:t>
            </a:r>
          </a:p>
          <a:p>
            <a:pPr lvl="1" algn="just">
              <a:spcAft>
                <a:spcPts val="600"/>
              </a:spcAft>
              <a:buClr>
                <a:srgbClr val="307871"/>
              </a:buClr>
            </a:pPr>
            <a:r>
              <a:rPr lang="cs-CZ" sz="1800" dirty="0"/>
              <a:t>jednak výnosem z prodeje (chápeme ho většinou jako rozdíl mezi cenou prodejní a kupní – pořizovací)</a:t>
            </a:r>
            <a:endParaRPr lang="en-GB" sz="18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 Očekávaný výnos </a:t>
            </a:r>
          </a:p>
          <a:p>
            <a:pPr lvl="1" algn="just">
              <a:spcAft>
                <a:spcPts val="600"/>
              </a:spcAft>
            </a:pPr>
            <a:r>
              <a:rPr lang="cs-CZ" sz="1800" dirty="0"/>
              <a:t>výnos, který investoři očekávají – je tedy zaměřen do budoucnosti, investory zajímá, co jim jejich investice přinese v budoucnosti, ne co investice přinesla v minulosti.</a:t>
            </a:r>
            <a:endParaRPr lang="en-GB" sz="1800" dirty="0"/>
          </a:p>
          <a:p>
            <a:pPr lvl="1" algn="just">
              <a:spcAft>
                <a:spcPts val="600"/>
              </a:spcAft>
            </a:pPr>
            <a:r>
              <a:rPr lang="cs-CZ" sz="1800" dirty="0"/>
              <a:t>OČEKÁVANÝ vyjadřuje subjektivní názor investora, každý má jiná očekávání.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Riziko spojené s dosažením očekávaného výnosu (pravděpodobnost, že očekávaného výnosu nebude dosaženo)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Riziko obecně představuje stupeň nejistoty spojený v případě investování s očekávaným (budoucím) výnosem.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Každý investor vnímá riziko jinak a zaujímá k němu jiný postoj:</a:t>
            </a:r>
          </a:p>
          <a:p>
            <a:pPr lvl="1"/>
            <a:r>
              <a:rPr lang="cs-CZ" sz="1600" dirty="0"/>
              <a:t>averze k riziku</a:t>
            </a:r>
          </a:p>
          <a:p>
            <a:pPr lvl="1"/>
            <a:r>
              <a:rPr lang="cs-CZ" sz="1600" dirty="0"/>
              <a:t>neutrální postoj</a:t>
            </a:r>
          </a:p>
          <a:p>
            <a:pPr lvl="1"/>
            <a:r>
              <a:rPr lang="cs-CZ" sz="1600" dirty="0"/>
              <a:t>sklon k riziku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Obecně platí, že investiční riziko klesá s prodlužující se délkou investičního horizontu a diverzifikací, neboli nákupem více druhů aktiv.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Rozlišujeme zde dvě skupiny rizik:</a:t>
            </a:r>
          </a:p>
          <a:p>
            <a:pPr lvl="1"/>
            <a:r>
              <a:rPr lang="cs-CZ" sz="1600" dirty="0"/>
              <a:t>riziko volatility,</a:t>
            </a:r>
          </a:p>
          <a:p>
            <a:pPr lvl="1"/>
            <a:r>
              <a:rPr lang="cs-CZ" sz="1600" dirty="0"/>
              <a:t>riziko kreditní</a:t>
            </a:r>
            <a:r>
              <a:rPr lang="cs-CZ" sz="18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31590"/>
            <a:ext cx="6912768" cy="4011910"/>
          </a:xfrm>
        </p:spPr>
        <p:txBody>
          <a:bodyPr>
            <a:noAutofit/>
          </a:bodyPr>
          <a:lstStyle/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= riziko z nestálosti, kolísání výnosových měr, měnových kurzů nebo cen investičních instrumentů.</a:t>
            </a:r>
            <a:endParaRPr lang="en-GB" sz="20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b="1" dirty="0"/>
              <a:t>Měřítko rizika volatility</a:t>
            </a:r>
            <a:r>
              <a:rPr lang="cs-CZ" sz="2000" dirty="0"/>
              <a:t> znamená, že čím vyšší je volatilita cenného papíru, tím větší je riziko ztráty.</a:t>
            </a:r>
            <a:endParaRPr lang="en-GB" sz="20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b="1" dirty="0"/>
              <a:t>Volatilita</a:t>
            </a:r>
            <a:r>
              <a:rPr lang="cs-CZ" sz="2000" dirty="0"/>
              <a:t> investice tedy vyjadřuje míru kolísání ceny aktiva v čase (jak moc investice během času kolísá) a měří se směrodatnou odchylkou.</a:t>
            </a:r>
            <a:endParaRPr lang="en-GB" sz="20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Čím výrazněji se cena aktiva mění, tím je investice pokládána za rizikovější.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Kreditní riziko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fontScale="85000" lnSpcReduction="10000"/>
          </a:bodyPr>
          <a:lstStyle/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= měří pravděpodobnost nesplnění závazku ze strany emitenta. 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= jde o riziko spojené s krachem emitenta.</a:t>
            </a:r>
            <a:endParaRPr lang="en-GB" sz="24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Kreditní riziko se vyjadřuje pomoci ratingu.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Rating </a:t>
            </a:r>
            <a:r>
              <a:rPr lang="cs-CZ" sz="2400" dirty="0"/>
              <a:t>vyjadřuje </a:t>
            </a:r>
            <a:r>
              <a:rPr lang="cs-CZ" sz="2400" b="1" dirty="0"/>
              <a:t>pravděpodobnost včasného splacení úvěru </a:t>
            </a:r>
            <a:r>
              <a:rPr lang="cs-CZ" sz="2400" dirty="0"/>
              <a:t>(jistiny i úroků) hodnoceným subjektem (dlužníkem).</a:t>
            </a:r>
            <a:endParaRPr lang="en-GB" sz="24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Rating </a:t>
            </a:r>
            <a:r>
              <a:rPr lang="cs-CZ" sz="2400" dirty="0"/>
              <a:t>je důležitou podmínkou v případě, že chce firma emitovat dluhopisy na tuzemském nebo zahraničním kapitálovém trhu. Může být užitečný také při zvyšování základního kapitálu nebo při prodeji části firmy.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Mezi nejznámější společnosti, které se zabývají ratingovým hodnocením, patří agentury Standard&amp;</a:t>
            </a:r>
            <a:r>
              <a:rPr lang="cs-CZ" sz="2400" dirty="0" err="1"/>
              <a:t>Poor</a:t>
            </a:r>
            <a:r>
              <a:rPr lang="cs-CZ" sz="2400" dirty="0"/>
              <a:t>‘s a </a:t>
            </a:r>
            <a:r>
              <a:rPr lang="cs-CZ" sz="2400" dirty="0" err="1"/>
              <a:t>Moody’s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 rot="16200000">
            <a:off x="109328" y="2014401"/>
            <a:ext cx="4536504" cy="507703"/>
          </a:xfrm>
        </p:spPr>
        <p:txBody>
          <a:bodyPr/>
          <a:lstStyle/>
          <a:p>
            <a:r>
              <a:rPr lang="cs-CZ" sz="2000" b="1" dirty="0">
                <a:solidFill>
                  <a:srgbClr val="00B050"/>
                </a:solidFill>
              </a:rPr>
              <a:t>Hodnocení ratingu v dlouhém období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0"/>
            <a:ext cx="5481256" cy="487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Likvidita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457200" lvl="1" indent="0" algn="just">
              <a:spcBef>
                <a:spcPts val="600"/>
              </a:spcBef>
              <a:buNone/>
            </a:pPr>
            <a:r>
              <a:rPr lang="cs-CZ" sz="2000" dirty="0"/>
              <a:t>=&gt; není pouze rychlost přeměny investice na hotové peníze, ale obsahuje i dodatečné náklady spojené s přeměnou na hotovost.</a:t>
            </a:r>
            <a:endParaRPr lang="en-GB" sz="2000" dirty="0"/>
          </a:p>
          <a:p>
            <a:pPr algn="just"/>
            <a:r>
              <a:rPr lang="cs-CZ" sz="2000" b="1" dirty="0"/>
              <a:t> </a:t>
            </a:r>
          </a:p>
          <a:p>
            <a:pPr algn="just"/>
            <a:r>
              <a:rPr lang="cs-CZ" sz="2000" dirty="0"/>
              <a:t>Některá aktiva mají likviditu stanovenou smluvními podmínkami (dobou uložení u termínovaných vkladů, stavební spoření, atd.), ale ve většině případů je stupeň likvidity daného aktiva zpravidla determinován poptávkou a nabídkou po něm. </a:t>
            </a:r>
          </a:p>
          <a:p>
            <a:pPr algn="just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1427</TotalTime>
  <Words>492</Words>
  <Application>Microsoft Office PowerPoint</Application>
  <PresentationFormat>Předvádění na obrazovce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683</vt:lpstr>
      <vt:lpstr>Custom Design</vt:lpstr>
      <vt:lpstr> Investiční trojúhelník</vt:lpstr>
      <vt:lpstr>Investiční trojúhelník</vt:lpstr>
      <vt:lpstr>Očekávaný výnos</vt:lpstr>
      <vt:lpstr>Riziko</vt:lpstr>
      <vt:lpstr>Riziko volatility</vt:lpstr>
      <vt:lpstr>Kreditní riziko</vt:lpstr>
      <vt:lpstr>Hodnocení ratingu v dlouhém období</vt:lpstr>
      <vt:lpstr>Likvidita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64</cp:revision>
  <dcterms:created xsi:type="dcterms:W3CDTF">2020-02-20T21:18:52Z</dcterms:created>
  <dcterms:modified xsi:type="dcterms:W3CDTF">2022-02-06T12:42:07Z</dcterms:modified>
</cp:coreProperties>
</file>