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261" r:id="rId4"/>
    <p:sldId id="274" r:id="rId5"/>
    <p:sldId id="275" r:id="rId6"/>
    <p:sldId id="286" r:id="rId7"/>
    <p:sldId id="276" r:id="rId8"/>
    <p:sldId id="277" r:id="rId9"/>
    <p:sldId id="287" r:id="rId10"/>
    <p:sldId id="278" r:id="rId11"/>
    <p:sldId id="279" r:id="rId12"/>
    <p:sldId id="288" r:id="rId13"/>
    <p:sldId id="280" r:id="rId14"/>
    <p:sldId id="281" r:id="rId15"/>
    <p:sldId id="282" r:id="rId16"/>
    <p:sldId id="283" r:id="rId17"/>
    <p:sldId id="284" r:id="rId18"/>
    <p:sldId id="263" r:id="rId19"/>
    <p:sldId id="264" r:id="rId20"/>
    <p:sldId id="265" r:id="rId21"/>
    <p:sldId id="285" r:id="rId22"/>
    <p:sldId id="258" r:id="rId2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F95"/>
    <a:srgbClr val="276B7D"/>
    <a:srgbClr val="235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91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C9B0-F9A8-4A47-BCBF-6B99903757BF}" type="datetimeFigureOut">
              <a:rPr lang="cs-CZ" smtClean="0"/>
              <a:pPr/>
              <a:t>06.02.2022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81C7-4DE8-41D1-BF01-488C4C975A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61389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CA" dirty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385441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Company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888733-C297-41F8-80E4-8CB3233DDA61}" type="datetime1">
              <a:rPr lang="en-US" smtClean="0"/>
              <a:pPr>
                <a:defRPr/>
              </a:pPr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33082"/>
            <a:ext cx="2895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78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pPr>
                <a:defRPr/>
              </a:pPr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6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71C-D76A-4ACA-A85C-9CDD35746ED9}" type="datetime1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0B8-F323-437B-B8EE-770E0E01A9B5}" type="datetime1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E4ECD-04CE-4CE8-835C-DCF03730B035}" type="datetime1">
              <a:rPr lang="en-US" smtClean="0"/>
              <a:pPr>
                <a:defRPr/>
              </a:pPr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CB547-BD98-48D3-A116-E92DB1098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C7E2-F018-4A0C-B0CA-0C6F419599FA}" type="datetime1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9663-ED20-45C3-A444-C9BB90F12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7F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F7F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7F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F7F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F7F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F7F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sec.cz/produkty/terminovane-vklady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sec.cz/produkty/hypoteky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sec.cz/produkty/osobni-ucty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sec.cz/produkty/sporici-ucty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899592" y="1131590"/>
            <a:ext cx="4968552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Bankovní produkty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579862"/>
            <a:ext cx="296011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Výhody a nevýhody termínovaných účtů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Výhody</a:t>
            </a:r>
          </a:p>
          <a:p>
            <a:pPr lvl="1"/>
            <a:r>
              <a:rPr lang="cs-CZ" sz="1600" dirty="0"/>
              <a:t>vhodný a bezpečný nástroj pro odložení volných finančních prostředků</a:t>
            </a:r>
          </a:p>
          <a:p>
            <a:pPr lvl="1"/>
            <a:r>
              <a:rPr lang="cs-CZ" sz="1600" dirty="0"/>
              <a:t>vhodné pro konzervativní klienty</a:t>
            </a:r>
          </a:p>
          <a:p>
            <a:pPr lvl="1"/>
            <a:r>
              <a:rPr lang="cs-CZ" sz="1600" dirty="0"/>
              <a:t>jednoduché zřízení</a:t>
            </a:r>
          </a:p>
          <a:p>
            <a:endParaRPr lang="cs-CZ" sz="2000" b="1" dirty="0"/>
          </a:p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Nevýhody</a:t>
            </a:r>
          </a:p>
          <a:p>
            <a:pPr lvl="1"/>
            <a:r>
              <a:rPr lang="cs-CZ" sz="1600" dirty="0"/>
              <a:t>i přes dobré úroky peníze stále znehodnocuje inflace</a:t>
            </a:r>
          </a:p>
          <a:p>
            <a:pPr lvl="1"/>
            <a:r>
              <a:rPr lang="cs-CZ" sz="1600" dirty="0"/>
              <a:t>po dobu termínovaného vkladu nelze s vkladem bez sankce disponovat 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Srovnání termínovaných účtů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r>
              <a:rPr lang="cs-CZ" sz="2000" dirty="0">
                <a:hlinkClick r:id="rId2"/>
              </a:rPr>
              <a:t>https://www.mesec.cz/produkty/terminovane-vklady/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Vkladní knížka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Vkladní knížka je spořícím produktem. </a:t>
            </a:r>
          </a:p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Banka vydává klientovi vkladní knížku na jméno.</a:t>
            </a:r>
          </a:p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Vkladní knížky mohou být:</a:t>
            </a:r>
          </a:p>
          <a:p>
            <a:pPr lvl="1" algn="just"/>
            <a:r>
              <a:rPr lang="cs-CZ" sz="2000" dirty="0"/>
              <a:t>s výpovědní lhůtou – alternativa termínovaného vkladu</a:t>
            </a:r>
          </a:p>
          <a:p>
            <a:pPr lvl="1" algn="just"/>
            <a:r>
              <a:rPr lang="cs-CZ" sz="2000" dirty="0"/>
              <a:t>bez výpovědní lhůty – lze libovolně vybírat prostředky bez omezení až do výše zůstatku</a:t>
            </a:r>
          </a:p>
          <a:p>
            <a:pPr lvl="1" algn="just"/>
            <a:r>
              <a:rPr lang="cs-CZ" sz="2000" dirty="0"/>
              <a:t>úročené</a:t>
            </a:r>
          </a:p>
          <a:p>
            <a:pPr lvl="1" algn="just"/>
            <a:r>
              <a:rPr lang="cs-CZ" sz="2000" dirty="0"/>
              <a:t>výherní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Úvěry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Spotřebitelský úvěr</a:t>
            </a:r>
          </a:p>
          <a:p>
            <a:pPr lvl="1" algn="just"/>
            <a:r>
              <a:rPr lang="cs-CZ" sz="1600" dirty="0"/>
              <a:t>úvěr poskytnutý fyzické osobě na financování </a:t>
            </a:r>
            <a:r>
              <a:rPr lang="cs-CZ" sz="1600" dirty="0" err="1"/>
              <a:t>nepodnikatelských</a:t>
            </a:r>
            <a:r>
              <a:rPr lang="cs-CZ" sz="1600" dirty="0"/>
              <a:t> potřeb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spotřebitelský úvěr - odložená platba, peněžitá zápůjčka, úvěr nebo obdobná finanční služba poskytovaná nebo zprostředkovaná spotřebiteli.</a:t>
            </a:r>
          </a:p>
          <a:p>
            <a:pPr lvl="1">
              <a:lnSpc>
                <a:spcPct val="90000"/>
              </a:lnSpc>
            </a:pPr>
            <a:endParaRPr lang="cs-CZ" sz="1600" dirty="0"/>
          </a:p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Kontokorent </a:t>
            </a:r>
          </a:p>
          <a:p>
            <a:pPr lvl="1" algn="just"/>
            <a:r>
              <a:rPr lang="cs-CZ" sz="1600" dirty="0"/>
              <a:t>povolené přečerpání účtu </a:t>
            </a:r>
          </a:p>
          <a:p>
            <a:pPr lvl="1" algn="just"/>
            <a:r>
              <a:rPr lang="cs-CZ" sz="1600" dirty="0"/>
              <a:t>určen k překlenutí krátkodobého časového nesouladu mezi příjmy a výdaji klienta)</a:t>
            </a:r>
          </a:p>
          <a:p>
            <a:pPr lvl="1" algn="just"/>
            <a:r>
              <a:rPr lang="cs-CZ" sz="1600" dirty="0"/>
              <a:t>maximální výše je dána výší úvěrového rámce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Hypoteční úvěr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92500" lnSpcReduction="10000"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Zákon č. 84/1995 Sb., o dluhopisech</a:t>
            </a:r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Úvěr, jehož splacení včetně příslušenství je …</a:t>
            </a:r>
          </a:p>
          <a:p>
            <a:pPr algn="just"/>
            <a:endParaRPr lang="cs-CZ" sz="1900" dirty="0"/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Hypoteční zástavní listy = dluhopisy, jejichž jmenovitá hodnota a poměrný výnos jsou plně kryty pohledávkami z hypotečních úvěrů nebo částí těchto pohledávek (řádné krytí) a popřípadě též náhradním způsobem podle tohoto zákona (náhradní krytí). 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200" dirty="0"/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V ČR lze za hypoteční banky považovat ty banky, které mají licenci na emisi hypotečních zástavních listů a banky, které poskytují hypoteční úvěry.</a:t>
            </a:r>
          </a:p>
          <a:p>
            <a:pPr lvl="1" algn="just"/>
            <a:r>
              <a:rPr lang="cs-CZ" sz="1400" dirty="0"/>
              <a:t>Jedná se s výjimkou Hypoteční banky o univerzální banky, které provádějí i ostatní bankovní obchody.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Hypoteční úvěr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Klasický hypoteční úvěr</a:t>
            </a:r>
          </a:p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000" dirty="0"/>
          </a:p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Americká hypotéka</a:t>
            </a:r>
          </a:p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000" dirty="0"/>
          </a:p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Variabilní hypotéka </a:t>
            </a:r>
          </a:p>
          <a:p>
            <a:pPr lvl="1" algn="just">
              <a:lnSpc>
                <a:spcPct val="90000"/>
              </a:lnSpc>
              <a:buClr>
                <a:srgbClr val="307871"/>
              </a:buClr>
            </a:pPr>
            <a:r>
              <a:rPr lang="cs-CZ" sz="1800" dirty="0"/>
              <a:t>kontokorentní úvěr, zajištěný zástavním právem k nemovitosti; úvěrový rámec může dosáhnout až 8 milionů Kč, doba splatnosti 10 – 20 let; neúčelový úvěr, určený zejména pro finančně zdatné klienty, kteří mají zájem spravovat své finance a umí to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Parametry hypotečních úvěrů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92500"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Účelový x neúčelový hypoteční úvěr</a:t>
            </a:r>
          </a:p>
          <a:p>
            <a:pPr lvl="1" algn="just"/>
            <a:r>
              <a:rPr lang="cs-CZ" sz="1600" dirty="0"/>
              <a:t>Účelové hypoteční úvěry banky poskytují obvykle do výše 60 – 80 % (maximálně do výše 90 %) hodnoty nemovitosti, na kterou je zřízeno zástavní právo (LTV – </a:t>
            </a:r>
            <a:r>
              <a:rPr lang="cs-CZ" sz="1600" dirty="0" err="1"/>
              <a:t>loan</a:t>
            </a:r>
            <a:r>
              <a:rPr lang="cs-CZ" sz="1600" dirty="0"/>
              <a:t> to value).</a:t>
            </a:r>
          </a:p>
          <a:p>
            <a:pPr lvl="1" algn="just"/>
            <a:r>
              <a:rPr lang="cs-CZ" sz="1600" dirty="0"/>
              <a:t>Od roku 1998 umožňuje zákon č. 586/1992 Sb., o daních z příjmů, od základu daně odečíst část úroků zaplacených ve zdaňovacím období z hypotečního úvěru poskytnutého bankou nebo pobočkou zahraniční banky anebo zahraniční bankou, sníženým o státní příspěvek poskytnutý podle zvláštních právních předpisů použitým poplatníkem na financování bytových potřeb</a:t>
            </a:r>
            <a:r>
              <a:rPr lang="en-GB" sz="1600" dirty="0"/>
              <a:t>.</a:t>
            </a:r>
            <a:endParaRPr lang="cs-CZ" sz="1600" dirty="0"/>
          </a:p>
          <a:p>
            <a:pPr lvl="1" algn="just"/>
            <a:r>
              <a:rPr lang="cs-CZ" sz="1600" dirty="0"/>
              <a:t>Neúčelové hypoteční úvěry (americká hypotéka) nemají z hlediska použití zapůjčených prostředků omezení.  Nutnost ručení nemovitostí, vyšší poplatky spojené s pořízením americké hypotéky a s vedením účtu. </a:t>
            </a:r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Fixní x pohyblivá úroková sazba</a:t>
            </a:r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Lhůty splatnosti</a:t>
            </a:r>
            <a:endParaRPr lang="en-GB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995686"/>
            <a:ext cx="6768752" cy="1224136"/>
          </a:xfrm>
        </p:spPr>
        <p:txBody>
          <a:bodyPr>
            <a:normAutofit/>
          </a:bodyPr>
          <a:lstStyle/>
          <a:p>
            <a:pPr marL="266700" indent="-266700" algn="ctr">
              <a:lnSpc>
                <a:spcPct val="80000"/>
              </a:lnSpc>
              <a:buClr>
                <a:srgbClr val="307871"/>
              </a:buClr>
            </a:pPr>
            <a:r>
              <a:rPr lang="cs-CZ" sz="2800" dirty="0"/>
              <a:t>??? Jaké jsou výhody a nevýhody hypotečních úvěrů???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výhody a nevýhody účelové a americké hypotéky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4" descr="http://www.nenechsedojit.cz/sites/default/files/diagram_3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254473"/>
            <a:ext cx="5438789" cy="3889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Srovnání hypotečních úvěrů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</a:pPr>
            <a:r>
              <a:rPr lang="cs-CZ" sz="2000" dirty="0">
                <a:hlinkClick r:id="rId2"/>
              </a:rPr>
              <a:t>https://www.mesec.cz/produkty/hypoteky/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Běžný účet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lvl="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Zajištění hotovosti a platebního styku</a:t>
            </a:r>
            <a:endParaRPr lang="en-GB" sz="2000" dirty="0"/>
          </a:p>
          <a:p>
            <a:pPr marL="266700" lvl="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Výnos x riziko x likvidita</a:t>
            </a:r>
            <a:endParaRPr lang="en-GB" sz="2000" dirty="0"/>
          </a:p>
          <a:p>
            <a:pPr marL="266700" lvl="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Platební x kreditní karta</a:t>
            </a:r>
            <a:endParaRPr lang="en-GB" sz="2000" dirty="0"/>
          </a:p>
          <a:p>
            <a:pPr marL="266700" lvl="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Elektronické bankovnictví	</a:t>
            </a:r>
          </a:p>
          <a:p>
            <a:pPr lvl="2" algn="just"/>
            <a:r>
              <a:rPr lang="cs-CZ" sz="2000" dirty="0" err="1"/>
              <a:t>home</a:t>
            </a:r>
            <a:r>
              <a:rPr lang="cs-CZ" sz="2000" dirty="0"/>
              <a:t> banking</a:t>
            </a:r>
          </a:p>
          <a:p>
            <a:pPr lvl="2" algn="just"/>
            <a:r>
              <a:rPr lang="cs-CZ" sz="2000" dirty="0" err="1"/>
              <a:t>phone</a:t>
            </a:r>
            <a:r>
              <a:rPr lang="cs-CZ" sz="2000" dirty="0"/>
              <a:t> banking</a:t>
            </a:r>
          </a:p>
          <a:p>
            <a:pPr lvl="2" algn="just"/>
            <a:r>
              <a:rPr lang="cs-CZ" sz="2000" dirty="0"/>
              <a:t>GSM banking</a:t>
            </a:r>
          </a:p>
          <a:p>
            <a:pPr lvl="2" algn="just"/>
            <a:r>
              <a:rPr lang="cs-CZ" sz="2000" dirty="0"/>
              <a:t>internet banking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Hypoteční úvěr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 fontScale="85000" lnSpcReduction="20000"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Ukazatele:</a:t>
            </a:r>
          </a:p>
          <a:p>
            <a:pPr lvl="1"/>
            <a:r>
              <a:rPr lang="cs-CZ" sz="1600" dirty="0"/>
              <a:t>DTI (</a:t>
            </a:r>
            <a:r>
              <a:rPr lang="cs-CZ" sz="1600" dirty="0" err="1"/>
              <a:t>debt</a:t>
            </a:r>
            <a:r>
              <a:rPr lang="cs-CZ" sz="1600" dirty="0"/>
              <a:t>-to-</a:t>
            </a:r>
            <a:r>
              <a:rPr lang="cs-CZ" sz="1600" dirty="0" err="1"/>
              <a:t>income</a:t>
            </a:r>
            <a:r>
              <a:rPr lang="cs-CZ" sz="1600" dirty="0"/>
              <a:t>) – celková výše dluhů k vašemu čistému příjmu,</a:t>
            </a:r>
          </a:p>
          <a:p>
            <a:pPr lvl="1"/>
            <a:r>
              <a:rPr lang="cs-CZ" sz="1600" dirty="0"/>
              <a:t>DSTI (</a:t>
            </a:r>
            <a:r>
              <a:rPr lang="cs-CZ" sz="1600" dirty="0" err="1"/>
              <a:t>debt</a:t>
            </a:r>
            <a:r>
              <a:rPr lang="cs-CZ" sz="1600" dirty="0"/>
              <a:t>-</a:t>
            </a:r>
            <a:r>
              <a:rPr lang="cs-CZ" sz="1600" dirty="0" err="1"/>
              <a:t>service</a:t>
            </a:r>
            <a:r>
              <a:rPr lang="cs-CZ" sz="1600" dirty="0"/>
              <a:t>-to-</a:t>
            </a:r>
            <a:r>
              <a:rPr lang="cs-CZ" sz="1600" dirty="0" err="1"/>
              <a:t>income</a:t>
            </a:r>
            <a:r>
              <a:rPr lang="cs-CZ" sz="1600" dirty="0"/>
              <a:t>) – podíl splátky dluhu na čistém měsíčním příjmu.</a:t>
            </a:r>
          </a:p>
          <a:p>
            <a:endParaRPr lang="cs-CZ" sz="2000" dirty="0"/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Doporučení: ukazatel DTI by neměl překročit hodnotu 9 a ukazatel DSTI by neměl překročit 45 %. Žadatel o hypotéční úvěr musí splnit tyto dvě podmínky: </a:t>
            </a:r>
          </a:p>
          <a:p>
            <a:pPr lvl="1"/>
            <a:r>
              <a:rPr lang="cs-CZ" sz="1600" dirty="0"/>
              <a:t>výše vašeho dluhu jakožto žadatele by neměla překročit devítinásobek ročního čistého příjmu,</a:t>
            </a:r>
          </a:p>
          <a:p>
            <a:pPr lvl="1"/>
            <a:r>
              <a:rPr lang="cs-CZ" sz="1600" dirty="0"/>
              <a:t>na splátku dluhu se musí vynakládat maximálně 45 % měsíčního čistého příjmu.</a:t>
            </a:r>
          </a:p>
          <a:p>
            <a:endParaRPr lang="cs-CZ" sz="2000" dirty="0"/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Je možné udělit i výjimky a dát hypotéku i těm, kteří tuto podmínku nesplní. Výjimka ale musí činit maximálně 5 % z objemu poskytovaných hypoték. Zároveň stále platí omezení na LTV.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 Ě J T E   S E   H E Z K Y</a:t>
            </a:r>
          </a:p>
          <a:p>
            <a:r>
              <a:rPr lang="cs-CZ" sz="5000" dirty="0">
                <a:sym typeface="Wingdings" pitchFamily="2" charset="2"/>
              </a:rPr>
              <a:t></a:t>
            </a:r>
            <a:endParaRPr lang="en-US" sz="5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Charakteristické znaky běžného účtu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Běžný účet se vyznačuje především tím, že finanční prostředky, které jsou na něm kumulovány, jsou kdykoliv dostupné.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Většina bank rozlišuje běžný účet podle toho, zda je:</a:t>
            </a:r>
          </a:p>
          <a:p>
            <a:pPr lvl="1" algn="just"/>
            <a:r>
              <a:rPr lang="cs-CZ" sz="1600" dirty="0"/>
              <a:t>Podnikatelský</a:t>
            </a:r>
          </a:p>
          <a:p>
            <a:pPr lvl="1" algn="just"/>
            <a:r>
              <a:rPr lang="cs-CZ" sz="1600" dirty="0"/>
              <a:t>Pro fyzickou osobu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Hlavním důvodem tohoto rozlišení jsou:</a:t>
            </a:r>
          </a:p>
          <a:p>
            <a:pPr lvl="1" algn="just"/>
            <a:r>
              <a:rPr lang="cs-CZ" sz="1600" dirty="0"/>
              <a:t>objemy finančních prostředků včetně jejich frekvence převodů</a:t>
            </a:r>
          </a:p>
          <a:p>
            <a:pPr lvl="1" algn="just"/>
            <a:r>
              <a:rPr lang="cs-CZ" sz="1600" dirty="0"/>
              <a:t>zdanění úrokových výnosů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Zdanění úroků:</a:t>
            </a:r>
          </a:p>
          <a:p>
            <a:pPr lvl="1" algn="just"/>
            <a:r>
              <a:rPr lang="cs-CZ" sz="1600" dirty="0"/>
              <a:t>fyzické osoby – …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Výhody a nevýhody běžného účtu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Výhody</a:t>
            </a:r>
          </a:p>
          <a:p>
            <a:pPr lvl="1"/>
            <a:r>
              <a:rPr lang="cs-CZ" sz="1600" dirty="0"/>
              <a:t>Lehká dostupnost</a:t>
            </a:r>
          </a:p>
          <a:p>
            <a:pPr lvl="1"/>
            <a:r>
              <a:rPr lang="cs-CZ" sz="1600" dirty="0"/>
              <a:t>Bezpečnost</a:t>
            </a:r>
          </a:p>
          <a:p>
            <a:pPr lvl="1"/>
            <a:r>
              <a:rPr lang="cs-CZ" sz="1600" dirty="0"/>
              <a:t>Úrok</a:t>
            </a:r>
          </a:p>
          <a:p>
            <a:pPr lvl="1"/>
            <a:r>
              <a:rPr lang="cs-CZ" sz="1600" dirty="0"/>
              <a:t>Pohodlí</a:t>
            </a:r>
          </a:p>
          <a:p>
            <a:pPr lvl="1"/>
            <a:r>
              <a:rPr lang="cs-CZ" sz="1600" dirty="0"/>
              <a:t>Doplňkové služby – přímé bankovnictví</a:t>
            </a:r>
          </a:p>
          <a:p>
            <a:pPr lvl="1"/>
            <a:r>
              <a:rPr lang="cs-CZ" sz="1600" dirty="0"/>
              <a:t>Úvěr – kontokorent</a:t>
            </a:r>
          </a:p>
          <a:p>
            <a:endParaRPr lang="cs-CZ" sz="20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Nevýhody</a:t>
            </a:r>
          </a:p>
          <a:p>
            <a:pPr lvl="1"/>
            <a:r>
              <a:rPr lang="cs-CZ" sz="1600" dirty="0"/>
              <a:t>Poplatky</a:t>
            </a:r>
          </a:p>
          <a:p>
            <a:pPr lvl="1"/>
            <a:r>
              <a:rPr lang="cs-CZ" sz="1600" dirty="0"/>
              <a:t>Nízký úrok</a:t>
            </a:r>
          </a:p>
          <a:p>
            <a:pPr lvl="1"/>
            <a:r>
              <a:rPr lang="cs-CZ" sz="1600" dirty="0"/>
              <a:t>Daň z úroku</a:t>
            </a:r>
            <a:endParaRPr lang="en-GB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Srovnání osobních účtů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r>
              <a:rPr lang="en-GB" sz="2000" dirty="0">
                <a:hlinkClick r:id="rId2"/>
              </a:rPr>
              <a:t>https://www.mesec.cz/produkty/osobni-ucty/</a:t>
            </a:r>
            <a:endParaRPr lang="en-GB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Spořicí účet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92500" lnSpcReduction="2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Spořicí účet poskytuje rychlé a bezpečné uložení dočasně přebytečných financí. </a:t>
            </a:r>
          </a:p>
          <a:p>
            <a:pPr lvl="1" algn="just"/>
            <a:r>
              <a:rPr lang="cs-CZ" sz="1600" dirty="0"/>
              <a:t>Pozn. často u spořicího účtu bývá omezen minimální první vklad i výše pravidelných vkladů.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Jde o kompromis mezi běžným účtem a terminovaným vkladem.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Spořicí účet je úročen vyšší úrokovou sazbou než běžný nebo osobní účet. U většiny spořicích účtů platí jednoduché pravidlo – čím vyšší vklad a čím delší výpovědní lhůta, tím vyšší zhodnocení.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Nabídky spořících účtů se liší v úrokové sazbě, délce výpovědní lhůty, poplatcích za vedení účtu, případně dalších podmínkách.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Úroky ze spořicích účtů jsou zdaněné srážkovou daní ve výši 15 %. Je počítána vždy při přípisu úroků.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Výhody a nevýhody spořicího účtu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Výhody</a:t>
            </a:r>
          </a:p>
          <a:p>
            <a:pPr lvl="1"/>
            <a:r>
              <a:rPr lang="cs-CZ" sz="1600" dirty="0"/>
              <a:t>vhodný nástroj pro odložení dočasně volných finančních prostředků</a:t>
            </a:r>
          </a:p>
          <a:p>
            <a:pPr lvl="1"/>
            <a:r>
              <a:rPr lang="cs-CZ" sz="1600" dirty="0"/>
              <a:t>jednoduché zřízení a snadné ovládání</a:t>
            </a:r>
          </a:p>
          <a:p>
            <a:pPr lvl="1"/>
            <a:r>
              <a:rPr lang="cs-CZ" sz="1600" dirty="0"/>
              <a:t>některé banky nabízejí vedení účtu zdarma</a:t>
            </a:r>
          </a:p>
          <a:p>
            <a:endParaRPr lang="cs-CZ" sz="2000" b="1" dirty="0"/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Nevýhody</a:t>
            </a:r>
          </a:p>
          <a:p>
            <a:pPr lvl="1"/>
            <a:r>
              <a:rPr lang="cs-CZ" sz="1600" dirty="0"/>
              <a:t>i přes úroky peníze stále znehodnocuje inflace</a:t>
            </a:r>
          </a:p>
          <a:p>
            <a:pPr lvl="1"/>
            <a:r>
              <a:rPr lang="cs-CZ" sz="1600" dirty="0"/>
              <a:t>srážková daň na úroky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Srovnání spořicích účtů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r>
              <a:rPr lang="cs-CZ" sz="2000" dirty="0">
                <a:hlinkClick r:id="rId2"/>
              </a:rPr>
              <a:t>https://www.mesec.cz/produkty/sporici-ucty/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Termínovaný vklad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85000" lnSpcReduction="20000"/>
          </a:bodyPr>
          <a:lstStyle/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Jedná se o bankovní vklad na dobu určitou s předem stanovenou úrokovou sazbou (fixní nebo pohyblivou).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Vyšší úročení výměnou za delší dobu vázanosti finančních prostředků. 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Vhodné pro nejkonzervativnější klienty vyžadující absolutní přehled a bezpečí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Banky stanovují minimální a maximální částku pro zřízení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Lze sjednat </a:t>
            </a:r>
            <a:r>
              <a:rPr lang="cs-CZ" sz="2400" dirty="0" err="1"/>
              <a:t>revolving</a:t>
            </a:r>
            <a:r>
              <a:rPr lang="cs-CZ" sz="2400" dirty="0"/>
              <a:t> (…)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Nejkratší termínovaný vklad trvá několik dní (zpravidla 7), nejdelší max. 5 let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je možné předčasně vypovědět, ale klient musí uhradit bance sankční poplatek, který je zpravidla určen procentem z vypovězené částky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Pozn. Zajímavé zhodnocení na termínovaných vkladech můžete najít u družstevních záložen.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683">
  <a:themeElements>
    <a:clrScheme name="Spring Field PowerPoint Template">
      <a:dk1>
        <a:srgbClr val="2F7F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683</Template>
  <TotalTime>128</TotalTime>
  <Words>1035</Words>
  <Application>Microsoft Office PowerPoint</Application>
  <PresentationFormat>Předvádění na obrazovce (16:9)</PresentationFormat>
  <Paragraphs>151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683</vt:lpstr>
      <vt:lpstr>Custom Design</vt:lpstr>
      <vt:lpstr> Bankovní produkty</vt:lpstr>
      <vt:lpstr>Běžný účet</vt:lpstr>
      <vt:lpstr>Charakteristické znaky běžného účtu</vt:lpstr>
      <vt:lpstr>Výhody a nevýhody běžného účtu</vt:lpstr>
      <vt:lpstr>Srovnání osobních účtů</vt:lpstr>
      <vt:lpstr>Spořicí účet</vt:lpstr>
      <vt:lpstr>Výhody a nevýhody spořicího účtu</vt:lpstr>
      <vt:lpstr>Srovnání spořicích účtů</vt:lpstr>
      <vt:lpstr>Termínovaný vklad</vt:lpstr>
      <vt:lpstr>Výhody a nevýhody termínovaných účtů</vt:lpstr>
      <vt:lpstr>Srovnání termínovaných účtů</vt:lpstr>
      <vt:lpstr>Vkladní knížka</vt:lpstr>
      <vt:lpstr>Úvěry</vt:lpstr>
      <vt:lpstr>Hypoteční úvěr</vt:lpstr>
      <vt:lpstr>Hypoteční úvěr</vt:lpstr>
      <vt:lpstr>Parametry hypotečních úvěrů</vt:lpstr>
      <vt:lpstr>Prezentace aplikace PowerPoint</vt:lpstr>
      <vt:lpstr>Základní výhody a nevýhody účelové a americké hypotéky</vt:lpstr>
      <vt:lpstr>Srovnání hypotečních úvěrů</vt:lpstr>
      <vt:lpstr>Hypoteční úvěr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vodova</dc:creator>
  <cp:lastModifiedBy>Roman Hlawiczka</cp:lastModifiedBy>
  <cp:revision>19</cp:revision>
  <dcterms:created xsi:type="dcterms:W3CDTF">2020-02-20T21:18:52Z</dcterms:created>
  <dcterms:modified xsi:type="dcterms:W3CDTF">2022-02-06T11:46:44Z</dcterms:modified>
</cp:coreProperties>
</file>