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6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266" r:id="rId12"/>
    <p:sldId id="272" r:id="rId13"/>
    <p:sldId id="273" r:id="rId14"/>
    <p:sldId id="267" r:id="rId15"/>
    <p:sldId id="268" r:id="rId16"/>
    <p:sldId id="294" r:id="rId17"/>
    <p:sldId id="295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03" d="100"/>
          <a:sy n="103" d="100"/>
        </p:scale>
        <p:origin x="91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&amp;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lawiczk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poradenství, finanční plánování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F4617-5D71-4632-95DD-930717D5E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Rodinné účetnictví</a:t>
            </a:r>
          </a:p>
        </p:txBody>
      </p:sp>
      <p:grpSp>
        <p:nvGrpSpPr>
          <p:cNvPr id="3" name="Group 23">
            <a:extLst>
              <a:ext uri="{FF2B5EF4-FFF2-40B4-BE49-F238E27FC236}">
                <a16:creationId xmlns:a16="http://schemas.microsoft.com/office/drawing/2014/main" id="{6ECA39B3-8412-4CD1-9EFA-5D68A1F9AC6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547664" y="915566"/>
            <a:ext cx="6863480" cy="1979290"/>
            <a:chOff x="2359" y="1999"/>
            <a:chExt cx="7017" cy="2023"/>
          </a:xfrm>
        </p:grpSpPr>
        <p:sp>
          <p:nvSpPr>
            <p:cNvPr id="4" name="AutoShape 29">
              <a:extLst>
                <a:ext uri="{FF2B5EF4-FFF2-40B4-BE49-F238E27FC236}">
                  <a16:creationId xmlns:a16="http://schemas.microsoft.com/office/drawing/2014/main" id="{ABCA2FDD-24EF-4A01-9FEC-2E41A7BD47C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59" y="1999"/>
              <a:ext cx="7017" cy="202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 dirty="0"/>
            </a:p>
          </p:txBody>
        </p:sp>
        <p:sp>
          <p:nvSpPr>
            <p:cNvPr id="5" name="AutoShape 28">
              <a:extLst>
                <a:ext uri="{FF2B5EF4-FFF2-40B4-BE49-F238E27FC236}">
                  <a16:creationId xmlns:a16="http://schemas.microsoft.com/office/drawing/2014/main" id="{EAC30B44-A973-41E7-BA72-7901079F51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7" y="2831"/>
              <a:ext cx="5774" cy="0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6" name="AutoShape 27">
              <a:extLst>
                <a:ext uri="{FF2B5EF4-FFF2-40B4-BE49-F238E27FC236}">
                  <a16:creationId xmlns:a16="http://schemas.microsoft.com/office/drawing/2014/main" id="{C88A1172-1108-490D-9D79-62F3EB8D4C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0" y="2831"/>
              <a:ext cx="0" cy="1045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7" name="Text Box 26">
              <a:extLst>
                <a:ext uri="{FF2B5EF4-FFF2-40B4-BE49-F238E27FC236}">
                  <a16:creationId xmlns:a16="http://schemas.microsoft.com/office/drawing/2014/main" id="{93191913-07D3-41A8-A405-B704783998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7" y="2904"/>
              <a:ext cx="2359" cy="60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Příjmy</a:t>
              </a: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25">
              <a:extLst>
                <a:ext uri="{FF2B5EF4-FFF2-40B4-BE49-F238E27FC236}">
                  <a16:creationId xmlns:a16="http://schemas.microsoft.com/office/drawing/2014/main" id="{85FFE819-112E-4A1D-87F8-23DD997735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18" y="2904"/>
              <a:ext cx="2799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Výdaje</a:t>
              </a: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24">
              <a:extLst>
                <a:ext uri="{FF2B5EF4-FFF2-40B4-BE49-F238E27FC236}">
                  <a16:creationId xmlns:a16="http://schemas.microsoft.com/office/drawing/2014/main" id="{D7794642-4C5C-4F40-8A0B-A2CE17DA58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5" y="2296"/>
              <a:ext cx="3893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Cash </a:t>
              </a:r>
              <a:r>
                <a:rPr kumimoji="0" lang="cs-CZ" sz="2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flow</a:t>
              </a:r>
              <a:r>
                <a:rPr kumimoji="0" lang="cs-CZ" sz="2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domácnosti</a:t>
              </a:r>
              <a:endParaRPr kumimoji="0" 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12">
            <a:extLst>
              <a:ext uri="{FF2B5EF4-FFF2-40B4-BE49-F238E27FC236}">
                <a16:creationId xmlns:a16="http://schemas.microsoft.com/office/drawing/2014/main" id="{03508D27-E71E-4215-81A9-95DAB7DD195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33325" y="3069189"/>
            <a:ext cx="6492157" cy="1872208"/>
            <a:chOff x="2359" y="1999"/>
            <a:chExt cx="7017" cy="2023"/>
          </a:xfrm>
        </p:grpSpPr>
        <p:sp>
          <p:nvSpPr>
            <p:cNvPr id="11" name="AutoShape 18">
              <a:extLst>
                <a:ext uri="{FF2B5EF4-FFF2-40B4-BE49-F238E27FC236}">
                  <a16:creationId xmlns:a16="http://schemas.microsoft.com/office/drawing/2014/main" id="{70A8A72A-5B68-4085-BF44-084354B4E32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59" y="1999"/>
              <a:ext cx="7017" cy="202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12" name="AutoShape 17">
              <a:extLst>
                <a:ext uri="{FF2B5EF4-FFF2-40B4-BE49-F238E27FC236}">
                  <a16:creationId xmlns:a16="http://schemas.microsoft.com/office/drawing/2014/main" id="{B80AE6A0-3110-4C7A-AF39-1747304A48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7" y="2831"/>
              <a:ext cx="577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13" name="AutoShape 16">
              <a:extLst>
                <a:ext uri="{FF2B5EF4-FFF2-40B4-BE49-F238E27FC236}">
                  <a16:creationId xmlns:a16="http://schemas.microsoft.com/office/drawing/2014/main" id="{8507B5C1-B7EC-45B3-8EE8-6DE984A12E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0" y="2831"/>
              <a:ext cx="0" cy="10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8DFCB79E-41B6-4923-9266-6555C2AFA0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7" y="2904"/>
              <a:ext cx="2359" cy="60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Majetek</a:t>
              </a: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4">
              <a:extLst>
                <a:ext uri="{FF2B5EF4-FFF2-40B4-BE49-F238E27FC236}">
                  <a16:creationId xmlns:a16="http://schemas.microsoft.com/office/drawing/2014/main" id="{F8C5C56E-81A3-46AC-B629-4EAE74164A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18" y="2904"/>
              <a:ext cx="2845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Zdroje financování</a:t>
              </a: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3">
              <a:extLst>
                <a:ext uri="{FF2B5EF4-FFF2-40B4-BE49-F238E27FC236}">
                  <a16:creationId xmlns:a16="http://schemas.microsoft.com/office/drawing/2014/main" id="{C86C1EC8-8653-4196-B2D3-4805774954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9" y="2269"/>
              <a:ext cx="3754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Rozvaha domácnosti</a:t>
              </a:r>
              <a:endParaRPr kumimoji="0" 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619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Cash flow domácnosti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AutoShape 8"/>
          <p:cNvSpPr>
            <a:spLocks noChangeShapeType="1"/>
          </p:cNvSpPr>
          <p:nvPr/>
        </p:nvSpPr>
        <p:spPr bwMode="auto">
          <a:xfrm>
            <a:off x="2123728" y="1923678"/>
            <a:ext cx="6486689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200"/>
          </a:p>
        </p:txBody>
      </p:sp>
      <p:sp>
        <p:nvSpPr>
          <p:cNvPr id="7" name="AutoShape 7"/>
          <p:cNvSpPr>
            <a:spLocks noChangeShapeType="1"/>
          </p:cNvSpPr>
          <p:nvPr/>
        </p:nvSpPr>
        <p:spPr bwMode="auto">
          <a:xfrm>
            <a:off x="5182830" y="1923678"/>
            <a:ext cx="1123" cy="25081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20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122604" y="1392590"/>
            <a:ext cx="2232257" cy="380197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Příjmy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307237" y="1392590"/>
            <a:ext cx="1295316" cy="45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Výdaje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123728" y="2044866"/>
            <a:ext cx="2897328" cy="2183756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Aktivní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Pasivní 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Nahodilé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579401" y="2076945"/>
            <a:ext cx="2952376" cy="218256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Nezbytné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Zbytné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Investiční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 domácnosti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AutoShape 7"/>
          <p:cNvSpPr>
            <a:spLocks noChangeShapeType="1"/>
          </p:cNvSpPr>
          <p:nvPr/>
        </p:nvSpPr>
        <p:spPr bwMode="auto">
          <a:xfrm>
            <a:off x="2009760" y="1959329"/>
            <a:ext cx="656892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200"/>
          </a:p>
        </p:txBody>
      </p:sp>
      <p:sp>
        <p:nvSpPr>
          <p:cNvPr id="7" name="AutoShape 6"/>
          <p:cNvSpPr>
            <a:spLocks noChangeShapeType="1"/>
          </p:cNvSpPr>
          <p:nvPr/>
        </p:nvSpPr>
        <p:spPr bwMode="auto">
          <a:xfrm>
            <a:off x="5107643" y="1959329"/>
            <a:ext cx="1138" cy="20244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20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107643" y="1447230"/>
            <a:ext cx="3395953" cy="43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Zdroje financování</a:t>
            </a:r>
            <a:endParaRPr kumimoji="0" lang="cs-CZ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09760" y="1526826"/>
            <a:ext cx="1369758" cy="43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Majetek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930123" y="2159757"/>
            <a:ext cx="2934058" cy="144039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Výdělečný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Nevýdělečný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508104" y="2067694"/>
            <a:ext cx="2932921" cy="176165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Úspory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Dluhy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Nahodilé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87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/>
      <p:bldP spid="9" grpId="0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Obrázek 6" descr="http://www.nenechsedojit.cz/sites/default/files/styles/large/public/screen_shot_2013-07-30_at_7.44.17_pm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71550"/>
            <a:ext cx="2880320" cy="3888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http://www.nenechsedojit.cz/sites/default/files/styles/large/public/screen_shot_2013-07-30_at_7.45.30_pm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07655"/>
            <a:ext cx="5904655" cy="1728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282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06375"/>
            <a:ext cx="8363272" cy="857250"/>
          </a:xfrm>
        </p:spPr>
        <p:txBody>
          <a:bodyPr>
            <a:normAutofit fontScale="90000"/>
          </a:bodyPr>
          <a:lstStyle/>
          <a:p>
            <a:r>
              <a:rPr lang="cs-CZ" dirty="0"/>
              <a:t>Rozdělení domácností dle výsledné bilance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491630"/>
            <a:ext cx="6768752" cy="3456384"/>
          </a:xfrm>
        </p:spPr>
        <p:txBody>
          <a:bodyPr>
            <a:normAutofit/>
          </a:bodyPr>
          <a:lstStyle/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/>
              <a:t>Dlužník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výsledná bilance záporná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400" dirty="0"/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/>
              <a:t>Spotřebitel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výsledná bilance nulová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400" dirty="0"/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/>
              <a:t>Investor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výsledná bilance kladná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8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Tvorba rozpočtu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Obrázek 5"/>
          <p:cNvPicPr/>
          <p:nvPr/>
        </p:nvPicPr>
        <p:blipFill rotWithShape="1">
          <a:blip r:embed="rId2" cstate="print"/>
          <a:srcRect l="12566" t="23045" r="12698" b="15109"/>
          <a:stretch/>
        </p:blipFill>
        <p:spPr bwMode="auto">
          <a:xfrm>
            <a:off x="0" y="987574"/>
            <a:ext cx="6696744" cy="3600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912768" y="1419622"/>
            <a:ext cx="201622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PRAVIDLA:</a:t>
            </a:r>
          </a:p>
          <a:p>
            <a:pPr marL="342900" indent="-342900">
              <a:buAutoNum type="arabicPeriod"/>
            </a:pPr>
            <a:r>
              <a:rPr lang="cs-CZ" sz="1600" dirty="0"/>
              <a:t>Každá koruna musí mít svůj účel</a:t>
            </a:r>
          </a:p>
          <a:p>
            <a:pPr marL="342900" indent="-342900">
              <a:buFontTx/>
              <a:buAutoNum type="arabicPeriod"/>
            </a:pPr>
            <a:r>
              <a:rPr lang="it-IT" sz="1600" dirty="0"/>
              <a:t>Velké výdaje si rozdělte dopředu</a:t>
            </a:r>
          </a:p>
          <a:p>
            <a:pPr marL="342900" indent="-342900">
              <a:buFontTx/>
              <a:buAutoNum type="arabicPeriod"/>
            </a:pPr>
            <a:r>
              <a:rPr lang="cs-CZ" sz="1600" dirty="0"/>
              <a:t>Rozpočet můžete - musíte - měnit</a:t>
            </a:r>
          </a:p>
          <a:p>
            <a:pPr marL="342900" indent="-342900">
              <a:buFontTx/>
              <a:buAutoNum type="arabicPeriod"/>
            </a:pPr>
            <a:r>
              <a:rPr lang="cs-CZ" sz="1600" dirty="0"/>
              <a:t>Utrácejte peníze z minulého měsíce</a:t>
            </a:r>
          </a:p>
          <a:p>
            <a:endParaRPr lang="cs-CZ" sz="1100" dirty="0"/>
          </a:p>
          <a:p>
            <a:r>
              <a:rPr lang="cs-CZ" sz="1100" dirty="0"/>
              <a:t>Zdroj: www.penizenauteku.cz</a:t>
            </a:r>
          </a:p>
        </p:txBody>
      </p:sp>
    </p:spTree>
    <p:extLst>
      <p:ext uri="{BB962C8B-B14F-4D97-AF65-F5344CB8AC3E}">
        <p14:creationId xmlns:p14="http://schemas.microsoft.com/office/powerpoint/2010/main" val="75894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842493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Clr>
                <a:srgbClr val="307871"/>
              </a:buClr>
            </a:pPr>
            <a:endParaRPr lang="cs-CZ" sz="1800" dirty="0"/>
          </a:p>
          <a:p>
            <a:pPr algn="just">
              <a:buClr>
                <a:srgbClr val="307871"/>
              </a:buClr>
            </a:pPr>
            <a:r>
              <a:rPr lang="cs-CZ" sz="1800" dirty="0"/>
              <a:t>Veškeré materiály ke studiu předmětu budou průběžně k dispozici v IS v Interaktivní osnově.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50" dirty="0"/>
              <a:t>Ing. Roman Hlawiczka, Ph.D.</a:t>
            </a:r>
          </a:p>
          <a:p>
            <a:pPr lvl="1"/>
            <a:r>
              <a:rPr lang="cs-CZ" sz="1600" dirty="0"/>
              <a:t>Kancelář A 213</a:t>
            </a:r>
          </a:p>
          <a:p>
            <a:pPr lvl="1"/>
            <a:r>
              <a:rPr lang="cs-CZ" sz="1600" dirty="0"/>
              <a:t>tel: 606 630 236</a:t>
            </a:r>
          </a:p>
          <a:p>
            <a:pPr lvl="1"/>
            <a:r>
              <a:rPr lang="cs-CZ" sz="1600" dirty="0"/>
              <a:t>e-mail: </a:t>
            </a:r>
            <a:r>
              <a:rPr lang="cs-CZ" sz="1600" dirty="0">
                <a:hlinkClick r:id="rId3"/>
              </a:rPr>
              <a:t>Hlawiczka@opf.slu.cz</a:t>
            </a:r>
            <a:endParaRPr lang="cs-CZ" sz="1600" dirty="0"/>
          </a:p>
          <a:p>
            <a:pPr lvl="1"/>
            <a:r>
              <a:rPr lang="cs-CZ" sz="1600" dirty="0"/>
              <a:t>roman_Hlawiczka@centrum.cz</a:t>
            </a:r>
          </a:p>
          <a:p>
            <a:endParaRPr lang="cs-CZ" dirty="0"/>
          </a:p>
          <a:p>
            <a:r>
              <a:rPr lang="cs-CZ" sz="1650" dirty="0"/>
              <a:t>Konzultační hodiny</a:t>
            </a:r>
          </a:p>
          <a:p>
            <a:pPr lvl="1"/>
            <a:r>
              <a:rPr lang="cs-CZ" sz="1600" dirty="0"/>
              <a:t>Úterý 14:00 – 14:45 hod</a:t>
            </a:r>
          </a:p>
          <a:p>
            <a:pPr lvl="1"/>
            <a:r>
              <a:rPr lang="cs-CZ" sz="1600" dirty="0"/>
              <a:t>Čtvrtek 16.25 – 17.00 hod</a:t>
            </a:r>
          </a:p>
          <a:p>
            <a:pPr lvl="1"/>
            <a:r>
              <a:rPr lang="cs-CZ" sz="1600" dirty="0"/>
              <a:t>Jinak po předchozí domluvě telefonicky/e-mailem</a:t>
            </a:r>
            <a:endParaRPr lang="en-GB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Kontakt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E0371-E93C-4339-BAB5-B40F8AC5A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EA2DB-D010-4B03-99E1-F4AD4D2FF65C}"/>
              </a:ext>
            </a:extLst>
          </p:cNvPr>
          <p:cNvSpPr txBox="1">
            <a:spLocks/>
          </p:cNvSpPr>
          <p:nvPr/>
        </p:nvSpPr>
        <p:spPr>
          <a:xfrm>
            <a:off x="467544" y="1131590"/>
            <a:ext cx="6840656" cy="36791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Clr>
                <a:srgbClr val="307871"/>
              </a:buClr>
            </a:pPr>
            <a:r>
              <a:rPr lang="cs-CZ" sz="2000"/>
              <a:t>Finanční plánování  (rozpočtování) </a:t>
            </a:r>
          </a:p>
          <a:p>
            <a:pPr marL="666750" lvl="2" indent="-266700">
              <a:buClr>
                <a:srgbClr val="307871"/>
              </a:buClr>
            </a:pPr>
            <a:r>
              <a:rPr lang="cs-CZ" sz="1600"/>
              <a:t>Jeden z nástrojů finančního řízení.</a:t>
            </a:r>
          </a:p>
          <a:p>
            <a:pPr marL="266700" indent="-266700">
              <a:buClr>
                <a:srgbClr val="307871"/>
              </a:buClr>
            </a:pPr>
            <a:r>
              <a:rPr lang="cs-CZ" sz="2000"/>
              <a:t>Plánování </a:t>
            </a:r>
          </a:p>
          <a:p>
            <a:pPr marL="666750" lvl="2" indent="-266700">
              <a:buClr>
                <a:srgbClr val="307871"/>
              </a:buClr>
            </a:pPr>
            <a:r>
              <a:rPr lang="cs-CZ" sz="1600"/>
              <a:t>rozhodovací proces zajišťující volbu cílů a stanovení úkolů a prostředků potřebných k jejich dosažení.</a:t>
            </a:r>
          </a:p>
          <a:p>
            <a:pPr marL="266700" indent="-266700">
              <a:buClr>
                <a:srgbClr val="307871"/>
              </a:buClr>
            </a:pPr>
            <a:r>
              <a:rPr lang="cs-CZ" sz="2000"/>
              <a:t>Finanční plán </a:t>
            </a:r>
          </a:p>
          <a:p>
            <a:pPr marL="666750" lvl="2" indent="-266700">
              <a:buClr>
                <a:srgbClr val="307871"/>
              </a:buClr>
            </a:pPr>
            <a:r>
              <a:rPr lang="cs-CZ" sz="1600"/>
              <a:t>Výsledek plánovacích činností. Obsahuje plánové informace, formulující a konkretizující úkoly a určující prostředky a nástroje k dosažení zvolených cílů.</a:t>
            </a:r>
          </a:p>
          <a:p>
            <a:pPr marL="266700" indent="-266700">
              <a:buClr>
                <a:srgbClr val="307871"/>
              </a:buClr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3490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918CD-C042-4EDC-AF76-0D16F636D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finančního plánování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94DFBD2-AE2A-4CAB-AB78-25F024591430}"/>
              </a:ext>
            </a:extLst>
          </p:cNvPr>
          <p:cNvSpPr txBox="1">
            <a:spLocks/>
          </p:cNvSpPr>
          <p:nvPr/>
        </p:nvSpPr>
        <p:spPr>
          <a:xfrm>
            <a:off x="395536" y="843558"/>
            <a:ext cx="8424936" cy="429994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/>
              <a:t>1. </a:t>
            </a:r>
            <a:r>
              <a:rPr lang="cs-CZ" sz="1800" b="1"/>
              <a:t>Analýza finančních a investičních možností </a:t>
            </a:r>
          </a:p>
          <a:p>
            <a:pPr lvl="1" algn="just"/>
            <a:r>
              <a:rPr lang="cs-CZ" sz="1600"/>
              <a:t>Zmapování situace z hlediska majetku, příjmů - jak současných, tak budoucích, dále závazků a peněžních toků. Základem tohoto kroku je poskytnout obraz o finančních možnostech rodiny či jednotlivce.</a:t>
            </a:r>
          </a:p>
          <a:p>
            <a:pPr algn="just"/>
            <a:r>
              <a:rPr lang="cs-CZ" sz="1800"/>
              <a:t>2. </a:t>
            </a:r>
            <a:r>
              <a:rPr lang="cs-CZ" sz="1800" b="1"/>
              <a:t>Promítnutí budoucích důsledků současného rozhodnutí – rizik</a:t>
            </a:r>
          </a:p>
          <a:p>
            <a:pPr lvl="1" algn="just"/>
            <a:r>
              <a:rPr lang="cs-CZ" sz="1600"/>
              <a:t>Určení všech rizik, která by mohla ohrozit finanční stabilitu rodiny a tím znemožnit finanční realizaci vytýčených cílů (ztráta zaměstnání, dlouhodobá nemoc, prudké zvýšení cen, rozvod apod.).</a:t>
            </a:r>
          </a:p>
          <a:p>
            <a:pPr algn="just"/>
            <a:r>
              <a:rPr lang="cs-CZ" sz="1800"/>
              <a:t>3. </a:t>
            </a:r>
            <a:r>
              <a:rPr lang="cs-CZ" sz="1800" b="1"/>
              <a:t>Určení cílů a zvolení určitých alternativ, které jsou včleněny do konečného finančního plánu</a:t>
            </a:r>
          </a:p>
          <a:p>
            <a:pPr lvl="1" algn="just"/>
            <a:r>
              <a:rPr lang="cs-CZ" sz="1600"/>
              <a:t>Na začátku je nutné si vytvořit konkrétní představu o všech cílech, určit priority podle důležitosti a stanovit dobu, která by byla optimální pro dosažení těchto cílů. Dále zvolíme konkrétní postup pro řešení stanovených cílů, kde zhodnotíme schůdnost a proveditelnost tohoto řešení.</a:t>
            </a:r>
          </a:p>
          <a:p>
            <a:pPr algn="just"/>
            <a:r>
              <a:rPr lang="cs-CZ" sz="1800"/>
              <a:t>4. </a:t>
            </a:r>
            <a:r>
              <a:rPr lang="cs-CZ" sz="1800" b="1"/>
              <a:t>Měření výsledné výnosnosti finančního plánu v porovnání s cíli stanovenými plánem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3433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5740E6-B767-49AD-A6E5-1834FECF5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371BE-3CB2-425A-8E2F-9AE972D9C0B6}"/>
              </a:ext>
            </a:extLst>
          </p:cNvPr>
          <p:cNvSpPr txBox="1">
            <a:spLocks/>
          </p:cNvSpPr>
          <p:nvPr/>
        </p:nvSpPr>
        <p:spPr>
          <a:xfrm>
            <a:off x="395536" y="1995686"/>
            <a:ext cx="8424936" cy="12241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algn="ctr">
              <a:lnSpc>
                <a:spcPct val="80000"/>
              </a:lnSpc>
              <a:buClr>
                <a:srgbClr val="307871"/>
              </a:buClr>
            </a:pPr>
            <a:r>
              <a:rPr lang="cs-CZ" sz="2800" dirty="0"/>
              <a:t>??? Co je to finanční nezávislost???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69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7E773-917E-4A99-8109-54D499AF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plánování – 3B cíle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FD98653-056A-42D9-AB57-47C35FEFCA7F}"/>
              </a:ext>
            </a:extLst>
          </p:cNvPr>
          <p:cNvSpPr txBox="1">
            <a:spLocks/>
          </p:cNvSpPr>
          <p:nvPr/>
        </p:nvSpPr>
        <p:spPr>
          <a:xfrm>
            <a:off x="251520" y="843558"/>
            <a:ext cx="8640960" cy="429994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b="1"/>
              <a:t>1. Plán BEZPEČÍ</a:t>
            </a:r>
          </a:p>
          <a:p>
            <a:pPr algn="just"/>
            <a:r>
              <a:rPr lang="cs-CZ" sz="2400"/>
              <a:t>Cílem je vybudovat systém... </a:t>
            </a:r>
          </a:p>
          <a:p>
            <a:pPr algn="just"/>
            <a:r>
              <a:rPr lang="cs-CZ" sz="2400"/>
              <a:t>Pozn.: Životní rezervy jsou částí úspor určené pro pokrytí výdajů v případě neočekávaných událostí a s tím spojeného výpadku příjmů.</a:t>
            </a:r>
          </a:p>
          <a:p>
            <a:pPr algn="just"/>
            <a:r>
              <a:rPr lang="cs-CZ" sz="2400"/>
              <a:t> </a:t>
            </a:r>
          </a:p>
          <a:p>
            <a:pPr algn="just"/>
            <a:r>
              <a:rPr lang="cs-CZ" sz="2400" b="1"/>
              <a:t>2. Plán BEZSTAROSTNOST</a:t>
            </a:r>
          </a:p>
          <a:p>
            <a:pPr algn="just"/>
            <a:r>
              <a:rPr lang="cs-CZ" sz="2400"/>
              <a:t>Cílem je dosáhnout finanční nezávislosti</a:t>
            </a:r>
          </a:p>
          <a:p>
            <a:pPr algn="just"/>
            <a:r>
              <a:rPr lang="cs-CZ" sz="2400"/>
              <a:t>Pozn.: Finanční nezávislost je stav, kdy běžné výdaje domácností (výdaje nezbytné + část zbytných výdajů) jsou pokryty ... příjmy (tj. příjmy z kapitálového nebo jiného majetku).</a:t>
            </a:r>
          </a:p>
          <a:p>
            <a:pPr algn="just"/>
            <a:r>
              <a:rPr lang="cs-CZ" sz="2400"/>
              <a:t> </a:t>
            </a:r>
          </a:p>
          <a:p>
            <a:pPr algn="just"/>
            <a:r>
              <a:rPr lang="cs-CZ" sz="2400" b="1"/>
              <a:t>3. Plán BOHATSTVÍ</a:t>
            </a:r>
          </a:p>
          <a:p>
            <a:pPr algn="just"/>
            <a:r>
              <a:rPr lang="cs-CZ" sz="2400"/>
              <a:t>Cílem je dosažení finanční svobody</a:t>
            </a:r>
          </a:p>
          <a:p>
            <a:pPr algn="just"/>
            <a:r>
              <a:rPr lang="cs-CZ" sz="2400"/>
              <a:t>Pozn.: Finanční svoboda je vyšší stupeň finanční nezávislosti. Finanční svoboda umožňuje člověku pokrýt ... (včetně nejrůznějších cílů, snů a přání).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102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12F57D-595D-4B13-9605-2A63E786D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/>
          <a:lstStyle/>
          <a:p>
            <a:r>
              <a:rPr lang="cs-CZ" dirty="0"/>
              <a:t>Optimalizace ve finančním plánování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F67BE-B9D1-46B6-A345-225B54E1B0F7}"/>
              </a:ext>
            </a:extLst>
          </p:cNvPr>
          <p:cNvSpPr txBox="1">
            <a:spLocks/>
          </p:cNvSpPr>
          <p:nvPr/>
        </p:nvSpPr>
        <p:spPr>
          <a:xfrm>
            <a:off x="251520" y="843558"/>
            <a:ext cx="8640960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Clr>
                <a:srgbClr val="307871"/>
              </a:buClr>
            </a:pPr>
            <a:r>
              <a:rPr lang="cs-CZ" sz="2400"/>
              <a:t>dostatečné finanční rezervy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akumulace a rozmnožení finančních prostředků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efektivní portfolio s ohledem na likviditu, výnos a riziko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daňová stránka výsledného řešení 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maximální využití státních dotací a podpor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délka období, po kterou chceme investovat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8765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46F0D-9334-492D-B014-B66D90EDB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Finanční plánování vs. životní cykly rodiny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F2B6FC1-297E-49E7-A8DF-3B1EA61D96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10493"/>
            <a:ext cx="2232248" cy="3933007"/>
          </a:xfrm>
          <a:prstGeom prst="rect">
            <a:avLst/>
          </a:prstGeom>
        </p:spPr>
      </p:pic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8E0A3849-428F-4F3C-AF8C-51EEC11802BA}"/>
              </a:ext>
            </a:extLst>
          </p:cNvPr>
          <p:cNvSpPr txBox="1">
            <a:spLocks/>
          </p:cNvSpPr>
          <p:nvPr/>
        </p:nvSpPr>
        <p:spPr>
          <a:xfrm>
            <a:off x="3203848" y="1663005"/>
            <a:ext cx="5256584" cy="32745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800" b="1"/>
              <a:t>=&gt; Fáze akumulační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/>
              <a:t>nastartování pracovní kariéry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/>
              <a:t>příjmy přibližně pokrývají životní náklady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1800"/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b="1"/>
              <a:t>=&gt; Fáze konsolidační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/>
              <a:t> kumulují se 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1800"/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b="1"/>
              <a:t>=&gt; Fáze spotřební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/>
              <a:t>spotřebovávají se úspory a rozdávají dary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5942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E3D4CB-4DE2-4365-8EF4-C6BD79A5D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CACF6-C63D-473B-B00F-339686BAE5A5}"/>
              </a:ext>
            </a:extLst>
          </p:cNvPr>
          <p:cNvSpPr txBox="1">
            <a:spLocks/>
          </p:cNvSpPr>
          <p:nvPr/>
        </p:nvSpPr>
        <p:spPr>
          <a:xfrm>
            <a:off x="467544" y="843558"/>
            <a:ext cx="8424936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</a:pPr>
            <a:endParaRPr lang="cs-CZ" sz="2800" dirty="0"/>
          </a:p>
          <a:p>
            <a:pPr algn="ctr">
              <a:spcBef>
                <a:spcPts val="1200"/>
              </a:spcBef>
            </a:pPr>
            <a:endParaRPr lang="cs-CZ" sz="2800" dirty="0"/>
          </a:p>
          <a:p>
            <a:pPr algn="ctr">
              <a:spcBef>
                <a:spcPts val="1200"/>
              </a:spcBef>
            </a:pPr>
            <a:endParaRPr lang="cs-CZ" sz="2800" dirty="0"/>
          </a:p>
          <a:p>
            <a:pPr algn="ctr">
              <a:spcBef>
                <a:spcPts val="1200"/>
              </a:spcBef>
            </a:pPr>
            <a:r>
              <a:rPr lang="cs-CZ" sz="2800" dirty="0"/>
              <a:t>??? Vedete si osobní rozpočet???</a:t>
            </a:r>
          </a:p>
        </p:txBody>
      </p:sp>
    </p:spTree>
    <p:extLst>
      <p:ext uri="{BB962C8B-B14F-4D97-AF65-F5344CB8AC3E}">
        <p14:creationId xmlns:p14="http://schemas.microsoft.com/office/powerpoint/2010/main" val="216543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3869</TotalTime>
  <Words>612</Words>
  <Application>Microsoft Office PowerPoint</Application>
  <PresentationFormat>Předvádění na obrazovce (16:9)</PresentationFormat>
  <Paragraphs>131</Paragraphs>
  <Slides>17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Enriqueta</vt:lpstr>
      <vt:lpstr>Times New Roman</vt:lpstr>
      <vt:lpstr>SLU</vt:lpstr>
      <vt:lpstr> Finanční poradenství, finanční plánování</vt:lpstr>
      <vt:lpstr>Kontakt</vt:lpstr>
      <vt:lpstr>Základní pojmy</vt:lpstr>
      <vt:lpstr>Proces finančního plánování</vt:lpstr>
      <vt:lpstr>Prezentace aplikace PowerPoint</vt:lpstr>
      <vt:lpstr>Finanční plánování – 3B cíle</vt:lpstr>
      <vt:lpstr>Optimalizace ve finančním plánování</vt:lpstr>
      <vt:lpstr>Finanční plánování vs. životní cykly rodiny</vt:lpstr>
      <vt:lpstr>Prezentace aplikace PowerPoint</vt:lpstr>
      <vt:lpstr>Rodinné účetnictví</vt:lpstr>
      <vt:lpstr>Cash flow domácnosti</vt:lpstr>
      <vt:lpstr>Rozvaha domácnosti</vt:lpstr>
      <vt:lpstr>Prezentace aplikace PowerPoint</vt:lpstr>
      <vt:lpstr>Rozdělení domácností dle výsledné bilance</vt:lpstr>
      <vt:lpstr>Tvorba rozpočtu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109</cp:revision>
  <cp:lastPrinted>2017-09-19T07:48:06Z</cp:lastPrinted>
  <dcterms:created xsi:type="dcterms:W3CDTF">2016-07-06T15:42:34Z</dcterms:created>
  <dcterms:modified xsi:type="dcterms:W3CDTF">2022-02-06T11:31:16Z</dcterms:modified>
</cp:coreProperties>
</file>