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9"/>
  </p:notesMasterIdLst>
  <p:sldIdLst>
    <p:sldId id="256" r:id="rId3"/>
    <p:sldId id="257" r:id="rId4"/>
    <p:sldId id="290" r:id="rId5"/>
    <p:sldId id="261" r:id="rId6"/>
    <p:sldId id="274" r:id="rId7"/>
    <p:sldId id="293" r:id="rId8"/>
    <p:sldId id="310" r:id="rId9"/>
    <p:sldId id="291" r:id="rId10"/>
    <p:sldId id="292" r:id="rId11"/>
    <p:sldId id="275" r:id="rId12"/>
    <p:sldId id="276" r:id="rId13"/>
    <p:sldId id="294" r:id="rId14"/>
    <p:sldId id="277" r:id="rId15"/>
    <p:sldId id="295" r:id="rId16"/>
    <p:sldId id="296" r:id="rId17"/>
    <p:sldId id="297" r:id="rId18"/>
    <p:sldId id="279" r:id="rId19"/>
    <p:sldId id="298" r:id="rId20"/>
    <p:sldId id="299" r:id="rId21"/>
    <p:sldId id="281" r:id="rId22"/>
    <p:sldId id="301" r:id="rId23"/>
    <p:sldId id="302" r:id="rId24"/>
    <p:sldId id="311" r:id="rId25"/>
    <p:sldId id="312" r:id="rId26"/>
    <p:sldId id="313" r:id="rId27"/>
    <p:sldId id="258" r:id="rId28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7F95"/>
    <a:srgbClr val="276B7D"/>
    <a:srgbClr val="235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91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CC9B0-F9A8-4A47-BCBF-6B99903757BF}" type="datetimeFigureOut">
              <a:rPr lang="cs-CZ" smtClean="0"/>
              <a:pPr/>
              <a:t>06.02.2022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781C7-4DE8-41D1-BF01-488C4C975A1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Templateswise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843558"/>
            <a:ext cx="7772400" cy="613891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fr-CA" dirty="0"/>
              <a:t>NAME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385441"/>
            <a:ext cx="6400800" cy="5211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Company Name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D888733-C297-41F8-80E4-8CB3233DDA61}" type="datetime1">
              <a:rPr lang="en-US" smtClean="0"/>
              <a:pPr>
                <a:defRPr/>
              </a:pPr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33082"/>
            <a:ext cx="2895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56A599E-94AB-43BC-B268-16036F087C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14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1416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- Templateswise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67744" y="206375"/>
            <a:ext cx="6419056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67744" y="1200150"/>
            <a:ext cx="6419056" cy="3394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8751E-F467-4588-879A-183D7ACEEDCB}" type="datetime1">
              <a:rPr lang="en-US" smtClean="0"/>
              <a:pPr>
                <a:defRPr/>
              </a:pPr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EF502-4A31-4CC4-97CA-057348DFF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67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2 - Templateswise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871C-D76A-4ACA-A85C-9CDD35746ED9}" type="datetime1">
              <a:rPr lang="en-US" smtClean="0"/>
              <a:pPr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1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3 - Templateswise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30B8-F323-437B-B8EE-770E0E01A9B5}" type="datetime1">
              <a:rPr lang="en-US" smtClean="0"/>
              <a:pPr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5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5E4ECD-04CE-4CE8-835C-DCF03730B035}" type="datetime1">
              <a:rPr lang="en-US" smtClean="0"/>
              <a:pPr>
                <a:defRPr/>
              </a:pPr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5CB547-BD98-48D3-A116-E92DB1098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DC7E2-F018-4A0C-B0CA-0C6F419599FA}" type="datetime1">
              <a:rPr lang="en-US" smtClean="0"/>
              <a:pPr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D9663-ED20-45C3-A444-C9BB90F12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5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4" r:id="rId2"/>
    <p:sldLayoutId id="2147483663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F7F9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2F7F9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F7F9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2F7F9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2F7F9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2F7F9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899592" y="1131590"/>
            <a:ext cx="4968552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b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Pojištění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579862"/>
            <a:ext cx="2960111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Kapitálové životní pojištění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 fontScale="62500" lnSpcReduction="20000"/>
          </a:bodyPr>
          <a:lstStyle/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KŽP kombinuje pojištění pro případ smrti (nebo dožití) a spoření</a:t>
            </a:r>
            <a:endParaRPr lang="en-GB" sz="25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Část z placeného pojistného je určena na pokrytí rizika smrti a část je pojišťovnou připisována ve prospěch klienta jako tzv. kapitálová hodnota, která je investována a zhodnocována pojišťovnou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V případě smrti klienta je pojišťovna povinna vyplatit jak kapitálovou hodnotu pojištění tak pojistnou částku pro případ smrti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V případě, že se dožijete konce pojištění, vyplatí vám pojišťovna klientovi kapitálovou hodnotu (zisk) pojištění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endParaRPr lang="cs-CZ" sz="25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b="1" dirty="0"/>
              <a:t>Pro koho je kapitálové životní pojištění vhodné?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b="1" dirty="0"/>
              <a:t>Jaké jsou výhody a nevýhody?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b="1" dirty="0"/>
              <a:t>Jakou pojistnou částku zvolit?</a:t>
            </a:r>
            <a:endParaRPr lang="en-GB" sz="2500" b="1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b="1" dirty="0"/>
              <a:t>Zhodnocení</a:t>
            </a:r>
            <a:endParaRPr lang="en-GB" sz="25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Investiční životní pojištění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912768" cy="3943350"/>
          </a:xfrm>
        </p:spPr>
        <p:txBody>
          <a:bodyPr>
            <a:normAutofit fontScale="55000" lnSpcReduction="20000"/>
          </a:bodyPr>
          <a:lstStyle/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Investiční životní pojištění je životní pojištění s investiční složkou. 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Pojišťovna vede klientovi individuální účet tvořený z investičních podílových jednotek (PJ). Pojišťovna nakupuje na účet klienta PJ za celé, nebo část zaplaceného pojistného. 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Výše pojistného plnění se odvíjí od hodnoty podílových jednotek. Záleží tedy na tom, jak se povede investičnímu portfoliu klienta, riziko nese klient.</a:t>
            </a:r>
            <a:endParaRPr lang="en-GB" sz="25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Hodnota pojistného plnění v případě dožití je vázána na hodnotu klientova podílového účtu k datu pojistné události. 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dirty="0"/>
              <a:t>V případě pojištění na smrt se pojistná částka sjednává a plnění nezávisí na hodnotě PJ. 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b="1" dirty="0"/>
              <a:t>Jak funguje životní pojištění?</a:t>
            </a:r>
            <a:endParaRPr lang="en-GB" sz="2500" b="1" dirty="0"/>
          </a:p>
          <a:p>
            <a:pPr lvl="1" algn="just">
              <a:spcBef>
                <a:spcPts val="0"/>
              </a:spcBef>
            </a:pPr>
            <a:r>
              <a:rPr lang="cs-CZ" sz="2100" dirty="0"/>
              <a:t>Pojišťovny nabízí několik interních podílových fondů. </a:t>
            </a:r>
          </a:p>
          <a:p>
            <a:pPr lvl="1" algn="just">
              <a:spcBef>
                <a:spcPts val="0"/>
              </a:spcBef>
            </a:pPr>
            <a:r>
              <a:rPr lang="cs-CZ" sz="2100" dirty="0"/>
              <a:t>Jedná se o produkt bez garance minimální úrokové míry a riziko na sebe za své rozhodnutí bere klient. </a:t>
            </a:r>
          </a:p>
          <a:p>
            <a:pPr lvl="1" algn="just">
              <a:spcBef>
                <a:spcPts val="0"/>
              </a:spcBef>
            </a:pPr>
            <a:r>
              <a:rPr lang="cs-CZ" sz="2100" dirty="0"/>
              <a:t>Jako vyvážení tohoto rizika však může v průběhu doby získat několikanásobně vyšší zhodnocení svých investic.</a:t>
            </a:r>
            <a:endParaRPr lang="en-GB" sz="21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b="1" dirty="0"/>
              <a:t> Pro koho je investiční životní pojištění určeno?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500" b="1" dirty="0"/>
              <a:t> Jaké jsou výhody a nevýhody?</a:t>
            </a:r>
            <a:endParaRPr lang="en-GB" sz="25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Investiční životní pojištění – typy strategií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4803998"/>
            <a:ext cx="6768752" cy="339502"/>
          </a:xfrm>
        </p:spPr>
        <p:txBody>
          <a:bodyPr>
            <a:normAutofit fontScale="77500" lnSpcReduction="20000"/>
          </a:bodyPr>
          <a:lstStyle/>
          <a:p>
            <a:pPr marL="266700" indent="-266700">
              <a:spcAft>
                <a:spcPts val="600"/>
              </a:spcAft>
              <a:buClr>
                <a:srgbClr val="307871"/>
              </a:buClr>
            </a:pPr>
            <a:r>
              <a:rPr lang="cs-CZ" sz="2400" dirty="0"/>
              <a:t>Zdroj: Česká asociace pojišťoven</a:t>
            </a:r>
            <a:endParaRPr lang="cs-CZ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91630"/>
            <a:ext cx="6175375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Státní podpora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 lnSpcReduction="10000"/>
          </a:bodyPr>
          <a:lstStyle/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odpočitatelná položka ze základu daně</a:t>
            </a:r>
            <a:endParaRPr lang="en-GB" sz="2000" dirty="0"/>
          </a:p>
          <a:p>
            <a:pPr marL="266700" lvl="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max. 12 000 Kč ročně</a:t>
            </a:r>
            <a:endParaRPr lang="en-GB" sz="2000" dirty="0"/>
          </a:p>
          <a:p>
            <a:pPr marL="266700" lvl="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000" dirty="0"/>
              <a:t>smlouva o životním pojištění musí splňovat následující kritéria: </a:t>
            </a:r>
          </a:p>
          <a:p>
            <a:pPr lvl="1" algn="just"/>
            <a:r>
              <a:rPr lang="cs-CZ" sz="2000" dirty="0"/>
              <a:t>pojistník musí být zároveň i pojištěným</a:t>
            </a:r>
          </a:p>
          <a:p>
            <a:pPr lvl="1" algn="just"/>
            <a:r>
              <a:rPr lang="cs-CZ" sz="2000" dirty="0"/>
              <a:t>minimální doba trvání pojištění je 5 let (60 měsíců) </a:t>
            </a:r>
          </a:p>
          <a:p>
            <a:pPr lvl="1" algn="just"/>
            <a:r>
              <a:rPr lang="cs-CZ" sz="2000" dirty="0"/>
              <a:t>výplata pojistného plnění musí být nejdřív v 60 letech</a:t>
            </a:r>
          </a:p>
          <a:p>
            <a:pPr lvl="1" algn="just"/>
            <a:r>
              <a:rPr lang="cs-CZ" sz="2000" dirty="0"/>
              <a:t>smlouva musí zahrnovat riziko smrti nebo dožití </a:t>
            </a:r>
          </a:p>
          <a:p>
            <a:pPr lvl="1" algn="just"/>
            <a:r>
              <a:rPr lang="cs-CZ" sz="2000" dirty="0"/>
              <a:t>pokud je pevně sjednaná pojistná částka pro případ dožití, musí být dodrženy limity minimální pojistné částky v souvislosti s pojistnou dobou</a:t>
            </a:r>
          </a:p>
          <a:p>
            <a:pPr lvl="1" algn="just"/>
            <a:r>
              <a:rPr lang="cs-CZ" sz="2000" dirty="0"/>
              <a:t>od 1. 1. 2015 nesmí být možnost mimořádných výběrů ze smlouvy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Kdo potřebuje životní pojištění?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347614"/>
            <a:ext cx="6768752" cy="3795886"/>
          </a:xfrm>
        </p:spPr>
        <p:txBody>
          <a:bodyPr>
            <a:normAutofit/>
          </a:bodyPr>
          <a:lstStyle/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Děti ?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Bezdětní manželé ?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Rodina s malými dětmi?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Domácnosti s úvěry, hypotékami a jinými druhy ?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Starší manželé s výdělečně činnými dětmi?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Důchodci?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Sportovci?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Potřeba pojištění v čase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6" name="Zástupný symbol pro obsah 4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347614"/>
            <a:ext cx="6144482" cy="3362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Neživotní pojištění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347614"/>
            <a:ext cx="6768752" cy="3795886"/>
          </a:xfrm>
        </p:spPr>
        <p:txBody>
          <a:bodyPr>
            <a:normAutofit fontScale="92500" lnSpcReduction="20000"/>
          </a:bodyPr>
          <a:lstStyle/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Od životního pojištění se neživotní liší především tím, že pracuje s absolutně náhodnými jevy zatímco životní pracuje s relativně náhodnými (smrt nastane - jen nevíme kdy).</a:t>
            </a:r>
            <a:endParaRPr lang="en-GB" sz="2400" dirty="0"/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Neživotní pojištění není </a:t>
            </a:r>
            <a:r>
              <a:rPr lang="cs-CZ" sz="2400" dirty="0" err="1"/>
              <a:t>rezervotvorné</a:t>
            </a:r>
            <a:r>
              <a:rPr lang="cs-CZ" sz="2400" dirty="0"/>
              <a:t>, nefunguje tedy za jinými účely než je krytí rizika.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Právě v tomto odvětví platí známé </a:t>
            </a:r>
            <a:r>
              <a:rPr lang="cs-CZ" sz="2400" i="1" dirty="0"/>
              <a:t>"pojistit se dá cokoliv, jen je otázka za kolik"</a:t>
            </a:r>
            <a:r>
              <a:rPr lang="cs-CZ" sz="2400" dirty="0"/>
              <a:t>.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Neživotní pojištění:</a:t>
            </a:r>
          </a:p>
          <a:p>
            <a:pPr lvl="1" algn="just"/>
            <a:r>
              <a:rPr lang="cs-CZ" sz="2200" dirty="0"/>
              <a:t>Neživotní pojištění osob </a:t>
            </a:r>
          </a:p>
          <a:p>
            <a:pPr lvl="1" algn="just"/>
            <a:r>
              <a:rPr lang="cs-CZ" sz="2200" dirty="0"/>
              <a:t>Pojištění majetku</a:t>
            </a:r>
          </a:p>
          <a:p>
            <a:pPr lvl="1" algn="just"/>
            <a:r>
              <a:rPr lang="cs-CZ" sz="2200" dirty="0"/>
              <a:t>Pojištění finančních ztrát a záruk</a:t>
            </a:r>
          </a:p>
          <a:p>
            <a:pPr lvl="1" algn="just"/>
            <a:r>
              <a:rPr lang="cs-CZ" sz="2200" dirty="0"/>
              <a:t>Pojištění odpovědnosti za škodu</a:t>
            </a:r>
          </a:p>
          <a:p>
            <a:pPr marL="266700" indent="-266700">
              <a:lnSpc>
                <a:spcPct val="90000"/>
              </a:lnSpc>
              <a:buClr>
                <a:srgbClr val="307871"/>
              </a:buClr>
              <a:buFont typeface="Arial" pitchFamily="34" charset="0"/>
              <a:buChar char="•"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Neživotní pojištění osob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Úrazové pojištění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Komerční nemocenské pojištění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Komerční zdravotní pojištění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Pojištění schopnosti splácet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Pojištění majetku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 fontScale="70000" lnSpcReduction="20000"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zahrnuje krytí rizik, jejichž realizací dochází ke škodám na majetku a zahrnuje krytí řady rizik, při jejichž realizaci dochází ke vzniku přímých věcných škod:</a:t>
            </a:r>
          </a:p>
          <a:p>
            <a:pPr lvl="1" algn="just"/>
            <a:r>
              <a:rPr lang="cs-CZ" sz="2100" dirty="0"/>
              <a:t>živelní rizika (požár, zemětřesení, výbuch, blesk, vichřice, povodeň, záplava, apod.), </a:t>
            </a:r>
          </a:p>
          <a:p>
            <a:pPr lvl="1" algn="just"/>
            <a:r>
              <a:rPr lang="cs-CZ" sz="2100" dirty="0"/>
              <a:t>vodovodní rizika (riziko způsobené vodou vytékající z vodovodních zařízení, kanalizace, topení), </a:t>
            </a:r>
          </a:p>
          <a:p>
            <a:pPr lvl="1" algn="just"/>
            <a:r>
              <a:rPr lang="cs-CZ" sz="2100" dirty="0"/>
              <a:t>rizika havarijní (rizika na dopravních prostředcích a na zboží přepravované dopravními prostředky v souvislosti s nárazem nebo střetem příslušného dopravního prostředku),</a:t>
            </a:r>
          </a:p>
          <a:p>
            <a:pPr lvl="1" algn="just"/>
            <a:r>
              <a:rPr lang="cs-CZ" sz="2100" dirty="0"/>
              <a:t>rizika odcizení a vandalství a strojní rizika (škody v souvislosti s havárií či poruchou strojního zařízení v důsledku chybné technologie, zkratu elektrického proudu apod.).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cs-CZ" sz="2500" dirty="0"/>
              <a:t>Tři skupiny pojistných produktů:</a:t>
            </a:r>
          </a:p>
          <a:p>
            <a:pPr lvl="1"/>
            <a:r>
              <a:rPr lang="cs-CZ" sz="2100" dirty="0"/>
              <a:t>pojištění majetku obyvatelstva,</a:t>
            </a:r>
          </a:p>
          <a:p>
            <a:pPr lvl="1"/>
            <a:r>
              <a:rPr lang="cs-CZ" sz="2100" dirty="0"/>
              <a:t>pojištění průmyslových a podnikatelských rizik,</a:t>
            </a:r>
          </a:p>
          <a:p>
            <a:pPr lvl="1"/>
            <a:r>
              <a:rPr lang="cs-CZ" sz="2100" dirty="0"/>
              <a:t>pojištění zemědělských rizik.</a:t>
            </a:r>
          </a:p>
          <a:p>
            <a:pPr lvl="1"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Pojištění finančních ztrát a záruk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 fontScale="92500" lnSpcReduction="10000"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pojištění pro případ přerušení provozu (kryje rizika škod v důsledku přerušení provozu nebo výrobu v důsledku živelní události, havárie, výpadku dodávky energie atd.),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pojištění pohledávek (úvěrů) - kryje finanční ztráty v případě nesplacení poskytnutého úvěru,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pojištění záruk - kryje škody vzniklé třetí osobě v případě, že pojištění nesplní závazky vůči této osobě,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cs-CZ" sz="2400" dirty="0"/>
              <a:t>pojištění právní ochrany – např. pojištění právní ochrany v pracovněprávním vztahu, pojištění právní ochrany pro podnikatele 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Pojištění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059582"/>
            <a:ext cx="6840760" cy="3816424"/>
          </a:xfrm>
        </p:spPr>
        <p:txBody>
          <a:bodyPr>
            <a:normAutofit fontScale="77500" lnSpcReduction="20000"/>
          </a:bodyPr>
          <a:lstStyle/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Zákonná úprava</a:t>
            </a:r>
          </a:p>
          <a:p>
            <a:pPr lvl="1"/>
            <a:r>
              <a:rPr lang="cs-CZ" sz="1600" dirty="0"/>
              <a:t>Občanský zákoník</a:t>
            </a:r>
            <a:endParaRPr lang="en-GB" sz="1600" dirty="0"/>
          </a:p>
          <a:p>
            <a:pPr lvl="1"/>
            <a:r>
              <a:rPr lang="cs-CZ" sz="1600" dirty="0"/>
              <a:t>Zákon o pojišťovnictví</a:t>
            </a:r>
            <a:endParaRPr lang="en-GB" sz="16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Filozofie pojištění</a:t>
            </a:r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endParaRPr lang="cs-CZ" sz="21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endParaRPr lang="cs-CZ" sz="21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endParaRPr lang="cs-CZ" sz="21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endParaRPr lang="cs-CZ" sz="2100" dirty="0"/>
          </a:p>
          <a:p>
            <a:pPr marL="266700" indent="-266700"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Pojištění </a:t>
            </a:r>
          </a:p>
          <a:p>
            <a:pPr lvl="1" algn="just">
              <a:spcBef>
                <a:spcPts val="1200"/>
              </a:spcBef>
            </a:pPr>
            <a:r>
              <a:rPr lang="cs-CZ" sz="1600" dirty="0"/>
              <a:t>vědomé vytváření finanční rezervy sloužící k úhradě potřeb nebo škod, které vzniknou pojištěným z nahodilých událostí. </a:t>
            </a:r>
          </a:p>
          <a:p>
            <a:pPr lvl="1" algn="just">
              <a:spcBef>
                <a:spcPts val="1200"/>
              </a:spcBef>
            </a:pPr>
            <a:r>
              <a:rPr lang="cs-CZ" sz="1600" dirty="0"/>
              <a:t>tato rezerva se vytváří z prostředků pojištěných subjektů, tedy z pojistného, které je cenou za poskytované služby nebo též cenou za převzetí rizika.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059832" y="1995686"/>
          <a:ext cx="2160270" cy="1460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3" imgW="4279392" imgH="4016999" progId="">
                  <p:embed/>
                </p:oleObj>
              </mc:Choice>
              <mc:Fallback>
                <p:oleObj r:id="rId3" imgW="4279392" imgH="4016999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1995686"/>
                        <a:ext cx="2160270" cy="14607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664200" y="838200"/>
          <a:ext cx="2808288" cy="214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5" imgW="3196424" imgH="2447411" progId="">
                  <p:embed/>
                </p:oleObj>
              </mc:Choice>
              <mc:Fallback>
                <p:oleObj r:id="rId5" imgW="3196424" imgH="2447411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4200" y="838200"/>
                        <a:ext cx="2808288" cy="214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Pojištění odpovědnosti za škody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347614"/>
            <a:ext cx="6768752" cy="3795886"/>
          </a:xfrm>
        </p:spPr>
        <p:txBody>
          <a:bodyPr>
            <a:normAutofit fontScale="92500" lnSpcReduction="10000"/>
          </a:bodyPr>
          <a:lstStyle/>
          <a:p>
            <a:pPr marL="266700" lvl="1" indent="-266700">
              <a:lnSpc>
                <a:spcPct val="80000"/>
              </a:lnSpc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Kryje rizika spojená se skutečností, že pojištěný subjekt může způsobit svou činností škody jinému subjektu, a to škody na majetku, zdraví, životě nebo finanční škody, za které poškozenému odpovídá. </a:t>
            </a:r>
          </a:p>
          <a:p>
            <a:pPr marL="266700" lvl="1" indent="-266700">
              <a:lnSpc>
                <a:spcPct val="80000"/>
              </a:lnSpc>
              <a:spcAft>
                <a:spcPts val="600"/>
              </a:spcAft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Druhy:</a:t>
            </a:r>
          </a:p>
          <a:p>
            <a:pPr lvl="1" algn="just">
              <a:spcBef>
                <a:spcPts val="0"/>
              </a:spcBef>
            </a:pPr>
            <a:r>
              <a:rPr lang="cs-CZ" sz="2000" dirty="0"/>
              <a:t>pojištění odpovědnosti za škodu způsobenou provozem vozidla, </a:t>
            </a:r>
          </a:p>
          <a:p>
            <a:pPr lvl="1" algn="just">
              <a:spcBef>
                <a:spcPts val="0"/>
              </a:spcBef>
            </a:pPr>
            <a:r>
              <a:rPr lang="cs-CZ" sz="2000" dirty="0"/>
              <a:t>pojištění odpovědnosti za škody při pracovním úrazu nebo nemoci z povolání, </a:t>
            </a:r>
          </a:p>
          <a:p>
            <a:pPr lvl="1" algn="just">
              <a:spcBef>
                <a:spcPts val="0"/>
              </a:spcBef>
            </a:pPr>
            <a:r>
              <a:rPr lang="cs-CZ" sz="2000" dirty="0"/>
              <a:t>profesní odpovědnostní pojištění, </a:t>
            </a:r>
          </a:p>
          <a:p>
            <a:pPr lvl="1" algn="just">
              <a:spcBef>
                <a:spcPts val="0"/>
              </a:spcBef>
            </a:pPr>
            <a:r>
              <a:rPr lang="cs-CZ" sz="2000" dirty="0"/>
              <a:t>obecné odpovědnostní pojištění (kam patří pojištění odpovědnosti občanů, pojištění obecné odpovědnosti za škodu podnikatelských subjektů).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Česká asociace pojišťoven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347614"/>
            <a:ext cx="6768752" cy="3795886"/>
          </a:xfrm>
        </p:spPr>
        <p:txBody>
          <a:bodyPr>
            <a:normAutofit fontScale="70000" lnSpcReduction="2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700" dirty="0"/>
              <a:t>Je zájmovým sdružením vytvořeným podle § 20f občanského zákoníku na organizaci a podporu vzájemné pomoci, spolupráce a zabezpečení zájmů pojišťoven a zajišťoven. Činnost zahájila v lednu 1994. Od roku 1998 je řádným členem </a:t>
            </a:r>
            <a:r>
              <a:rPr lang="cs-CZ" sz="2700" dirty="0" err="1"/>
              <a:t>Insurance</a:t>
            </a:r>
            <a:r>
              <a:rPr lang="cs-CZ" sz="2700" dirty="0"/>
              <a:t> Europe (dříve Evropská pojišťovací a zajišťovací federace - CEA).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700" dirty="0"/>
              <a:t>Jejím posláním je koordinovat, zastupovat, hájit a prosazovat společné zájmy pojišťoven ve vztahu k orgánům státní správy a dalším osobám i ve vztahu k zahraničí.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700" dirty="0"/>
              <a:t>Členové: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2400" dirty="0"/>
              <a:t>27 řádných členů (pojišťovny podnikající na území ČR v souladu se zákonem o pojišťovnictví)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2400" dirty="0"/>
              <a:t>3 členové se zvláštním statutem (specializovaná sdružení pojišťovacích odborníků a dále právnické osoby, jiné než pojišťovny, působící v komerčním pojišťovnictví a zřízené podle zvláštních zákonů)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4876006"/>
            <a:ext cx="6768752" cy="267494"/>
          </a:xfrm>
        </p:spPr>
        <p:txBody>
          <a:bodyPr>
            <a:normAutofit fontScale="77500" lnSpcReduction="20000"/>
          </a:bodyPr>
          <a:lstStyle/>
          <a:p>
            <a:pPr marL="266700" indent="-266700">
              <a:lnSpc>
                <a:spcPct val="80000"/>
              </a:lnSpc>
              <a:spcAft>
                <a:spcPts val="600"/>
              </a:spcAft>
              <a:buClr>
                <a:srgbClr val="307871"/>
              </a:buClr>
            </a:pPr>
            <a:r>
              <a:rPr lang="cs-CZ" sz="2200" dirty="0"/>
              <a:t>Zdroj: Česká asociace pojišťoven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95486"/>
            <a:ext cx="7928991" cy="4640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4876006"/>
            <a:ext cx="6768752" cy="267494"/>
          </a:xfrm>
        </p:spPr>
        <p:txBody>
          <a:bodyPr>
            <a:normAutofit fontScale="77500" lnSpcReduction="20000"/>
          </a:bodyPr>
          <a:lstStyle/>
          <a:p>
            <a:pPr marL="266700" indent="-266700">
              <a:lnSpc>
                <a:spcPct val="80000"/>
              </a:lnSpc>
              <a:spcAft>
                <a:spcPts val="600"/>
              </a:spcAft>
              <a:buClr>
                <a:srgbClr val="307871"/>
              </a:buClr>
            </a:pPr>
            <a:r>
              <a:rPr lang="cs-CZ" sz="2200" dirty="0"/>
              <a:t>Zdroj: Česká asociace pojišťoven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1" y="195486"/>
            <a:ext cx="7395667" cy="4608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4876006"/>
            <a:ext cx="6768752" cy="267494"/>
          </a:xfrm>
        </p:spPr>
        <p:txBody>
          <a:bodyPr>
            <a:normAutofit fontScale="77500" lnSpcReduction="20000"/>
          </a:bodyPr>
          <a:lstStyle/>
          <a:p>
            <a:pPr marL="266700" indent="-266700">
              <a:lnSpc>
                <a:spcPct val="80000"/>
              </a:lnSpc>
              <a:spcAft>
                <a:spcPts val="600"/>
              </a:spcAft>
              <a:buClr>
                <a:srgbClr val="307871"/>
              </a:buClr>
            </a:pPr>
            <a:r>
              <a:rPr lang="cs-CZ" sz="2200" dirty="0"/>
              <a:t>Zdroj: Česká asociace pojišťoven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0" y="195480"/>
            <a:ext cx="7576185" cy="461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4876006"/>
            <a:ext cx="6768752" cy="267494"/>
          </a:xfrm>
        </p:spPr>
        <p:txBody>
          <a:bodyPr>
            <a:normAutofit fontScale="77500" lnSpcReduction="20000"/>
          </a:bodyPr>
          <a:lstStyle/>
          <a:p>
            <a:pPr marL="266700" indent="-266700">
              <a:lnSpc>
                <a:spcPct val="80000"/>
              </a:lnSpc>
              <a:spcAft>
                <a:spcPts val="600"/>
              </a:spcAft>
              <a:buClr>
                <a:srgbClr val="307871"/>
              </a:buClr>
            </a:pPr>
            <a:r>
              <a:rPr lang="cs-CZ" sz="2200" dirty="0"/>
              <a:t>Zdroj: Česká asociace pojišťoven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4" y="195484"/>
            <a:ext cx="7400392" cy="4562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M Ě J T E   S E   H E Z K Y</a:t>
            </a:r>
          </a:p>
          <a:p>
            <a:r>
              <a:rPr lang="cs-CZ" sz="5000" dirty="0">
                <a:sym typeface="Wingdings" pitchFamily="2" charset="2"/>
              </a:rPr>
              <a:t></a:t>
            </a:r>
            <a:endParaRPr lang="en-US" sz="5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0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Výdaje domácnosti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4371950"/>
            <a:ext cx="6840760" cy="504056"/>
          </a:xfrm>
        </p:spPr>
        <p:txBody>
          <a:bodyPr>
            <a:normAutofit/>
          </a:bodyPr>
          <a:lstStyle/>
          <a:p>
            <a:pPr marL="266700" indent="-266700" algn="ctr">
              <a:spcAft>
                <a:spcPts val="600"/>
              </a:spcAft>
              <a:buClr>
                <a:srgbClr val="307871"/>
              </a:buClr>
            </a:pPr>
            <a:r>
              <a:rPr lang="cs-CZ" sz="2100" b="1" dirty="0"/>
              <a:t>??? Pojištění???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5" name="Zástupný symbol pro obsah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1347614"/>
            <a:ext cx="7020272" cy="2901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Klasifikace pojištění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200150"/>
            <a:ext cx="6768752" cy="3943350"/>
          </a:xfrm>
        </p:spPr>
        <p:txBody>
          <a:bodyPr>
            <a:normAutofit fontScale="85000" lnSpcReduction="10000"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Dle povinnosti sepsat smlouvu:</a:t>
            </a:r>
          </a:p>
          <a:p>
            <a:pPr lvl="1" algn="just">
              <a:spcBef>
                <a:spcPts val="600"/>
              </a:spcBef>
            </a:pPr>
            <a:r>
              <a:rPr lang="cs-CZ" sz="1800" b="1" dirty="0"/>
              <a:t>zákonné</a:t>
            </a:r>
            <a:r>
              <a:rPr lang="cs-CZ" sz="1800" dirty="0"/>
              <a:t> – bez sepsání smlouvy, pojištění musí být placeno všemi, koho nebo čeho se týká, např. zdravotní pojištění</a:t>
            </a:r>
            <a:endParaRPr lang="en-GB" sz="1800" dirty="0"/>
          </a:p>
          <a:p>
            <a:pPr lvl="1" algn="just">
              <a:spcBef>
                <a:spcPts val="600"/>
              </a:spcBef>
            </a:pPr>
            <a:r>
              <a:rPr lang="cs-CZ" sz="1800" b="1" dirty="0"/>
              <a:t>smluvní</a:t>
            </a:r>
            <a:r>
              <a:rPr lang="cs-CZ" sz="1800" dirty="0"/>
              <a:t> – musí být sepsaná smlouva mezi pojištěným a pojistitelem</a:t>
            </a:r>
          </a:p>
          <a:p>
            <a:pPr lvl="2" algn="just">
              <a:spcBef>
                <a:spcPts val="600"/>
              </a:spcBef>
            </a:pPr>
            <a:r>
              <a:rPr lang="cs-CZ" sz="1800" dirty="0"/>
              <a:t>Dál se dělí na </a:t>
            </a:r>
            <a:r>
              <a:rPr lang="cs-CZ" sz="1800" b="1" dirty="0"/>
              <a:t>povinné</a:t>
            </a:r>
            <a:r>
              <a:rPr lang="cs-CZ" sz="1800" dirty="0"/>
              <a:t> (povinné ručení) a </a:t>
            </a:r>
            <a:r>
              <a:rPr lang="cs-CZ" sz="1800" b="1" dirty="0"/>
              <a:t>dobrovolné</a:t>
            </a:r>
            <a:r>
              <a:rPr lang="cs-CZ" sz="1800" dirty="0"/>
              <a:t> (komerční pojištění – řídí se zákonem č. 277/2009 Sb., o pojišťovnictví).</a:t>
            </a:r>
          </a:p>
          <a:p>
            <a:pPr lvl="2" algn="just">
              <a:spcBef>
                <a:spcPts val="600"/>
              </a:spcBef>
            </a:pPr>
            <a:endParaRPr lang="cs-CZ" sz="18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Dle využití úmrtnostních tabulek pro výpočet pojistného</a:t>
            </a:r>
          </a:p>
          <a:p>
            <a:pPr lvl="1" algn="just">
              <a:spcBef>
                <a:spcPts val="0"/>
              </a:spcBef>
            </a:pPr>
            <a:r>
              <a:rPr lang="cs-CZ" sz="1600" b="1" dirty="0"/>
              <a:t>životní pojištění </a:t>
            </a:r>
            <a:r>
              <a:rPr lang="cs-CZ" sz="1600" dirty="0"/>
              <a:t>– použití úmrtnostních tabulek pro výpočty</a:t>
            </a:r>
            <a:endParaRPr lang="en-GB" sz="1600" dirty="0"/>
          </a:p>
          <a:p>
            <a:pPr lvl="1" algn="just">
              <a:spcBef>
                <a:spcPts val="0"/>
              </a:spcBef>
            </a:pPr>
            <a:r>
              <a:rPr lang="cs-CZ" sz="1600" b="1" dirty="0"/>
              <a:t>neživotní pojištění </a:t>
            </a:r>
            <a:r>
              <a:rPr lang="cs-CZ" sz="1600" dirty="0"/>
              <a:t>– pro výpočty jiné statistické podklady než úmrtnostní tabulky, proto sem patří i úrazové pojištění</a:t>
            </a:r>
          </a:p>
          <a:p>
            <a:pPr algn="just"/>
            <a:endParaRPr lang="cs-CZ" sz="20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dirty="0"/>
              <a:t>Dle druhu pojištění</a:t>
            </a:r>
          </a:p>
          <a:p>
            <a:pPr lvl="1">
              <a:spcBef>
                <a:spcPts val="0"/>
              </a:spcBef>
            </a:pPr>
            <a:r>
              <a:rPr lang="cs-CZ" sz="1400" dirty="0"/>
              <a:t>životní pojištění</a:t>
            </a:r>
          </a:p>
          <a:p>
            <a:pPr lvl="1">
              <a:spcBef>
                <a:spcPts val="0"/>
              </a:spcBef>
            </a:pPr>
            <a:r>
              <a:rPr lang="cs-CZ" sz="1400" dirty="0"/>
              <a:t>neživotní pojištění (majetkové)</a:t>
            </a:r>
            <a:endParaRPr lang="en-GB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Rozdělení typů pojištění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6" name="Zástupný symbol pro obsah 3" descr="schéma.pn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275606"/>
            <a:ext cx="6307396" cy="367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pojmy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347614"/>
            <a:ext cx="6768752" cy="3795886"/>
          </a:xfrm>
        </p:spPr>
        <p:txBody>
          <a:bodyPr>
            <a:normAutofit fontScale="92500"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b="1" dirty="0"/>
              <a:t>Pojistitel </a:t>
            </a:r>
            <a:r>
              <a:rPr lang="cs-CZ" sz="2100" dirty="0"/>
              <a:t>– právnická osoba, která je oprávněna provozovat pojišťovací činnost, tedy pojišťovna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b="1" dirty="0"/>
              <a:t>Pojistník</a:t>
            </a:r>
            <a:r>
              <a:rPr lang="cs-CZ" sz="2100" dirty="0"/>
              <a:t> – osoba, která uzavřela s pojistitelem pojistnou smlouvu, z níž vyplývá povinnost platit pojistné</a:t>
            </a:r>
            <a:endParaRPr lang="en-GB" sz="21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b="1" dirty="0"/>
              <a:t>Pojištěný</a:t>
            </a:r>
            <a:r>
              <a:rPr lang="cs-CZ" sz="2100" dirty="0"/>
              <a:t> – osoba, na jejíž život, zdraví, majetek, odpovědnost za škodu nebo jiné hodnoty pojistného zájmu se vztahuje pojištění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b="1" dirty="0"/>
              <a:t>Oprávněná osoba </a:t>
            </a:r>
            <a:r>
              <a:rPr lang="cs-CZ" sz="2100" dirty="0"/>
              <a:t>– </a:t>
            </a:r>
            <a:r>
              <a:rPr lang="cs-CZ" sz="2100" dirty="0" err="1"/>
              <a:t>osoba</a:t>
            </a:r>
            <a:r>
              <a:rPr lang="cs-CZ" sz="2100" dirty="0"/>
              <a:t>, které vzniká v důsledku pojistné události právo na pojistné plnění</a:t>
            </a:r>
            <a:endParaRPr lang="en-GB" sz="21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100" b="1" dirty="0"/>
              <a:t>Obmyšlená osoba </a:t>
            </a:r>
            <a:r>
              <a:rPr lang="cs-CZ" sz="2100" dirty="0"/>
              <a:t>– </a:t>
            </a:r>
            <a:r>
              <a:rPr lang="cs-CZ" sz="2100" dirty="0" err="1"/>
              <a:t>osoba</a:t>
            </a:r>
            <a:r>
              <a:rPr lang="cs-CZ" sz="2100" dirty="0"/>
              <a:t>, kterou určí pojistník v pojistné smlouvě a které v případě smrti pojištěného vznikne právo na pojistné plnění</a:t>
            </a:r>
            <a:endParaRPr lang="en-GB" sz="2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pojmy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131590"/>
            <a:ext cx="6912768" cy="4011910"/>
          </a:xfrm>
        </p:spPr>
        <p:txBody>
          <a:bodyPr>
            <a:noAutofit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b="1" dirty="0"/>
              <a:t>Pojistná hodnota </a:t>
            </a:r>
            <a:r>
              <a:rPr lang="cs-CZ" sz="1600" dirty="0"/>
              <a:t>– nejvyšší možná majetková újma, která může nastat v důsledku pojistné události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b="1" dirty="0"/>
              <a:t>Pojistná částka </a:t>
            </a:r>
            <a:r>
              <a:rPr lang="cs-CZ" sz="1600" dirty="0"/>
              <a:t>– smluvně dohodnutá finanční částka v pojistné smlouvě, která určuje horní hranici pojistného plnění.</a:t>
            </a:r>
            <a:endParaRPr lang="en-GB" sz="16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b="1" dirty="0"/>
              <a:t>Limit pojistného plnění </a:t>
            </a:r>
            <a:r>
              <a:rPr lang="cs-CZ" sz="1600" dirty="0"/>
              <a:t>– nelze-li v době uzavření pojistné smlouvy určit pojistnou hodnotu, stanoví se na návrh </a:t>
            </a:r>
            <a:r>
              <a:rPr lang="cs-CZ" sz="1600" dirty="0" err="1"/>
              <a:t>pojistníka</a:t>
            </a:r>
            <a:r>
              <a:rPr lang="cs-CZ" sz="1600" dirty="0"/>
              <a:t> horní hranice pojistného plnění limitem</a:t>
            </a:r>
            <a:endParaRPr lang="en-GB" sz="16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b="1" dirty="0" err="1"/>
              <a:t>Odkupné</a:t>
            </a:r>
            <a:r>
              <a:rPr lang="cs-CZ" sz="1600" dirty="0"/>
              <a:t> – částka, kterou pojistník obdrží při předčasném ukončení </a:t>
            </a:r>
            <a:r>
              <a:rPr lang="cs-CZ" sz="1600" dirty="0" err="1"/>
              <a:t>obnosového</a:t>
            </a:r>
            <a:r>
              <a:rPr lang="cs-CZ" sz="1600" dirty="0"/>
              <a:t> pojištění. V pojistné smlouvě jsou vždy stanovena pravidla pro určení nároku a výše odkupního</a:t>
            </a:r>
            <a:endParaRPr lang="en-GB" sz="16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b="1" dirty="0"/>
              <a:t>Pojistná smlouva </a:t>
            </a:r>
            <a:r>
              <a:rPr lang="cs-CZ" sz="1600" dirty="0"/>
              <a:t>– </a:t>
            </a:r>
            <a:r>
              <a:rPr lang="cs-CZ" sz="1600" dirty="0" err="1"/>
              <a:t>smlouva</a:t>
            </a:r>
            <a:r>
              <a:rPr lang="cs-CZ" sz="1600" dirty="0"/>
              <a:t> o finančních službách, ve které se pojistitel zavazuje v případě vzniku nahodilé události poskytnout ve sjednaném rozsahu pojistné plnění a pojistník se zavazuje platit pojistiteli pojistné</a:t>
            </a:r>
            <a:endParaRPr lang="en-GB" sz="16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1600" b="1" dirty="0"/>
              <a:t>Pojistka</a:t>
            </a:r>
            <a:r>
              <a:rPr lang="cs-CZ" sz="1600" dirty="0"/>
              <a:t> – potvrzení pojistitele o přijetí pojištění, a to na základě sjednaného návrhu pojistné smlouvy</a:t>
            </a:r>
            <a:endParaRPr lang="en-GB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Životní pojištění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419622"/>
            <a:ext cx="6768752" cy="3723878"/>
          </a:xfrm>
        </p:spPr>
        <p:txBody>
          <a:bodyPr>
            <a:normAutofit lnSpcReduction="10000"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Základní prioritou je ochránit před následky neočekávaného úmrtí pojištěné osoby. 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Mimo to může působit i jako spořicí nebo investiční nástroj podle typu produktu a podílu rizikové, spořicí či investiční složky.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b="1" dirty="0"/>
              <a:t>Druhy:</a:t>
            </a:r>
          </a:p>
          <a:p>
            <a:pPr lvl="1">
              <a:spcBef>
                <a:spcPts val="0"/>
              </a:spcBef>
              <a:buClr>
                <a:srgbClr val="307871"/>
              </a:buClr>
            </a:pPr>
            <a:r>
              <a:rPr lang="cs-CZ" sz="1800" dirty="0"/>
              <a:t>Rizikové životní pojištění (RŽP) - krytí případu smrti</a:t>
            </a:r>
          </a:p>
          <a:p>
            <a:pPr lvl="1">
              <a:spcBef>
                <a:spcPts val="0"/>
              </a:spcBef>
              <a:buClr>
                <a:srgbClr val="307871"/>
              </a:buClr>
            </a:pPr>
            <a:r>
              <a:rPr lang="cs-CZ" sz="1800" dirty="0"/>
              <a:t>Kapitálové životní pojištění (KŽP) - pro případ smrti či dožití, s garancí minimální výnosnosti vložených prostředků</a:t>
            </a:r>
          </a:p>
          <a:p>
            <a:pPr lvl="1">
              <a:spcBef>
                <a:spcPts val="0"/>
              </a:spcBef>
              <a:buClr>
                <a:srgbClr val="307871"/>
              </a:buClr>
            </a:pPr>
            <a:r>
              <a:rPr lang="cs-CZ" sz="1800" dirty="0"/>
              <a:t>Investiční životní pojištění (IŽP) – pro případ smrti či dožití, šetření ve fondech dle volby klienta, nenabízí garantovaný výnos</a:t>
            </a:r>
            <a:endParaRPr lang="en-GB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Rizikové životní pojištění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419622"/>
            <a:ext cx="6768752" cy="3723878"/>
          </a:xfrm>
        </p:spPr>
        <p:txBody>
          <a:bodyPr>
            <a:normAutofit fontScale="85000" lnSpcReduction="20000"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Rizikové životní pojištění je klasické pojištění pro případ smrti, jehož úkolem je především omezit ekonomické dopady smrti pojištěnce na jeho okolí (rodina, úvěrující banka atd.). 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Obsahuje pouze rizikovou složku a nedojde-li k pojistné události, není na konci pojištění nárok na žádné vyrovnání. 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V rámci pojištění si pojištěnec nevytváří žádné dlouhodobé rezervy na důchod, a proto tento typ pojištění není daňově zvýhodněn.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endParaRPr lang="cs-CZ" sz="2400" dirty="0"/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b="1" dirty="0"/>
              <a:t>Pro koho je vhodné rizikové pojištění?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b="1" dirty="0"/>
              <a:t>Jaké jsou výhody a nevýhody rizikového životního pojištění?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b="1" dirty="0"/>
              <a:t>Výluky z plnění rizikového životního pojištění</a:t>
            </a:r>
            <a:endParaRPr lang="en-GB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683">
  <a:themeElements>
    <a:clrScheme name="Spring Field PowerPoint Template">
      <a:dk1>
        <a:srgbClr val="2F7F95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683</Template>
  <TotalTime>1430</TotalTime>
  <Words>1585</Words>
  <Application>Microsoft Office PowerPoint</Application>
  <PresentationFormat>Předvádění na obrazovce (16:9)</PresentationFormat>
  <Paragraphs>175</Paragraphs>
  <Slides>26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Times New Roman</vt:lpstr>
      <vt:lpstr>683</vt:lpstr>
      <vt:lpstr>Custom Design</vt:lpstr>
      <vt:lpstr> Pojištění</vt:lpstr>
      <vt:lpstr>Pojištění</vt:lpstr>
      <vt:lpstr>Výdaje domácnosti</vt:lpstr>
      <vt:lpstr>Klasifikace pojištění</vt:lpstr>
      <vt:lpstr>Rozdělení typů pojištění</vt:lpstr>
      <vt:lpstr>Základní pojmy (1)</vt:lpstr>
      <vt:lpstr>Základní pojmy (2)</vt:lpstr>
      <vt:lpstr>Životní pojištění</vt:lpstr>
      <vt:lpstr>Rizikové životní pojištění</vt:lpstr>
      <vt:lpstr>Kapitálové životní pojištění</vt:lpstr>
      <vt:lpstr>Investiční životní pojištění</vt:lpstr>
      <vt:lpstr>Investiční životní pojištění – typy strategií</vt:lpstr>
      <vt:lpstr>Státní podpora</vt:lpstr>
      <vt:lpstr>Kdo potřebuje životní pojištění?</vt:lpstr>
      <vt:lpstr>Potřeba pojištění v čase</vt:lpstr>
      <vt:lpstr>Neživotní pojištění</vt:lpstr>
      <vt:lpstr>Neživotní pojištění osob</vt:lpstr>
      <vt:lpstr>Pojištění majetku</vt:lpstr>
      <vt:lpstr>Pojištění finančních ztrát a záruk</vt:lpstr>
      <vt:lpstr>Pojištění odpovědnosti za škody</vt:lpstr>
      <vt:lpstr>Česká asociace pojišťoven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vodova</dc:creator>
  <cp:lastModifiedBy>Roman Hlawiczka</cp:lastModifiedBy>
  <cp:revision>61</cp:revision>
  <dcterms:created xsi:type="dcterms:W3CDTF">2020-02-20T21:18:52Z</dcterms:created>
  <dcterms:modified xsi:type="dcterms:W3CDTF">2022-02-06T11:51:35Z</dcterms:modified>
</cp:coreProperties>
</file>