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61" r:id="rId5"/>
    <p:sldId id="293" r:id="rId6"/>
    <p:sldId id="310" r:id="rId7"/>
    <p:sldId id="291" r:id="rId8"/>
    <p:sldId id="292" r:id="rId9"/>
    <p:sldId id="275" r:id="rId10"/>
    <p:sldId id="276" r:id="rId11"/>
    <p:sldId id="314" r:id="rId12"/>
    <p:sldId id="277" r:id="rId13"/>
    <p:sldId id="295" r:id="rId14"/>
    <p:sldId id="297" r:id="rId15"/>
    <p:sldId id="279" r:id="rId16"/>
    <p:sldId id="316" r:id="rId17"/>
    <p:sldId id="315" r:id="rId18"/>
    <p:sldId id="317" r:id="rId19"/>
    <p:sldId id="299" r:id="rId20"/>
    <p:sldId id="281" r:id="rId21"/>
    <p:sldId id="301" r:id="rId22"/>
    <p:sldId id="258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9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06.02.2022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86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899592" y="1131590"/>
            <a:ext cx="4968552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Zásady tvorby </a:t>
            </a:r>
            <a:r>
              <a:rPr lang="cs-CZ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portfólia</a:t>
            </a:r>
            <a:endParaRPr lang="cs-C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579862"/>
            <a:ext cx="2960111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Diverzifikace podle odvětví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Lze diverzifikovat do různých hospodářských odvětví: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informační technologie,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média,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komunikace,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finance,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suroviny,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farmacie,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stavební firmy….</a:t>
            </a:r>
          </a:p>
          <a:p>
            <a:pPr algn="just"/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206375"/>
            <a:ext cx="6419056" cy="857250"/>
          </a:xfrm>
        </p:spPr>
        <p:txBody>
          <a:bodyPr>
            <a:normAutofit/>
          </a:bodyPr>
          <a:lstStyle/>
          <a:p>
            <a:r>
              <a:rPr lang="cs-CZ" dirty="0"/>
              <a:t>K zamyšlení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02" y="1347614"/>
            <a:ext cx="7299198" cy="27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Diverzifikace v čase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Velmi účelně a jednoduše lze diverzifikovat v čase.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Zásadou je: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nevkládat ani nevybírat finanční prostředky najednou,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vklady i výběry rozložit do několika samostatných transakcí (platí zejména u volatilních investičních instrumentů). Tím je minimalizováno riziko prodeje při poklesu a nákupu na vrcholu.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při sestavování portfolia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47614"/>
            <a:ext cx="7308304" cy="379588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000" dirty="0"/>
              <a:t>1. Analýza finanční pozice 			stanovení cílů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2. Stanovení priorit 			poznej sám sebe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3. Seznámení se s podmínkami </a:t>
            </a:r>
            <a:r>
              <a:rPr lang="cs-CZ" sz="2000" dirty="0" err="1"/>
              <a:t>jednotl</a:t>
            </a:r>
            <a:r>
              <a:rPr lang="cs-CZ" sz="2000" dirty="0"/>
              <a:t>. investic 	poradce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4. Rozhodnutí, výběr investic 		portfolio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5. Realizace investic, podepsání smluv 	</a:t>
            </a:r>
            <a:r>
              <a:rPr lang="cs-CZ" sz="2000" dirty="0" err="1"/>
              <a:t>time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money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6. Kontrola, vyhodnocování úspěšnosti 	zpětná vazba</a:t>
            </a:r>
          </a:p>
          <a:p>
            <a:pPr algn="just"/>
            <a:endParaRPr lang="cs-CZ" sz="2400" dirty="0"/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Jak dosáhnout finanční nezávislosti (zásady investování)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75606"/>
            <a:ext cx="6768752" cy="3867894"/>
          </a:xfrm>
        </p:spPr>
        <p:txBody>
          <a:bodyPr>
            <a:no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pl-PL" sz="2000" dirty="0"/>
              <a:t>Co to je finanční nezávislost?</a:t>
            </a:r>
          </a:p>
          <a:p>
            <a:pPr algn="just"/>
            <a:r>
              <a:rPr lang="pl-PL" sz="2000" dirty="0"/>
              <a:t> .................……………………………………</a:t>
            </a:r>
            <a:endParaRPr lang="en-GB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en-GB" sz="2000" dirty="0"/>
              <a:t>1. </a:t>
            </a:r>
            <a:r>
              <a:rPr lang="en-GB" sz="2000" dirty="0" err="1"/>
              <a:t>za</a:t>
            </a:r>
            <a:r>
              <a:rPr lang="cs-CZ" sz="2000" dirty="0"/>
              <a:t>č</a:t>
            </a:r>
            <a:r>
              <a:rPr lang="en-GB" sz="2000" dirty="0"/>
              <a:t>n</a:t>
            </a:r>
            <a:r>
              <a:rPr lang="cs-CZ" sz="2000" dirty="0"/>
              <a:t>ě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b="1" dirty="0"/>
              <a:t>co </a:t>
            </a:r>
            <a:r>
              <a:rPr lang="en-GB" sz="2000" b="1" dirty="0" err="1"/>
              <a:t>nejd</a:t>
            </a:r>
            <a:r>
              <a:rPr lang="cs-CZ" sz="2000" b="1" dirty="0"/>
              <a:t>ř</a:t>
            </a:r>
            <a:r>
              <a:rPr lang="en-GB" sz="2000" b="1" dirty="0" err="1"/>
              <a:t>íve</a:t>
            </a:r>
            <a:endParaRPr lang="en-GB" sz="2000" b="1" dirty="0"/>
          </a:p>
          <a:p>
            <a:pPr algn="just"/>
            <a:r>
              <a:rPr lang="pl-PL" sz="2000" dirty="0"/>
              <a:t>2. investujte </a:t>
            </a:r>
            <a:r>
              <a:rPr lang="pl-PL" sz="2000" b="1" dirty="0"/>
              <a:t>co nejdéle (na co nejdelší dobu)</a:t>
            </a:r>
          </a:p>
          <a:p>
            <a:pPr algn="just"/>
            <a:r>
              <a:rPr lang="en-GB" sz="2000" dirty="0"/>
              <a:t>3. </a:t>
            </a:r>
            <a:r>
              <a:rPr lang="en-GB" sz="2000" dirty="0" err="1"/>
              <a:t>za</a:t>
            </a:r>
            <a:r>
              <a:rPr lang="cs-CZ" sz="2000" dirty="0"/>
              <a:t>č</a:t>
            </a:r>
            <a:r>
              <a:rPr lang="en-GB" sz="2000" dirty="0"/>
              <a:t>n</a:t>
            </a:r>
            <a:r>
              <a:rPr lang="cs-CZ" sz="2000" dirty="0"/>
              <a:t>ě</a:t>
            </a:r>
            <a:r>
              <a:rPr lang="en-GB" sz="2000" dirty="0" err="1"/>
              <a:t>te</a:t>
            </a:r>
            <a:r>
              <a:rPr lang="en-GB" sz="2000" dirty="0"/>
              <a:t> s </a:t>
            </a:r>
            <a:r>
              <a:rPr lang="en-GB" sz="2000" b="1" dirty="0"/>
              <a:t>co </a:t>
            </a:r>
            <a:r>
              <a:rPr lang="en-GB" sz="2000" b="1" dirty="0" err="1"/>
              <a:t>nejvyšší</a:t>
            </a:r>
            <a:r>
              <a:rPr lang="cs-CZ" sz="2000" b="1" dirty="0"/>
              <a:t> č</a:t>
            </a:r>
            <a:r>
              <a:rPr lang="en-GB" sz="2000" b="1" dirty="0" err="1"/>
              <a:t>ástkou</a:t>
            </a:r>
            <a:endParaRPr lang="en-GB" sz="2000" b="1" dirty="0"/>
          </a:p>
          <a:p>
            <a:pPr algn="just"/>
            <a:r>
              <a:rPr lang="en-GB" sz="2000" dirty="0"/>
              <a:t>4. </a:t>
            </a:r>
            <a:r>
              <a:rPr lang="en-GB" sz="2000" dirty="0" err="1"/>
              <a:t>investujte</a:t>
            </a:r>
            <a:r>
              <a:rPr lang="en-GB" sz="2000" dirty="0"/>
              <a:t> s </a:t>
            </a:r>
            <a:r>
              <a:rPr lang="en-GB" sz="2000" b="1" dirty="0"/>
              <a:t>co </a:t>
            </a:r>
            <a:r>
              <a:rPr lang="en-GB" sz="2000" b="1" dirty="0" err="1"/>
              <a:t>nejvyšším</a:t>
            </a:r>
            <a:r>
              <a:rPr lang="en-GB" sz="2000" b="1" dirty="0"/>
              <a:t> </a:t>
            </a:r>
            <a:r>
              <a:rPr lang="en-GB" sz="2000" b="1" dirty="0" err="1"/>
              <a:t>výnosem</a:t>
            </a:r>
            <a:r>
              <a:rPr lang="cs-CZ" sz="2000" b="1" dirty="0"/>
              <a:t> </a:t>
            </a:r>
            <a:r>
              <a:rPr lang="en-GB" sz="2000" b="1" dirty="0"/>
              <a:t>(a </a:t>
            </a:r>
            <a:r>
              <a:rPr lang="en-GB" sz="2000" b="1" dirty="0" err="1"/>
              <a:t>rizikem</a:t>
            </a:r>
            <a:r>
              <a:rPr lang="en-GB" sz="2000" b="1" dirty="0"/>
              <a:t>, </a:t>
            </a:r>
            <a:r>
              <a:rPr lang="en-GB" sz="2000" b="1" dirty="0" err="1"/>
              <a:t>které</a:t>
            </a:r>
            <a:r>
              <a:rPr lang="en-GB" sz="2000" b="1" dirty="0"/>
              <a:t> </a:t>
            </a:r>
            <a:r>
              <a:rPr lang="en-GB" sz="2000" b="1" dirty="0" err="1"/>
              <a:t>jste</a:t>
            </a:r>
            <a:r>
              <a:rPr lang="en-GB" sz="2000" b="1" dirty="0"/>
              <a:t> </a:t>
            </a:r>
            <a:r>
              <a:rPr lang="en-GB" sz="2000" b="1" dirty="0" err="1"/>
              <a:t>ochotni</a:t>
            </a:r>
            <a:r>
              <a:rPr lang="en-GB" sz="2000" b="1" dirty="0"/>
              <a:t> </a:t>
            </a:r>
            <a:r>
              <a:rPr lang="en-GB" sz="2000" b="1" dirty="0" err="1"/>
              <a:t>akceptovat</a:t>
            </a:r>
            <a:r>
              <a:rPr lang="en-GB" sz="2000" b="1" dirty="0"/>
              <a:t>)</a:t>
            </a:r>
          </a:p>
          <a:p>
            <a:pPr algn="just"/>
            <a:r>
              <a:rPr lang="en-GB" sz="2000" dirty="0"/>
              <a:t>5. </a:t>
            </a:r>
            <a:r>
              <a:rPr lang="en-GB" sz="2000" dirty="0" err="1"/>
              <a:t>investujte</a:t>
            </a:r>
            <a:r>
              <a:rPr lang="en-GB" sz="2000" dirty="0"/>
              <a:t> </a:t>
            </a:r>
            <a:r>
              <a:rPr lang="en-GB" sz="2000" b="1" dirty="0" err="1"/>
              <a:t>pravideln</a:t>
            </a:r>
            <a:r>
              <a:rPr lang="cs-CZ" sz="2000" b="1" dirty="0"/>
              <a:t>ě</a:t>
            </a:r>
            <a:r>
              <a:rPr lang="en-GB" sz="2000" b="1" dirty="0"/>
              <a:t> </a:t>
            </a:r>
            <a:r>
              <a:rPr lang="en-GB" sz="2000" b="1" dirty="0" err="1"/>
              <a:t>stejnou</a:t>
            </a:r>
            <a:r>
              <a:rPr lang="en-GB" sz="2000" b="1" dirty="0"/>
              <a:t> </a:t>
            </a:r>
            <a:r>
              <a:rPr lang="cs-CZ" sz="2000" b="1" dirty="0"/>
              <a:t>č</a:t>
            </a:r>
            <a:r>
              <a:rPr lang="en-GB" sz="2000" b="1" dirty="0" err="1"/>
              <a:t>ástku</a:t>
            </a:r>
            <a:endParaRPr lang="en-GB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7614"/>
            <a:ext cx="3209598" cy="18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Metoda pravidelného investování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200" b="1" dirty="0"/>
              <a:t>Kurzy podílového listu v jednotlivých obdobích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200" dirty="0"/>
              <a:t>V každém období se investuje stejná částka, 5.000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094809"/>
            <a:ext cx="5707265" cy="30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nakoupených PL v jednotlivých obdobích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70025"/>
            <a:ext cx="6944744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206375"/>
            <a:ext cx="6419056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Celková tržní hodnota investice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70025"/>
            <a:ext cx="691851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43558"/>
            <a:ext cx="6132987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err="1"/>
              <a:t>Investujte</a:t>
            </a:r>
            <a:r>
              <a:rPr lang="en-GB" sz="2000" b="1" dirty="0"/>
              <a:t> </a:t>
            </a:r>
            <a:r>
              <a:rPr lang="en-GB" sz="2000" b="1" dirty="0" err="1"/>
              <a:t>pravidelně</a:t>
            </a:r>
            <a:r>
              <a:rPr lang="en-GB" sz="2000" b="1" dirty="0"/>
              <a:t>, </a:t>
            </a:r>
            <a:r>
              <a:rPr lang="en-GB" sz="2000" b="1" dirty="0" err="1"/>
              <a:t>ať</a:t>
            </a:r>
            <a:r>
              <a:rPr lang="en-GB" sz="2000" b="1" dirty="0"/>
              <a:t> se </a:t>
            </a:r>
            <a:r>
              <a:rPr lang="en-GB" sz="2000" b="1" dirty="0" err="1"/>
              <a:t>na</a:t>
            </a:r>
            <a:r>
              <a:rPr lang="en-GB" sz="2000" b="1" dirty="0"/>
              <a:t> trhu </a:t>
            </a:r>
            <a:r>
              <a:rPr lang="en-GB" sz="2000" b="1" dirty="0" err="1"/>
              <a:t>děje</a:t>
            </a:r>
            <a:r>
              <a:rPr lang="en-GB" sz="2000" b="1" dirty="0"/>
              <a:t> </a:t>
            </a:r>
            <a:r>
              <a:rPr lang="en-GB" sz="2000" b="1" dirty="0" err="1"/>
              <a:t>cokoliv</a:t>
            </a:r>
            <a:r>
              <a:rPr lang="en-GB" sz="2000" b="1" dirty="0"/>
              <a:t>.</a:t>
            </a: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err="1"/>
              <a:t>Investujte</a:t>
            </a:r>
            <a:r>
              <a:rPr lang="en-GB" sz="2000" b="1" dirty="0"/>
              <a:t> do volatilních </a:t>
            </a:r>
            <a:r>
              <a:rPr lang="en-GB" sz="2000" b="1" dirty="0" err="1"/>
              <a:t>instrumentů</a:t>
            </a:r>
            <a:r>
              <a:rPr lang="en-GB" sz="2000" b="1" dirty="0"/>
              <a:t>.</a:t>
            </a: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err="1"/>
              <a:t>Investujte</a:t>
            </a:r>
            <a:r>
              <a:rPr lang="en-GB" sz="2000" b="1" dirty="0"/>
              <a:t> do </a:t>
            </a:r>
            <a:r>
              <a:rPr lang="en-GB" sz="2000" b="1" dirty="0" err="1"/>
              <a:t>akciových</a:t>
            </a:r>
            <a:r>
              <a:rPr lang="en-GB" sz="2000" b="1" dirty="0"/>
              <a:t> </a:t>
            </a:r>
            <a:r>
              <a:rPr lang="en-GB" sz="2000" b="1" dirty="0" err="1"/>
              <a:t>podílových</a:t>
            </a:r>
            <a:r>
              <a:rPr lang="en-GB" sz="2000" b="1" dirty="0"/>
              <a:t> </a:t>
            </a:r>
            <a:r>
              <a:rPr lang="en-GB" sz="2000" b="1" dirty="0" err="1"/>
              <a:t>fondů</a:t>
            </a:r>
            <a:r>
              <a:rPr lang="en-GB" sz="2000" b="1" dirty="0"/>
              <a:t>.</a:t>
            </a: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Portfolio je soubor několika různých investic.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Sestava nebo-li soubor akcií a jiných cenných papírů v majetku jednoho investora.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užším významu: skladba různých aktiv.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3523882" cy="22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Desatero zkušeného investora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cs-CZ" sz="2800" dirty="0"/>
              <a:t>1. Pozor na nesplnitelné sliby.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2. Podvodníkům není radno věřit.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3. Licence není jen kus papíru.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4. Pozor na právnické kličky.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5. Každé letadlo nakonec ztroskotá.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6. Na sázení se vydělat nedá.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7. Zlaté doly patří do westernů.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8. Záruky musí být kvalitní.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9. Solidní společnost se neskrývá.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10. </a:t>
            </a:r>
            <a:r>
              <a:rPr lang="cs-CZ" sz="2800" dirty="0" err="1"/>
              <a:t>Tajnůstkáři</a:t>
            </a:r>
            <a:r>
              <a:rPr lang="cs-CZ" sz="2800" dirty="0"/>
              <a:t> jsou podezřelí.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investor vytváří portfolio?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Aby optimalizoval poměr výnosů k riziku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Aby minimalizoval riziko spojené s investováním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Portfolio musí být konzistentní s cíli.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vhodně sestavit portfolio?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Zvolit investice s protichůdným pohybem výnosu v čase (negativně korelovanými výnosy) nebo alespoň s výnosy na sobě nezávislými.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Je-li portfolio vhodně sestaveno, může být jeho riziko nižší než riziko spojené s každou jednotlivou investicí, která je součástí portfolia.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diverzifikovat?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produktech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podle finančních institucí (správců)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podle měn a teritorií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podle odvětví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čase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modelového portfolia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192" y="1131590"/>
            <a:ext cx="7272808" cy="34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Diverzifikace v produktech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3598"/>
            <a:ext cx="7092280" cy="3939902"/>
          </a:xfrm>
        </p:spPr>
        <p:txBody>
          <a:bodyPr>
            <a:normAutofit fontScale="70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Diverzifikace v produktech znamená nemít všechna vejce do jednoho košíku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Kombinovat investice do jednotlivých tříd aktiv (akcie, dluhopisy, peněžní trh, pojištění).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Pokud je požadován dlouhodobý průměrný výnos 5 % </a:t>
            </a:r>
            <a:r>
              <a:rPr lang="cs-CZ" sz="2400" dirty="0" err="1"/>
              <a:t>p.a</a:t>
            </a:r>
            <a:r>
              <a:rPr lang="cs-CZ" sz="2400" dirty="0"/>
              <a:t>., lze kombinovat:</a:t>
            </a:r>
          </a:p>
          <a:p>
            <a:pPr lvl="1" algn="just"/>
            <a:r>
              <a:rPr lang="cs-CZ" sz="1900" dirty="0"/>
              <a:t>stavební spoření,</a:t>
            </a:r>
          </a:p>
          <a:p>
            <a:pPr lvl="1" algn="just"/>
            <a:r>
              <a:rPr lang="cs-CZ" sz="1900" dirty="0"/>
              <a:t>OPF státních a komunálních dluhopisů,</a:t>
            </a:r>
          </a:p>
          <a:p>
            <a:pPr lvl="1" algn="just"/>
            <a:r>
              <a:rPr lang="cs-CZ" sz="1900" dirty="0"/>
              <a:t>OPF firemních dluhopisů,</a:t>
            </a:r>
          </a:p>
          <a:p>
            <a:pPr lvl="1" algn="just"/>
            <a:r>
              <a:rPr lang="cs-CZ" sz="1900" dirty="0"/>
              <a:t>hypotéční zástavní listy,</a:t>
            </a:r>
          </a:p>
          <a:p>
            <a:pPr lvl="1" algn="just"/>
            <a:r>
              <a:rPr lang="cs-CZ" sz="1900" dirty="0"/>
              <a:t>některé zajištěné fondy</a:t>
            </a:r>
          </a:p>
          <a:p>
            <a:pPr lvl="1" algn="just"/>
            <a:r>
              <a:rPr lang="cs-CZ" sz="1900" dirty="0"/>
              <a:t>penzijní připojištění (jako spoření s investičním horizontem nad 10 let).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Požadujeme-li co nejvyšší výnos, lze kombinovat tyto produkty:</a:t>
            </a:r>
          </a:p>
          <a:p>
            <a:pPr lvl="1" algn="just"/>
            <a:r>
              <a:rPr lang="cs-CZ" sz="1900" dirty="0"/>
              <a:t>OPF akciové </a:t>
            </a:r>
            <a:r>
              <a:rPr lang="cs-CZ" sz="1900" dirty="0" err="1"/>
              <a:t>blue</a:t>
            </a:r>
            <a:r>
              <a:rPr lang="cs-CZ" sz="1900" dirty="0"/>
              <a:t> chips,</a:t>
            </a:r>
          </a:p>
          <a:p>
            <a:pPr lvl="1" algn="just"/>
            <a:r>
              <a:rPr lang="cs-CZ" sz="1900" dirty="0"/>
              <a:t>OPF akciové </a:t>
            </a:r>
            <a:r>
              <a:rPr lang="cs-CZ" sz="1900" dirty="0" err="1"/>
              <a:t>emerging</a:t>
            </a:r>
            <a:r>
              <a:rPr lang="cs-CZ" sz="1900" dirty="0"/>
              <a:t> markets,</a:t>
            </a:r>
          </a:p>
          <a:p>
            <a:pPr lvl="1" algn="just"/>
            <a:r>
              <a:rPr lang="cs-CZ" sz="1900" dirty="0"/>
              <a:t>OPF dluhopisové </a:t>
            </a:r>
            <a:r>
              <a:rPr lang="cs-CZ" sz="1900" dirty="0" err="1"/>
              <a:t>High</a:t>
            </a:r>
            <a:r>
              <a:rPr lang="cs-CZ" sz="1900" dirty="0"/>
              <a:t> </a:t>
            </a:r>
            <a:r>
              <a:rPr lang="cs-CZ" sz="1900" dirty="0" err="1"/>
              <a:t>Yield</a:t>
            </a:r>
            <a:r>
              <a:rPr lang="cs-CZ" sz="1900" dirty="0"/>
              <a:t>,</a:t>
            </a:r>
          </a:p>
          <a:p>
            <a:pPr lvl="1" algn="just"/>
            <a:r>
              <a:rPr lang="cs-CZ" sz="1900" dirty="0"/>
              <a:t>penzijní připojištění (jako spoření s investičním horizontem do 10ti let),</a:t>
            </a:r>
          </a:p>
          <a:p>
            <a:pPr lvl="1" algn="just"/>
            <a:r>
              <a:rPr lang="cs-CZ" sz="1900" dirty="0"/>
              <a:t>investiční certifikáty,</a:t>
            </a:r>
          </a:p>
          <a:p>
            <a:pPr lvl="1" algn="just"/>
            <a:r>
              <a:rPr lang="cs-CZ" sz="1900" dirty="0"/>
              <a:t>indexové akcie.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Diverzifikace dle finančních institucí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Je vhodné diverzifikovat pomocí několika správců majetku: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banky,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investiční společnosti,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penzijní fondy,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pojišťovny,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obchodníci s cennými papíry.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Diverzifikace v měnách a teritoriích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Do akcií lze investovat v dolarech, eurech, jenech a dalších měnách.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V případě potřeby lze investovat do měnově zajištěných nástrojů.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1645</TotalTime>
  <Words>691</Words>
  <Application>Microsoft Office PowerPoint</Application>
  <PresentationFormat>Předvádění na obrazovce (16:9)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683</vt:lpstr>
      <vt:lpstr>Custom Design</vt:lpstr>
      <vt:lpstr> Zásady tvorby portfólia</vt:lpstr>
      <vt:lpstr>Portfolio</vt:lpstr>
      <vt:lpstr>Proč investor vytváří portfolio?</vt:lpstr>
      <vt:lpstr>Jak vhodně sestavit portfolio?</vt:lpstr>
      <vt:lpstr>Jak diverzifikovat?</vt:lpstr>
      <vt:lpstr>Vývoj modelového portfolia</vt:lpstr>
      <vt:lpstr>Diverzifikace v produktech</vt:lpstr>
      <vt:lpstr>Diverzifikace dle finančních institucí</vt:lpstr>
      <vt:lpstr>Diverzifikace v měnách a teritoriích</vt:lpstr>
      <vt:lpstr>Diverzifikace podle odvětví</vt:lpstr>
      <vt:lpstr>K zamyšlení</vt:lpstr>
      <vt:lpstr>Diverzifikace v čase</vt:lpstr>
      <vt:lpstr>Postup při sestavování portfolia</vt:lpstr>
      <vt:lpstr>Jak dosáhnout finanční nezávislosti (zásady investování)</vt:lpstr>
      <vt:lpstr>Metoda pravidelného investování</vt:lpstr>
      <vt:lpstr>Počet nakoupených PL v jednotlivých obdobích</vt:lpstr>
      <vt:lpstr>Celková tržní hodnota investice</vt:lpstr>
      <vt:lpstr>Prezentace aplikace PowerPoint</vt:lpstr>
      <vt:lpstr>!!!!!</vt:lpstr>
      <vt:lpstr>Desatero zkušeného investora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80</cp:revision>
  <dcterms:created xsi:type="dcterms:W3CDTF">2020-02-20T21:18:52Z</dcterms:created>
  <dcterms:modified xsi:type="dcterms:W3CDTF">2022-02-06T12:01:59Z</dcterms:modified>
</cp:coreProperties>
</file>