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9"/>
  </p:notesMasterIdLst>
  <p:sldIdLst>
    <p:sldId id="256" r:id="rId3"/>
    <p:sldId id="257" r:id="rId4"/>
    <p:sldId id="274" r:id="rId5"/>
    <p:sldId id="290" r:id="rId6"/>
    <p:sldId id="261" r:id="rId7"/>
    <p:sldId id="293" r:id="rId8"/>
    <p:sldId id="310" r:id="rId9"/>
    <p:sldId id="291" r:id="rId10"/>
    <p:sldId id="292" r:id="rId11"/>
    <p:sldId id="275" r:id="rId12"/>
    <p:sldId id="276" r:id="rId13"/>
    <p:sldId id="314" r:id="rId14"/>
    <p:sldId id="294" r:id="rId15"/>
    <p:sldId id="277" r:id="rId16"/>
    <p:sldId id="295" r:id="rId17"/>
    <p:sldId id="297" r:id="rId18"/>
    <p:sldId id="279" r:id="rId19"/>
    <p:sldId id="316" r:id="rId20"/>
    <p:sldId id="315" r:id="rId21"/>
    <p:sldId id="317" r:id="rId22"/>
    <p:sldId id="298" r:id="rId23"/>
    <p:sldId id="299" r:id="rId24"/>
    <p:sldId id="318" r:id="rId25"/>
    <p:sldId id="319" r:id="rId26"/>
    <p:sldId id="320" r:id="rId27"/>
    <p:sldId id="281" r:id="rId28"/>
    <p:sldId id="301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6" r:id="rId83"/>
    <p:sldId id="377" r:id="rId84"/>
    <p:sldId id="378" r:id="rId85"/>
    <p:sldId id="379" r:id="rId86"/>
    <p:sldId id="374" r:id="rId87"/>
    <p:sldId id="375" r:id="rId88"/>
    <p:sldId id="380" r:id="rId89"/>
    <p:sldId id="381" r:id="rId90"/>
    <p:sldId id="382" r:id="rId91"/>
    <p:sldId id="383" r:id="rId92"/>
    <p:sldId id="384" r:id="rId93"/>
    <p:sldId id="385" r:id="rId94"/>
    <p:sldId id="386" r:id="rId95"/>
    <p:sldId id="387" r:id="rId96"/>
    <p:sldId id="388" r:id="rId97"/>
    <p:sldId id="389" r:id="rId98"/>
    <p:sldId id="390" r:id="rId99"/>
    <p:sldId id="391" r:id="rId100"/>
    <p:sldId id="392" r:id="rId101"/>
    <p:sldId id="393" r:id="rId102"/>
    <p:sldId id="394" r:id="rId103"/>
    <p:sldId id="395" r:id="rId104"/>
    <p:sldId id="396" r:id="rId105"/>
    <p:sldId id="397" r:id="rId106"/>
    <p:sldId id="398" r:id="rId107"/>
    <p:sldId id="399" r:id="rId108"/>
    <p:sldId id="400" r:id="rId109"/>
    <p:sldId id="401" r:id="rId110"/>
    <p:sldId id="402" r:id="rId111"/>
    <p:sldId id="403" r:id="rId112"/>
    <p:sldId id="404" r:id="rId113"/>
    <p:sldId id="405" r:id="rId114"/>
    <p:sldId id="406" r:id="rId115"/>
    <p:sldId id="407" r:id="rId116"/>
    <p:sldId id="408" r:id="rId117"/>
    <p:sldId id="409" r:id="rId118"/>
    <p:sldId id="410" r:id="rId119"/>
    <p:sldId id="411" r:id="rId120"/>
    <p:sldId id="413" r:id="rId121"/>
    <p:sldId id="414" r:id="rId122"/>
    <p:sldId id="415" r:id="rId123"/>
    <p:sldId id="416" r:id="rId124"/>
    <p:sldId id="412" r:id="rId125"/>
    <p:sldId id="417" r:id="rId126"/>
    <p:sldId id="418" r:id="rId127"/>
    <p:sldId id="419" r:id="rId128"/>
    <p:sldId id="420" r:id="rId129"/>
    <p:sldId id="421" r:id="rId130"/>
    <p:sldId id="422" r:id="rId131"/>
    <p:sldId id="423" r:id="rId132"/>
    <p:sldId id="424" r:id="rId133"/>
    <p:sldId id="425" r:id="rId134"/>
    <p:sldId id="426" r:id="rId135"/>
    <p:sldId id="427" r:id="rId136"/>
    <p:sldId id="428" r:id="rId137"/>
    <p:sldId id="429" r:id="rId138"/>
    <p:sldId id="430" r:id="rId139"/>
    <p:sldId id="431" r:id="rId140"/>
    <p:sldId id="432" r:id="rId141"/>
    <p:sldId id="433" r:id="rId142"/>
    <p:sldId id="434" r:id="rId143"/>
    <p:sldId id="435" r:id="rId144"/>
    <p:sldId id="436" r:id="rId145"/>
    <p:sldId id="437" r:id="rId146"/>
    <p:sldId id="438" r:id="rId147"/>
    <p:sldId id="439" r:id="rId148"/>
    <p:sldId id="440" r:id="rId149"/>
    <p:sldId id="441" r:id="rId150"/>
    <p:sldId id="442" r:id="rId151"/>
    <p:sldId id="443" r:id="rId152"/>
    <p:sldId id="444" r:id="rId153"/>
    <p:sldId id="445" r:id="rId154"/>
    <p:sldId id="446" r:id="rId155"/>
    <p:sldId id="447" r:id="rId156"/>
    <p:sldId id="448" r:id="rId157"/>
    <p:sldId id="449" r:id="rId158"/>
    <p:sldId id="450" r:id="rId159"/>
    <p:sldId id="451" r:id="rId160"/>
    <p:sldId id="452" r:id="rId161"/>
    <p:sldId id="453" r:id="rId162"/>
    <p:sldId id="454" r:id="rId163"/>
    <p:sldId id="455" r:id="rId164"/>
    <p:sldId id="456" r:id="rId165"/>
    <p:sldId id="457" r:id="rId166"/>
    <p:sldId id="458" r:id="rId167"/>
    <p:sldId id="459" r:id="rId168"/>
    <p:sldId id="460" r:id="rId169"/>
    <p:sldId id="461" r:id="rId170"/>
    <p:sldId id="462" r:id="rId171"/>
    <p:sldId id="463" r:id="rId172"/>
    <p:sldId id="464" r:id="rId173"/>
    <p:sldId id="465" r:id="rId174"/>
    <p:sldId id="466" r:id="rId175"/>
    <p:sldId id="467" r:id="rId176"/>
    <p:sldId id="468" r:id="rId177"/>
    <p:sldId id="258" r:id="rId17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viewProps" Target="viewProps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theme" Target="theme/theme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presProps" Target="pres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/>
      <dgm:spPr/>
      <dgm:t>
        <a:bodyPr/>
        <a:lstStyle/>
        <a:p>
          <a:r>
            <a:rPr lang="cs-CZ" b="1" dirty="0"/>
            <a:t>Dle způsobu emise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/>
      <dgm:spPr/>
      <dgm:t>
        <a:bodyPr/>
        <a:lstStyle/>
        <a:p>
          <a:r>
            <a:rPr lang="cs-CZ" dirty="0"/>
            <a:t>Hromadné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/>
      <dgm:spPr/>
      <dgm:t>
        <a:bodyPr/>
        <a:lstStyle/>
        <a:p>
          <a:r>
            <a:rPr lang="cs-CZ" dirty="0"/>
            <a:t>Individuální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53769E19-89A8-48C7-9D61-B74A1E18D6BC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E60AF5-F7BA-493D-BD84-E738B2B597D0}" type="pres">
      <dgm:prSet presAssocID="{306CC8F7-770D-4CE7-AA22-8538A19FEFFC}" presName="root1" presStyleCnt="0"/>
      <dgm:spPr/>
    </dgm:pt>
    <dgm:pt modelId="{E5335EE7-9E60-4E8D-8C5A-6D98A331F1D6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E0E17084-4BD2-4F67-A9F9-386A70BD42A8}" type="pres">
      <dgm:prSet presAssocID="{306CC8F7-770D-4CE7-AA22-8538A19FEFFC}" presName="level2hierChild" presStyleCnt="0"/>
      <dgm:spPr/>
    </dgm:pt>
    <dgm:pt modelId="{AFE1F704-2943-49D7-902B-1B493487A760}" type="pres">
      <dgm:prSet presAssocID="{1DC24156-EB49-4685-AFDA-FD0C6116E573}" presName="conn2-1" presStyleLbl="parChTrans1D2" presStyleIdx="0" presStyleCnt="2"/>
      <dgm:spPr/>
    </dgm:pt>
    <dgm:pt modelId="{0D66D4AE-3AC2-44E5-97E2-BE4A1CBD991D}" type="pres">
      <dgm:prSet presAssocID="{1DC24156-EB49-4685-AFDA-FD0C6116E573}" presName="connTx" presStyleLbl="parChTrans1D2" presStyleIdx="0" presStyleCnt="2"/>
      <dgm:spPr/>
    </dgm:pt>
    <dgm:pt modelId="{34163710-36DE-4F42-933D-ED18077CAAEB}" type="pres">
      <dgm:prSet presAssocID="{E2645D55-4975-4819-8BEA-3EF25DEA91D9}" presName="root2" presStyleCnt="0"/>
      <dgm:spPr/>
    </dgm:pt>
    <dgm:pt modelId="{B10331C7-0D9E-400E-883F-66748319CC12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22821B74-B843-426F-BD41-C801AB2C5666}" type="pres">
      <dgm:prSet presAssocID="{E2645D55-4975-4819-8BEA-3EF25DEA91D9}" presName="level3hierChild" presStyleCnt="0"/>
      <dgm:spPr/>
    </dgm:pt>
    <dgm:pt modelId="{ECCC86E5-2EDD-43FA-9F18-C848AC0BAAF2}" type="pres">
      <dgm:prSet presAssocID="{5A10C213-F76B-412B-BC8C-A3E0361FD137}" presName="conn2-1" presStyleLbl="parChTrans1D2" presStyleIdx="1" presStyleCnt="2"/>
      <dgm:spPr/>
    </dgm:pt>
    <dgm:pt modelId="{9DF5EDCA-5CB5-4D46-8CB5-2992B6913D37}" type="pres">
      <dgm:prSet presAssocID="{5A10C213-F76B-412B-BC8C-A3E0361FD137}" presName="connTx" presStyleLbl="parChTrans1D2" presStyleIdx="1" presStyleCnt="2"/>
      <dgm:spPr/>
    </dgm:pt>
    <dgm:pt modelId="{F329257D-C7AE-450D-845B-3741230C4193}" type="pres">
      <dgm:prSet presAssocID="{297BC2E6-A0B6-497A-87DC-60F5FD7C0542}" presName="root2" presStyleCnt="0"/>
      <dgm:spPr/>
    </dgm:pt>
    <dgm:pt modelId="{FAE836F2-1010-40B3-AC76-87C1401643A7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7ACDD2F2-2218-4E8B-B4DF-5E3DFECD33B8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E7C2570C-EEFC-4BA3-87E1-ECAF9FC35F13}" type="presOf" srcId="{306CC8F7-770D-4CE7-AA22-8538A19FEFFC}" destId="{E5335EE7-9E60-4E8D-8C5A-6D98A331F1D6}" srcOrd="0" destOrd="0" presId="urn:microsoft.com/office/officeart/2005/8/layout/hierarchy2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AFF9D929-90B1-40CF-B928-56F197D1B716}" type="presOf" srcId="{297BC2E6-A0B6-497A-87DC-60F5FD7C0542}" destId="{FAE836F2-1010-40B3-AC76-87C1401643A7}" srcOrd="0" destOrd="0" presId="urn:microsoft.com/office/officeart/2005/8/layout/hierarchy2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E87CE86C-D35F-4573-8A36-B848AE04DBAE}" type="presOf" srcId="{E2645D55-4975-4819-8BEA-3EF25DEA91D9}" destId="{B10331C7-0D9E-400E-883F-66748319CC12}" srcOrd="0" destOrd="0" presId="urn:microsoft.com/office/officeart/2005/8/layout/hierarchy2"/>
    <dgm:cxn modelId="{795EEC52-C6E5-4096-BB88-AD7C9D2B2115}" type="presOf" srcId="{5A10C213-F76B-412B-BC8C-A3E0361FD137}" destId="{ECCC86E5-2EDD-43FA-9F18-C848AC0BAAF2}" srcOrd="0" destOrd="0" presId="urn:microsoft.com/office/officeart/2005/8/layout/hierarchy2"/>
    <dgm:cxn modelId="{C5D9727D-5665-42BB-B657-CB8FE6DB4FA6}" type="presOf" srcId="{1DC24156-EB49-4685-AFDA-FD0C6116E573}" destId="{0D66D4AE-3AC2-44E5-97E2-BE4A1CBD991D}" srcOrd="1" destOrd="0" presId="urn:microsoft.com/office/officeart/2005/8/layout/hierarchy2"/>
    <dgm:cxn modelId="{6159418A-CC90-456A-8D4E-3A8B6DA255ED}" type="presOf" srcId="{5A10C213-F76B-412B-BC8C-A3E0361FD137}" destId="{9DF5EDCA-5CB5-4D46-8CB5-2992B6913D37}" srcOrd="1" destOrd="0" presId="urn:microsoft.com/office/officeart/2005/8/layout/hierarchy2"/>
    <dgm:cxn modelId="{D93155E0-A2A1-4986-83FA-0C24B519E723}" type="presOf" srcId="{1DC24156-EB49-4685-AFDA-FD0C6116E573}" destId="{AFE1F704-2943-49D7-902B-1B493487A760}" srcOrd="0" destOrd="0" presId="urn:microsoft.com/office/officeart/2005/8/layout/hierarchy2"/>
    <dgm:cxn modelId="{676448E5-0403-4314-9210-BBCB683627BD}" type="presOf" srcId="{0A886355-C736-4FFE-AC86-7920500B8EB5}" destId="{53769E19-89A8-48C7-9D61-B74A1E18D6BC}" srcOrd="0" destOrd="0" presId="urn:microsoft.com/office/officeart/2005/8/layout/hierarchy2"/>
    <dgm:cxn modelId="{814768AE-B691-4F25-802D-1B4B232166ED}" type="presParOf" srcId="{53769E19-89A8-48C7-9D61-B74A1E18D6BC}" destId="{C9E60AF5-F7BA-493D-BD84-E738B2B597D0}" srcOrd="0" destOrd="0" presId="urn:microsoft.com/office/officeart/2005/8/layout/hierarchy2"/>
    <dgm:cxn modelId="{2B34D8B2-6C9A-4F9C-895A-5E652684BCC3}" type="presParOf" srcId="{C9E60AF5-F7BA-493D-BD84-E738B2B597D0}" destId="{E5335EE7-9E60-4E8D-8C5A-6D98A331F1D6}" srcOrd="0" destOrd="0" presId="urn:microsoft.com/office/officeart/2005/8/layout/hierarchy2"/>
    <dgm:cxn modelId="{DDBD928D-BF4C-49A8-BC84-26CC8E3A3B1F}" type="presParOf" srcId="{C9E60AF5-F7BA-493D-BD84-E738B2B597D0}" destId="{E0E17084-4BD2-4F67-A9F9-386A70BD42A8}" srcOrd="1" destOrd="0" presId="urn:microsoft.com/office/officeart/2005/8/layout/hierarchy2"/>
    <dgm:cxn modelId="{6164DACC-0C95-4F5E-A0D6-728461F1D5E3}" type="presParOf" srcId="{E0E17084-4BD2-4F67-A9F9-386A70BD42A8}" destId="{AFE1F704-2943-49D7-902B-1B493487A760}" srcOrd="0" destOrd="0" presId="urn:microsoft.com/office/officeart/2005/8/layout/hierarchy2"/>
    <dgm:cxn modelId="{790472E4-4F46-43D0-A4A3-6F23B1CD3717}" type="presParOf" srcId="{AFE1F704-2943-49D7-902B-1B493487A760}" destId="{0D66D4AE-3AC2-44E5-97E2-BE4A1CBD991D}" srcOrd="0" destOrd="0" presId="urn:microsoft.com/office/officeart/2005/8/layout/hierarchy2"/>
    <dgm:cxn modelId="{C9C4F4AD-AB47-4495-A58F-82BA1C6B20D9}" type="presParOf" srcId="{E0E17084-4BD2-4F67-A9F9-386A70BD42A8}" destId="{34163710-36DE-4F42-933D-ED18077CAAEB}" srcOrd="1" destOrd="0" presId="urn:microsoft.com/office/officeart/2005/8/layout/hierarchy2"/>
    <dgm:cxn modelId="{E16E4ECB-E0B9-4BCA-9A80-652DBE192326}" type="presParOf" srcId="{34163710-36DE-4F42-933D-ED18077CAAEB}" destId="{B10331C7-0D9E-400E-883F-66748319CC12}" srcOrd="0" destOrd="0" presId="urn:microsoft.com/office/officeart/2005/8/layout/hierarchy2"/>
    <dgm:cxn modelId="{17DEECAA-406B-42BF-A95F-5AC11E17D037}" type="presParOf" srcId="{34163710-36DE-4F42-933D-ED18077CAAEB}" destId="{22821B74-B843-426F-BD41-C801AB2C5666}" srcOrd="1" destOrd="0" presId="urn:microsoft.com/office/officeart/2005/8/layout/hierarchy2"/>
    <dgm:cxn modelId="{BA2316D8-4066-40B0-BC37-BAC365A14355}" type="presParOf" srcId="{E0E17084-4BD2-4F67-A9F9-386A70BD42A8}" destId="{ECCC86E5-2EDD-43FA-9F18-C848AC0BAAF2}" srcOrd="2" destOrd="0" presId="urn:microsoft.com/office/officeart/2005/8/layout/hierarchy2"/>
    <dgm:cxn modelId="{31D601B2-C16C-4DB8-B371-8DEF2AE53754}" type="presParOf" srcId="{ECCC86E5-2EDD-43FA-9F18-C848AC0BAAF2}" destId="{9DF5EDCA-5CB5-4D46-8CB5-2992B6913D37}" srcOrd="0" destOrd="0" presId="urn:microsoft.com/office/officeart/2005/8/layout/hierarchy2"/>
    <dgm:cxn modelId="{D992F6CD-C706-4B91-A4E7-D3EE495DF193}" type="presParOf" srcId="{E0E17084-4BD2-4F67-A9F9-386A70BD42A8}" destId="{F329257D-C7AE-450D-845B-3741230C4193}" srcOrd="3" destOrd="0" presId="urn:microsoft.com/office/officeart/2005/8/layout/hierarchy2"/>
    <dgm:cxn modelId="{DD581B1A-4D5C-4944-ADB2-1E67B60DE147}" type="presParOf" srcId="{F329257D-C7AE-450D-845B-3741230C4193}" destId="{FAE836F2-1010-40B3-AC76-87C1401643A7}" srcOrd="0" destOrd="0" presId="urn:microsoft.com/office/officeart/2005/8/layout/hierarchy2"/>
    <dgm:cxn modelId="{8CBC9A39-EBB1-41F4-A230-4630D7CE2D17}" type="presParOf" srcId="{F329257D-C7AE-450D-845B-3741230C4193}" destId="{7ACDD2F2-2218-4E8B-B4DF-5E3DFECD33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/>
      <dgm:spPr/>
      <dgm:t>
        <a:bodyPr/>
        <a:lstStyle/>
        <a:p>
          <a:r>
            <a:rPr lang="cs-CZ" b="1" dirty="0"/>
            <a:t>Dle doby splatnosti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/>
      <dgm:spPr/>
      <dgm:t>
        <a:bodyPr/>
        <a:lstStyle/>
        <a:p>
          <a:r>
            <a:rPr lang="cs-CZ" dirty="0"/>
            <a:t>Krátkodobé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/>
      <dgm:spPr/>
      <dgm:t>
        <a:bodyPr/>
        <a:lstStyle/>
        <a:p>
          <a:r>
            <a:rPr lang="cs-CZ" dirty="0"/>
            <a:t>Dlouhodobé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A02E4CFE-D4FB-4E83-BF0F-9ABECFC042EC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68D809-A21D-41BF-8E0E-1C9598A3B2FB}" type="pres">
      <dgm:prSet presAssocID="{306CC8F7-770D-4CE7-AA22-8538A19FEFFC}" presName="root1" presStyleCnt="0"/>
      <dgm:spPr/>
    </dgm:pt>
    <dgm:pt modelId="{57F476D8-4D44-4F0E-ADDD-3DF5165FC629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FB95813C-10E7-49DB-87EC-78C45C862234}" type="pres">
      <dgm:prSet presAssocID="{306CC8F7-770D-4CE7-AA22-8538A19FEFFC}" presName="level2hierChild" presStyleCnt="0"/>
      <dgm:spPr/>
    </dgm:pt>
    <dgm:pt modelId="{AC01FF13-2497-48EB-A24E-2C7EDB83F0DD}" type="pres">
      <dgm:prSet presAssocID="{1DC24156-EB49-4685-AFDA-FD0C6116E573}" presName="conn2-1" presStyleLbl="parChTrans1D2" presStyleIdx="0" presStyleCnt="2"/>
      <dgm:spPr/>
    </dgm:pt>
    <dgm:pt modelId="{B753DAF7-708B-4F3C-BA1A-388F5FC50D18}" type="pres">
      <dgm:prSet presAssocID="{1DC24156-EB49-4685-AFDA-FD0C6116E573}" presName="connTx" presStyleLbl="parChTrans1D2" presStyleIdx="0" presStyleCnt="2"/>
      <dgm:spPr/>
    </dgm:pt>
    <dgm:pt modelId="{7869FF7A-D57E-4E45-BFA5-ABD759534E78}" type="pres">
      <dgm:prSet presAssocID="{E2645D55-4975-4819-8BEA-3EF25DEA91D9}" presName="root2" presStyleCnt="0"/>
      <dgm:spPr/>
    </dgm:pt>
    <dgm:pt modelId="{E5C0E8E7-4200-485D-B308-6FA6B2B7D290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931421BF-E691-47A9-9FE6-E0ED19D72DDA}" type="pres">
      <dgm:prSet presAssocID="{E2645D55-4975-4819-8BEA-3EF25DEA91D9}" presName="level3hierChild" presStyleCnt="0"/>
      <dgm:spPr/>
    </dgm:pt>
    <dgm:pt modelId="{4768B098-6459-4756-A105-A7CC5F5780A4}" type="pres">
      <dgm:prSet presAssocID="{5A10C213-F76B-412B-BC8C-A3E0361FD137}" presName="conn2-1" presStyleLbl="parChTrans1D2" presStyleIdx="1" presStyleCnt="2"/>
      <dgm:spPr/>
    </dgm:pt>
    <dgm:pt modelId="{297B6A9F-29F5-4D58-81EA-B5F968CE5DCB}" type="pres">
      <dgm:prSet presAssocID="{5A10C213-F76B-412B-BC8C-A3E0361FD137}" presName="connTx" presStyleLbl="parChTrans1D2" presStyleIdx="1" presStyleCnt="2"/>
      <dgm:spPr/>
    </dgm:pt>
    <dgm:pt modelId="{C24EA4CB-64DF-4FEB-9068-FF2281BD86D1}" type="pres">
      <dgm:prSet presAssocID="{297BC2E6-A0B6-497A-87DC-60F5FD7C0542}" presName="root2" presStyleCnt="0"/>
      <dgm:spPr/>
    </dgm:pt>
    <dgm:pt modelId="{B7BD0C9B-F3F5-4EBE-896A-A54E242975C1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B2C8DC7A-6972-417B-9A9E-4B5F94AAFD95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1391EF6F-A4AC-4CD9-ABCD-001C09B4A633}" type="presOf" srcId="{1DC24156-EB49-4685-AFDA-FD0C6116E573}" destId="{AC01FF13-2497-48EB-A24E-2C7EDB83F0DD}" srcOrd="0" destOrd="0" presId="urn:microsoft.com/office/officeart/2005/8/layout/hierarchy2"/>
    <dgm:cxn modelId="{1E774993-6B19-4043-BAF7-26057EFE995D}" type="presOf" srcId="{297BC2E6-A0B6-497A-87DC-60F5FD7C0542}" destId="{B7BD0C9B-F3F5-4EBE-896A-A54E242975C1}" srcOrd="0" destOrd="0" presId="urn:microsoft.com/office/officeart/2005/8/layout/hierarchy2"/>
    <dgm:cxn modelId="{905C9DA3-CC8A-4262-BCFD-A2AC89319735}" type="presOf" srcId="{5A10C213-F76B-412B-BC8C-A3E0361FD137}" destId="{4768B098-6459-4756-A105-A7CC5F5780A4}" srcOrd="0" destOrd="0" presId="urn:microsoft.com/office/officeart/2005/8/layout/hierarchy2"/>
    <dgm:cxn modelId="{B97647AE-00A3-4749-94EC-B890C92854DB}" type="presOf" srcId="{0A886355-C736-4FFE-AC86-7920500B8EB5}" destId="{A02E4CFE-D4FB-4E83-BF0F-9ABECFC042EC}" srcOrd="0" destOrd="0" presId="urn:microsoft.com/office/officeart/2005/8/layout/hierarchy2"/>
    <dgm:cxn modelId="{6DBDA6B4-FF27-4D8F-A7F5-7C9045BA09F4}" type="presOf" srcId="{E2645D55-4975-4819-8BEA-3EF25DEA91D9}" destId="{E5C0E8E7-4200-485D-B308-6FA6B2B7D290}" srcOrd="0" destOrd="0" presId="urn:microsoft.com/office/officeart/2005/8/layout/hierarchy2"/>
    <dgm:cxn modelId="{47AEB7CF-A5A3-4623-8D0F-C30D73B13B06}" type="presOf" srcId="{5A10C213-F76B-412B-BC8C-A3E0361FD137}" destId="{297B6A9F-29F5-4D58-81EA-B5F968CE5DCB}" srcOrd="1" destOrd="0" presId="urn:microsoft.com/office/officeart/2005/8/layout/hierarchy2"/>
    <dgm:cxn modelId="{F0F010E7-DE3A-46B4-9391-D5BDCAD4DE87}" type="presOf" srcId="{1DC24156-EB49-4685-AFDA-FD0C6116E573}" destId="{B753DAF7-708B-4F3C-BA1A-388F5FC50D18}" srcOrd="1" destOrd="0" presId="urn:microsoft.com/office/officeart/2005/8/layout/hierarchy2"/>
    <dgm:cxn modelId="{55249CFC-3644-4485-B501-CD801D6B0B2D}" type="presOf" srcId="{306CC8F7-770D-4CE7-AA22-8538A19FEFFC}" destId="{57F476D8-4D44-4F0E-ADDD-3DF5165FC629}" srcOrd="0" destOrd="0" presId="urn:microsoft.com/office/officeart/2005/8/layout/hierarchy2"/>
    <dgm:cxn modelId="{6741308D-D0CE-4866-8340-394B7A6F06CE}" type="presParOf" srcId="{A02E4CFE-D4FB-4E83-BF0F-9ABECFC042EC}" destId="{ED68D809-A21D-41BF-8E0E-1C9598A3B2FB}" srcOrd="0" destOrd="0" presId="urn:microsoft.com/office/officeart/2005/8/layout/hierarchy2"/>
    <dgm:cxn modelId="{39C62A3F-A0C7-4B22-A112-AFAED03A5F18}" type="presParOf" srcId="{ED68D809-A21D-41BF-8E0E-1C9598A3B2FB}" destId="{57F476D8-4D44-4F0E-ADDD-3DF5165FC629}" srcOrd="0" destOrd="0" presId="urn:microsoft.com/office/officeart/2005/8/layout/hierarchy2"/>
    <dgm:cxn modelId="{C96E13E9-9456-4524-BAEC-FD08B9A84F0F}" type="presParOf" srcId="{ED68D809-A21D-41BF-8E0E-1C9598A3B2FB}" destId="{FB95813C-10E7-49DB-87EC-78C45C862234}" srcOrd="1" destOrd="0" presId="urn:microsoft.com/office/officeart/2005/8/layout/hierarchy2"/>
    <dgm:cxn modelId="{221F4AA9-3CF0-4419-903C-4ADCD5D291DE}" type="presParOf" srcId="{FB95813C-10E7-49DB-87EC-78C45C862234}" destId="{AC01FF13-2497-48EB-A24E-2C7EDB83F0DD}" srcOrd="0" destOrd="0" presId="urn:microsoft.com/office/officeart/2005/8/layout/hierarchy2"/>
    <dgm:cxn modelId="{34CCF81C-44CC-4D04-9937-4D5F1355D704}" type="presParOf" srcId="{AC01FF13-2497-48EB-A24E-2C7EDB83F0DD}" destId="{B753DAF7-708B-4F3C-BA1A-388F5FC50D18}" srcOrd="0" destOrd="0" presId="urn:microsoft.com/office/officeart/2005/8/layout/hierarchy2"/>
    <dgm:cxn modelId="{9BBA318D-0F5A-4E70-B79C-C432CEECA47F}" type="presParOf" srcId="{FB95813C-10E7-49DB-87EC-78C45C862234}" destId="{7869FF7A-D57E-4E45-BFA5-ABD759534E78}" srcOrd="1" destOrd="0" presId="urn:microsoft.com/office/officeart/2005/8/layout/hierarchy2"/>
    <dgm:cxn modelId="{210035DC-6F56-4717-8975-E71FB7DEF76F}" type="presParOf" srcId="{7869FF7A-D57E-4E45-BFA5-ABD759534E78}" destId="{E5C0E8E7-4200-485D-B308-6FA6B2B7D290}" srcOrd="0" destOrd="0" presId="urn:microsoft.com/office/officeart/2005/8/layout/hierarchy2"/>
    <dgm:cxn modelId="{431866F9-934B-4B62-B916-26C61BC34141}" type="presParOf" srcId="{7869FF7A-D57E-4E45-BFA5-ABD759534E78}" destId="{931421BF-E691-47A9-9FE6-E0ED19D72DDA}" srcOrd="1" destOrd="0" presId="urn:microsoft.com/office/officeart/2005/8/layout/hierarchy2"/>
    <dgm:cxn modelId="{871A9F6D-C64E-4B30-9AB1-9B3FDE733402}" type="presParOf" srcId="{FB95813C-10E7-49DB-87EC-78C45C862234}" destId="{4768B098-6459-4756-A105-A7CC5F5780A4}" srcOrd="2" destOrd="0" presId="urn:microsoft.com/office/officeart/2005/8/layout/hierarchy2"/>
    <dgm:cxn modelId="{573B43AC-9BD3-46A7-AD68-0B77CC73D3AA}" type="presParOf" srcId="{4768B098-6459-4756-A105-A7CC5F5780A4}" destId="{297B6A9F-29F5-4D58-81EA-B5F968CE5DCB}" srcOrd="0" destOrd="0" presId="urn:microsoft.com/office/officeart/2005/8/layout/hierarchy2"/>
    <dgm:cxn modelId="{F86FD36C-D78F-4A5F-8421-AA96DADECD65}" type="presParOf" srcId="{FB95813C-10E7-49DB-87EC-78C45C862234}" destId="{C24EA4CB-64DF-4FEB-9068-FF2281BD86D1}" srcOrd="3" destOrd="0" presId="urn:microsoft.com/office/officeart/2005/8/layout/hierarchy2"/>
    <dgm:cxn modelId="{58A53EF4-CC70-489C-BAF2-E01959F3F157}" type="presParOf" srcId="{C24EA4CB-64DF-4FEB-9068-FF2281BD86D1}" destId="{B7BD0C9B-F3F5-4EBE-896A-A54E242975C1}" srcOrd="0" destOrd="0" presId="urn:microsoft.com/office/officeart/2005/8/layout/hierarchy2"/>
    <dgm:cxn modelId="{F9C46A08-417A-43F6-A687-766B3045DFC4}" type="presParOf" srcId="{C24EA4CB-64DF-4FEB-9068-FF2281BD86D1}" destId="{B2C8DC7A-6972-417B-9A9E-4B5F94AAFD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86355-C736-4FFE-AC86-7920500B8EB5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06CC8F7-770D-4CE7-AA22-8538A19FEFFC}">
      <dgm:prSet phldrT="[Text]" custT="1"/>
      <dgm:spPr/>
      <dgm:t>
        <a:bodyPr/>
        <a:lstStyle/>
        <a:p>
          <a:r>
            <a:rPr lang="cs-CZ" sz="1800" b="1" dirty="0"/>
            <a:t>Dle ztělesněného práva</a:t>
          </a:r>
        </a:p>
      </dgm:t>
    </dgm:pt>
    <dgm:pt modelId="{BCD583DD-622F-4B71-83AA-BED597CA5364}" type="parTrans" cxnId="{4D508500-4798-4025-BCB1-D515D3D0A951}">
      <dgm:prSet/>
      <dgm:spPr/>
      <dgm:t>
        <a:bodyPr/>
        <a:lstStyle/>
        <a:p>
          <a:endParaRPr lang="cs-CZ"/>
        </a:p>
      </dgm:t>
    </dgm:pt>
    <dgm:pt modelId="{26341337-3EC7-4532-B614-7A2EBFD9CD8B}" type="sibTrans" cxnId="{4D508500-4798-4025-BCB1-D515D3D0A951}">
      <dgm:prSet/>
      <dgm:spPr/>
      <dgm:t>
        <a:bodyPr/>
        <a:lstStyle/>
        <a:p>
          <a:endParaRPr lang="cs-CZ"/>
        </a:p>
      </dgm:t>
    </dgm:pt>
    <dgm:pt modelId="{E2645D55-4975-4819-8BEA-3EF25DEA91D9}" type="asst">
      <dgm:prSet phldrT="[Text]" custT="1"/>
      <dgm:spPr/>
      <dgm:t>
        <a:bodyPr/>
        <a:lstStyle/>
        <a:p>
          <a:r>
            <a:rPr lang="cs-CZ" sz="2000" dirty="0"/>
            <a:t>Majetkové</a:t>
          </a:r>
        </a:p>
      </dgm:t>
    </dgm:pt>
    <dgm:pt modelId="{1DC24156-EB49-4685-AFDA-FD0C6116E573}" type="parTrans" cxnId="{45C78241-CA0F-4CA4-867F-6F5282EFEEB2}">
      <dgm:prSet/>
      <dgm:spPr/>
      <dgm:t>
        <a:bodyPr/>
        <a:lstStyle/>
        <a:p>
          <a:endParaRPr lang="cs-CZ"/>
        </a:p>
      </dgm:t>
    </dgm:pt>
    <dgm:pt modelId="{F3963720-513B-4A5F-86FE-085488C0C105}" type="sibTrans" cxnId="{45C78241-CA0F-4CA4-867F-6F5282EFEEB2}">
      <dgm:prSet/>
      <dgm:spPr/>
      <dgm:t>
        <a:bodyPr/>
        <a:lstStyle/>
        <a:p>
          <a:endParaRPr lang="cs-CZ"/>
        </a:p>
      </dgm:t>
    </dgm:pt>
    <dgm:pt modelId="{297BC2E6-A0B6-497A-87DC-60F5FD7C0542}" type="asst">
      <dgm:prSet custT="1"/>
      <dgm:spPr/>
      <dgm:t>
        <a:bodyPr/>
        <a:lstStyle/>
        <a:p>
          <a:r>
            <a:rPr lang="cs-CZ" sz="2000" dirty="0"/>
            <a:t>Dlužnické</a:t>
          </a:r>
        </a:p>
      </dgm:t>
    </dgm:pt>
    <dgm:pt modelId="{5A10C213-F76B-412B-BC8C-A3E0361FD137}" type="parTrans" cxnId="{C2467C1B-FC1C-4CCC-8E11-3867A54137EE}">
      <dgm:prSet/>
      <dgm:spPr/>
      <dgm:t>
        <a:bodyPr/>
        <a:lstStyle/>
        <a:p>
          <a:endParaRPr lang="cs-CZ"/>
        </a:p>
      </dgm:t>
    </dgm:pt>
    <dgm:pt modelId="{DFBD6C33-94D0-44CF-A88E-5B91ECA425B8}" type="sibTrans" cxnId="{C2467C1B-FC1C-4CCC-8E11-3867A54137EE}">
      <dgm:prSet/>
      <dgm:spPr/>
      <dgm:t>
        <a:bodyPr/>
        <a:lstStyle/>
        <a:p>
          <a:endParaRPr lang="cs-CZ"/>
        </a:p>
      </dgm:t>
    </dgm:pt>
    <dgm:pt modelId="{03B7EDB3-7CDE-4C33-888B-771D57B1B021}" type="pres">
      <dgm:prSet presAssocID="{0A886355-C736-4FFE-AC86-7920500B8E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75817B-57B3-4B1D-B627-98E99B08E4DA}" type="pres">
      <dgm:prSet presAssocID="{306CC8F7-770D-4CE7-AA22-8538A19FEFFC}" presName="root1" presStyleCnt="0"/>
      <dgm:spPr/>
    </dgm:pt>
    <dgm:pt modelId="{FDCF7B96-0E00-4BDC-BCB3-8DDB44F29A97}" type="pres">
      <dgm:prSet presAssocID="{306CC8F7-770D-4CE7-AA22-8538A19FEFFC}" presName="LevelOneTextNode" presStyleLbl="node0" presStyleIdx="0" presStyleCnt="1">
        <dgm:presLayoutVars>
          <dgm:chPref val="3"/>
        </dgm:presLayoutVars>
      </dgm:prSet>
      <dgm:spPr/>
    </dgm:pt>
    <dgm:pt modelId="{7E9A5AF7-CA7A-4508-8B8F-EB59182BBCA7}" type="pres">
      <dgm:prSet presAssocID="{306CC8F7-770D-4CE7-AA22-8538A19FEFFC}" presName="level2hierChild" presStyleCnt="0"/>
      <dgm:spPr/>
    </dgm:pt>
    <dgm:pt modelId="{6F6AEC34-D2FB-46FB-AC75-82A8C96565D6}" type="pres">
      <dgm:prSet presAssocID="{1DC24156-EB49-4685-AFDA-FD0C6116E573}" presName="conn2-1" presStyleLbl="parChTrans1D2" presStyleIdx="0" presStyleCnt="2"/>
      <dgm:spPr/>
    </dgm:pt>
    <dgm:pt modelId="{891C18C6-372F-4972-9E6B-73A4A560031F}" type="pres">
      <dgm:prSet presAssocID="{1DC24156-EB49-4685-AFDA-FD0C6116E573}" presName="connTx" presStyleLbl="parChTrans1D2" presStyleIdx="0" presStyleCnt="2"/>
      <dgm:spPr/>
    </dgm:pt>
    <dgm:pt modelId="{8D99D188-302B-4A51-861D-C5AC0774D858}" type="pres">
      <dgm:prSet presAssocID="{E2645D55-4975-4819-8BEA-3EF25DEA91D9}" presName="root2" presStyleCnt="0"/>
      <dgm:spPr/>
    </dgm:pt>
    <dgm:pt modelId="{D9F2D6B7-DF00-4242-9DB6-129E556D4E24}" type="pres">
      <dgm:prSet presAssocID="{E2645D55-4975-4819-8BEA-3EF25DEA91D9}" presName="LevelTwoTextNode" presStyleLbl="asst1" presStyleIdx="0" presStyleCnt="2">
        <dgm:presLayoutVars>
          <dgm:chPref val="3"/>
        </dgm:presLayoutVars>
      </dgm:prSet>
      <dgm:spPr/>
    </dgm:pt>
    <dgm:pt modelId="{BA07F16C-E76B-40B3-9B9C-306EF5F26353}" type="pres">
      <dgm:prSet presAssocID="{E2645D55-4975-4819-8BEA-3EF25DEA91D9}" presName="level3hierChild" presStyleCnt="0"/>
      <dgm:spPr/>
    </dgm:pt>
    <dgm:pt modelId="{3BC6AE59-BF44-4233-A805-900FD28F298F}" type="pres">
      <dgm:prSet presAssocID="{5A10C213-F76B-412B-BC8C-A3E0361FD137}" presName="conn2-1" presStyleLbl="parChTrans1D2" presStyleIdx="1" presStyleCnt="2"/>
      <dgm:spPr/>
    </dgm:pt>
    <dgm:pt modelId="{99CF60AF-432E-4500-AC80-B22C3EDFE77A}" type="pres">
      <dgm:prSet presAssocID="{5A10C213-F76B-412B-BC8C-A3E0361FD137}" presName="connTx" presStyleLbl="parChTrans1D2" presStyleIdx="1" presStyleCnt="2"/>
      <dgm:spPr/>
    </dgm:pt>
    <dgm:pt modelId="{1E9A435A-88D1-4B4A-A168-CA433A35C2A7}" type="pres">
      <dgm:prSet presAssocID="{297BC2E6-A0B6-497A-87DC-60F5FD7C0542}" presName="root2" presStyleCnt="0"/>
      <dgm:spPr/>
    </dgm:pt>
    <dgm:pt modelId="{DF7CC4F3-15FE-481B-ABE9-EC4A8166F9F2}" type="pres">
      <dgm:prSet presAssocID="{297BC2E6-A0B6-497A-87DC-60F5FD7C0542}" presName="LevelTwoTextNode" presStyleLbl="asst1" presStyleIdx="1" presStyleCnt="2">
        <dgm:presLayoutVars>
          <dgm:chPref val="3"/>
        </dgm:presLayoutVars>
      </dgm:prSet>
      <dgm:spPr/>
    </dgm:pt>
    <dgm:pt modelId="{508F53D5-FF0D-40EB-AE21-01063514FB73}" type="pres">
      <dgm:prSet presAssocID="{297BC2E6-A0B6-497A-87DC-60F5FD7C0542}" presName="level3hierChild" presStyleCnt="0"/>
      <dgm:spPr/>
    </dgm:pt>
  </dgm:ptLst>
  <dgm:cxnLst>
    <dgm:cxn modelId="{4D508500-4798-4025-BCB1-D515D3D0A951}" srcId="{0A886355-C736-4FFE-AC86-7920500B8EB5}" destId="{306CC8F7-770D-4CE7-AA22-8538A19FEFFC}" srcOrd="0" destOrd="0" parTransId="{BCD583DD-622F-4B71-83AA-BED597CA5364}" sibTransId="{26341337-3EC7-4532-B614-7A2EBFD9CD8B}"/>
    <dgm:cxn modelId="{C2467C1B-FC1C-4CCC-8E11-3867A54137EE}" srcId="{306CC8F7-770D-4CE7-AA22-8538A19FEFFC}" destId="{297BC2E6-A0B6-497A-87DC-60F5FD7C0542}" srcOrd="1" destOrd="0" parTransId="{5A10C213-F76B-412B-BC8C-A3E0361FD137}" sibTransId="{DFBD6C33-94D0-44CF-A88E-5B91ECA425B8}"/>
    <dgm:cxn modelId="{45C78241-CA0F-4CA4-867F-6F5282EFEEB2}" srcId="{306CC8F7-770D-4CE7-AA22-8538A19FEFFC}" destId="{E2645D55-4975-4819-8BEA-3EF25DEA91D9}" srcOrd="0" destOrd="0" parTransId="{1DC24156-EB49-4685-AFDA-FD0C6116E573}" sibTransId="{F3963720-513B-4A5F-86FE-085488C0C105}"/>
    <dgm:cxn modelId="{7677A986-1099-4082-8336-C506568A031D}" type="presOf" srcId="{297BC2E6-A0B6-497A-87DC-60F5FD7C0542}" destId="{DF7CC4F3-15FE-481B-ABE9-EC4A8166F9F2}" srcOrd="0" destOrd="0" presId="urn:microsoft.com/office/officeart/2005/8/layout/hierarchy2"/>
    <dgm:cxn modelId="{39F595A2-A3AA-450E-8BCC-394DFA32D1BB}" type="presOf" srcId="{306CC8F7-770D-4CE7-AA22-8538A19FEFFC}" destId="{FDCF7B96-0E00-4BDC-BCB3-8DDB44F29A97}" srcOrd="0" destOrd="0" presId="urn:microsoft.com/office/officeart/2005/8/layout/hierarchy2"/>
    <dgm:cxn modelId="{9B6032CC-3B15-4C97-B19A-41DA7F789DB1}" type="presOf" srcId="{1DC24156-EB49-4685-AFDA-FD0C6116E573}" destId="{6F6AEC34-D2FB-46FB-AC75-82A8C96565D6}" srcOrd="0" destOrd="0" presId="urn:microsoft.com/office/officeart/2005/8/layout/hierarchy2"/>
    <dgm:cxn modelId="{D9438ACC-11F7-48F3-B0F9-1D94D45B8D2A}" type="presOf" srcId="{5A10C213-F76B-412B-BC8C-A3E0361FD137}" destId="{99CF60AF-432E-4500-AC80-B22C3EDFE77A}" srcOrd="1" destOrd="0" presId="urn:microsoft.com/office/officeart/2005/8/layout/hierarchy2"/>
    <dgm:cxn modelId="{5BAD9ED0-4018-4A73-BDC8-C42B56A764ED}" type="presOf" srcId="{1DC24156-EB49-4685-AFDA-FD0C6116E573}" destId="{891C18C6-372F-4972-9E6B-73A4A560031F}" srcOrd="1" destOrd="0" presId="urn:microsoft.com/office/officeart/2005/8/layout/hierarchy2"/>
    <dgm:cxn modelId="{083152ED-0CAA-447C-A963-4CC41CE96309}" type="presOf" srcId="{0A886355-C736-4FFE-AC86-7920500B8EB5}" destId="{03B7EDB3-7CDE-4C33-888B-771D57B1B021}" srcOrd="0" destOrd="0" presId="urn:microsoft.com/office/officeart/2005/8/layout/hierarchy2"/>
    <dgm:cxn modelId="{F3CC92EF-CC65-4526-BCD3-6532758B586F}" type="presOf" srcId="{E2645D55-4975-4819-8BEA-3EF25DEA91D9}" destId="{D9F2D6B7-DF00-4242-9DB6-129E556D4E24}" srcOrd="0" destOrd="0" presId="urn:microsoft.com/office/officeart/2005/8/layout/hierarchy2"/>
    <dgm:cxn modelId="{F16B49FB-3C9E-45EE-BF49-C35CCB152236}" type="presOf" srcId="{5A10C213-F76B-412B-BC8C-A3E0361FD137}" destId="{3BC6AE59-BF44-4233-A805-900FD28F298F}" srcOrd="0" destOrd="0" presId="urn:microsoft.com/office/officeart/2005/8/layout/hierarchy2"/>
    <dgm:cxn modelId="{AD98C9C6-4A7B-42E8-82DE-217044D4CAB1}" type="presParOf" srcId="{03B7EDB3-7CDE-4C33-888B-771D57B1B021}" destId="{3B75817B-57B3-4B1D-B627-98E99B08E4DA}" srcOrd="0" destOrd="0" presId="urn:microsoft.com/office/officeart/2005/8/layout/hierarchy2"/>
    <dgm:cxn modelId="{BF8F6C20-6A20-40ED-BAEB-A04CCF0B3886}" type="presParOf" srcId="{3B75817B-57B3-4B1D-B627-98E99B08E4DA}" destId="{FDCF7B96-0E00-4BDC-BCB3-8DDB44F29A97}" srcOrd="0" destOrd="0" presId="urn:microsoft.com/office/officeart/2005/8/layout/hierarchy2"/>
    <dgm:cxn modelId="{A12F4AA0-C206-404C-A8AA-B46B306B3812}" type="presParOf" srcId="{3B75817B-57B3-4B1D-B627-98E99B08E4DA}" destId="{7E9A5AF7-CA7A-4508-8B8F-EB59182BBCA7}" srcOrd="1" destOrd="0" presId="urn:microsoft.com/office/officeart/2005/8/layout/hierarchy2"/>
    <dgm:cxn modelId="{9FB54A6B-AF7D-4BA3-BA8C-0AB7E2488754}" type="presParOf" srcId="{7E9A5AF7-CA7A-4508-8B8F-EB59182BBCA7}" destId="{6F6AEC34-D2FB-46FB-AC75-82A8C96565D6}" srcOrd="0" destOrd="0" presId="urn:microsoft.com/office/officeart/2005/8/layout/hierarchy2"/>
    <dgm:cxn modelId="{D87C146D-3CDC-405D-A563-934F03B920B3}" type="presParOf" srcId="{6F6AEC34-D2FB-46FB-AC75-82A8C96565D6}" destId="{891C18C6-372F-4972-9E6B-73A4A560031F}" srcOrd="0" destOrd="0" presId="urn:microsoft.com/office/officeart/2005/8/layout/hierarchy2"/>
    <dgm:cxn modelId="{45C425FB-B1E2-41D8-95B3-7EC9F33C04E8}" type="presParOf" srcId="{7E9A5AF7-CA7A-4508-8B8F-EB59182BBCA7}" destId="{8D99D188-302B-4A51-861D-C5AC0774D858}" srcOrd="1" destOrd="0" presId="urn:microsoft.com/office/officeart/2005/8/layout/hierarchy2"/>
    <dgm:cxn modelId="{ACD9E8A7-AE90-4C0C-BF14-B394F2DCBABD}" type="presParOf" srcId="{8D99D188-302B-4A51-861D-C5AC0774D858}" destId="{D9F2D6B7-DF00-4242-9DB6-129E556D4E24}" srcOrd="0" destOrd="0" presId="urn:microsoft.com/office/officeart/2005/8/layout/hierarchy2"/>
    <dgm:cxn modelId="{9B56BA50-51FA-4553-8AF3-B23EDE7FB7AD}" type="presParOf" srcId="{8D99D188-302B-4A51-861D-C5AC0774D858}" destId="{BA07F16C-E76B-40B3-9B9C-306EF5F26353}" srcOrd="1" destOrd="0" presId="urn:microsoft.com/office/officeart/2005/8/layout/hierarchy2"/>
    <dgm:cxn modelId="{B23D6CF4-FA0D-4F8B-A67E-571B3CCE598B}" type="presParOf" srcId="{7E9A5AF7-CA7A-4508-8B8F-EB59182BBCA7}" destId="{3BC6AE59-BF44-4233-A805-900FD28F298F}" srcOrd="2" destOrd="0" presId="urn:microsoft.com/office/officeart/2005/8/layout/hierarchy2"/>
    <dgm:cxn modelId="{2259D9ED-6880-4132-92B1-B8848874E6B6}" type="presParOf" srcId="{3BC6AE59-BF44-4233-A805-900FD28F298F}" destId="{99CF60AF-432E-4500-AC80-B22C3EDFE77A}" srcOrd="0" destOrd="0" presId="urn:microsoft.com/office/officeart/2005/8/layout/hierarchy2"/>
    <dgm:cxn modelId="{42000D8C-0314-4884-8B0B-37098C9BFF30}" type="presParOf" srcId="{7E9A5AF7-CA7A-4508-8B8F-EB59182BBCA7}" destId="{1E9A435A-88D1-4B4A-A168-CA433A35C2A7}" srcOrd="3" destOrd="0" presId="urn:microsoft.com/office/officeart/2005/8/layout/hierarchy2"/>
    <dgm:cxn modelId="{EB17DA04-6D6F-458D-8D10-31C370DCC0E6}" type="presParOf" srcId="{1E9A435A-88D1-4B4A-A168-CA433A35C2A7}" destId="{DF7CC4F3-15FE-481B-ABE9-EC4A8166F9F2}" srcOrd="0" destOrd="0" presId="urn:microsoft.com/office/officeart/2005/8/layout/hierarchy2"/>
    <dgm:cxn modelId="{0718C0A0-E913-455F-9C4A-F836F2017149}" type="presParOf" srcId="{1E9A435A-88D1-4B4A-A168-CA433A35C2A7}" destId="{508F53D5-FF0D-40EB-AE21-01063514FB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77E54-837D-4C4C-8E68-29ED8ED47A2D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5F05290-2BE6-4351-A9D3-2B9724138888}">
      <dgm:prSet phldrT="[Text]" custT="1"/>
      <dgm:spPr/>
      <dgm:t>
        <a:bodyPr/>
        <a:lstStyle/>
        <a:p>
          <a:r>
            <a:rPr lang="cs-CZ" sz="1600" b="1" dirty="0"/>
            <a:t>Dle charakteru výnosů</a:t>
          </a:r>
        </a:p>
      </dgm:t>
    </dgm:pt>
    <dgm:pt modelId="{6EB44999-7384-4947-BC96-AF6D5B09CC75}" type="parTrans" cxnId="{0A5D5247-6072-4FF2-BA2C-DD9C7E2CAFEE}">
      <dgm:prSet/>
      <dgm:spPr/>
      <dgm:t>
        <a:bodyPr/>
        <a:lstStyle/>
        <a:p>
          <a:endParaRPr lang="cs-CZ"/>
        </a:p>
      </dgm:t>
    </dgm:pt>
    <dgm:pt modelId="{EE548560-E690-47E5-8E0F-A9FC7D0F0B82}" type="sibTrans" cxnId="{0A5D5247-6072-4FF2-BA2C-DD9C7E2CAFEE}">
      <dgm:prSet/>
      <dgm:spPr/>
      <dgm:t>
        <a:bodyPr/>
        <a:lstStyle/>
        <a:p>
          <a:endParaRPr lang="cs-CZ"/>
        </a:p>
      </dgm:t>
    </dgm:pt>
    <dgm:pt modelId="{A34F9336-68BB-429A-B82A-C3D96236513F}">
      <dgm:prSet phldrT="[Text]"/>
      <dgm:spPr/>
      <dgm:t>
        <a:bodyPr/>
        <a:lstStyle/>
        <a:p>
          <a:r>
            <a:rPr lang="cs-CZ" dirty="0"/>
            <a:t>Stálý výnos</a:t>
          </a:r>
        </a:p>
      </dgm:t>
    </dgm:pt>
    <dgm:pt modelId="{E7FA0D24-C489-4634-98D2-96228589BE43}" type="parTrans" cxnId="{40BE0054-BF66-458E-BBF2-8EC10DEC70E0}">
      <dgm:prSet/>
      <dgm:spPr/>
      <dgm:t>
        <a:bodyPr/>
        <a:lstStyle/>
        <a:p>
          <a:endParaRPr lang="cs-CZ"/>
        </a:p>
      </dgm:t>
    </dgm:pt>
    <dgm:pt modelId="{ABB22024-61E3-438B-B5A2-79DAD02BDF4C}" type="sibTrans" cxnId="{40BE0054-BF66-458E-BBF2-8EC10DEC70E0}">
      <dgm:prSet/>
      <dgm:spPr/>
      <dgm:t>
        <a:bodyPr/>
        <a:lstStyle/>
        <a:p>
          <a:endParaRPr lang="cs-CZ"/>
        </a:p>
      </dgm:t>
    </dgm:pt>
    <dgm:pt modelId="{6DA9CB9B-F8E7-47B8-B73D-DBE5A571EE9C}">
      <dgm:prSet phldrT="[Text]"/>
      <dgm:spPr/>
      <dgm:t>
        <a:bodyPr/>
        <a:lstStyle/>
        <a:p>
          <a:r>
            <a:rPr lang="cs-CZ" dirty="0"/>
            <a:t>Proměnlivý výnos</a:t>
          </a:r>
        </a:p>
      </dgm:t>
    </dgm:pt>
    <dgm:pt modelId="{966DB1D8-DE3A-47C2-A700-B8DF25B1825E}" type="parTrans" cxnId="{5F5F5CA1-278A-469E-9944-0D23484090B7}">
      <dgm:prSet/>
      <dgm:spPr/>
      <dgm:t>
        <a:bodyPr/>
        <a:lstStyle/>
        <a:p>
          <a:endParaRPr lang="cs-CZ"/>
        </a:p>
      </dgm:t>
    </dgm:pt>
    <dgm:pt modelId="{BE0A94A2-B029-48B5-900A-5DCF12662573}" type="sibTrans" cxnId="{5F5F5CA1-278A-469E-9944-0D23484090B7}">
      <dgm:prSet/>
      <dgm:spPr/>
      <dgm:t>
        <a:bodyPr/>
        <a:lstStyle/>
        <a:p>
          <a:endParaRPr lang="cs-CZ"/>
        </a:p>
      </dgm:t>
    </dgm:pt>
    <dgm:pt modelId="{36F03675-DF5B-4CF9-9B1A-D301CEB4F886}">
      <dgm:prSet phldrT="[Text]"/>
      <dgm:spPr/>
      <dgm:t>
        <a:bodyPr/>
        <a:lstStyle/>
        <a:p>
          <a:r>
            <a:rPr lang="cs-CZ" dirty="0"/>
            <a:t>Neúročené cenné papíry</a:t>
          </a:r>
        </a:p>
      </dgm:t>
    </dgm:pt>
    <dgm:pt modelId="{553330A4-AFFC-43BC-829E-EFDF6516098A}" type="parTrans" cxnId="{DB6ED81A-418B-4EDD-AA22-CC506EF6C6BF}">
      <dgm:prSet/>
      <dgm:spPr/>
      <dgm:t>
        <a:bodyPr/>
        <a:lstStyle/>
        <a:p>
          <a:endParaRPr lang="cs-CZ"/>
        </a:p>
      </dgm:t>
    </dgm:pt>
    <dgm:pt modelId="{51DA4B1C-1719-45D6-B25E-075561B3B4C1}" type="sibTrans" cxnId="{DB6ED81A-418B-4EDD-AA22-CC506EF6C6BF}">
      <dgm:prSet/>
      <dgm:spPr/>
      <dgm:t>
        <a:bodyPr/>
        <a:lstStyle/>
        <a:p>
          <a:endParaRPr lang="cs-CZ"/>
        </a:p>
      </dgm:t>
    </dgm:pt>
    <dgm:pt modelId="{422512C3-4040-416B-BCCC-AEF9F2BD63D7}" type="pres">
      <dgm:prSet presAssocID="{6B277E54-837D-4C4C-8E68-29ED8ED47A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A7F0B7-4791-4BE3-8537-4686AB8B1294}" type="pres">
      <dgm:prSet presAssocID="{D5F05290-2BE6-4351-A9D3-2B9724138888}" presName="root1" presStyleCnt="0"/>
      <dgm:spPr/>
    </dgm:pt>
    <dgm:pt modelId="{081131DB-0919-4A76-8750-FBDB01C1A471}" type="pres">
      <dgm:prSet presAssocID="{D5F05290-2BE6-4351-A9D3-2B9724138888}" presName="LevelOneTextNode" presStyleLbl="node0" presStyleIdx="0" presStyleCnt="1" custScaleX="131716" custScaleY="121821">
        <dgm:presLayoutVars>
          <dgm:chPref val="3"/>
        </dgm:presLayoutVars>
      </dgm:prSet>
      <dgm:spPr/>
    </dgm:pt>
    <dgm:pt modelId="{76CB8B31-07BD-4D67-8C3D-ECB921B459BC}" type="pres">
      <dgm:prSet presAssocID="{D5F05290-2BE6-4351-A9D3-2B9724138888}" presName="level2hierChild" presStyleCnt="0"/>
      <dgm:spPr/>
    </dgm:pt>
    <dgm:pt modelId="{B1A6C7B4-B0C8-4473-84BD-2666466CC4AF}" type="pres">
      <dgm:prSet presAssocID="{E7FA0D24-C489-4634-98D2-96228589BE43}" presName="conn2-1" presStyleLbl="parChTrans1D2" presStyleIdx="0" presStyleCnt="3"/>
      <dgm:spPr/>
    </dgm:pt>
    <dgm:pt modelId="{299DE51C-4A65-4801-B0EE-250410624782}" type="pres">
      <dgm:prSet presAssocID="{E7FA0D24-C489-4634-98D2-96228589BE43}" presName="connTx" presStyleLbl="parChTrans1D2" presStyleIdx="0" presStyleCnt="3"/>
      <dgm:spPr/>
    </dgm:pt>
    <dgm:pt modelId="{2898B3E5-306B-4DC3-81EA-0743EC241ECE}" type="pres">
      <dgm:prSet presAssocID="{A34F9336-68BB-429A-B82A-C3D96236513F}" presName="root2" presStyleCnt="0"/>
      <dgm:spPr/>
    </dgm:pt>
    <dgm:pt modelId="{93866042-7C13-4AFB-9542-6667C79AAF77}" type="pres">
      <dgm:prSet presAssocID="{A34F9336-68BB-429A-B82A-C3D96236513F}" presName="LevelTwoTextNode" presStyleLbl="node2" presStyleIdx="0" presStyleCnt="3">
        <dgm:presLayoutVars>
          <dgm:chPref val="3"/>
        </dgm:presLayoutVars>
      </dgm:prSet>
      <dgm:spPr/>
    </dgm:pt>
    <dgm:pt modelId="{D8F06BDE-CE4C-4A4E-852F-9CC57930EC47}" type="pres">
      <dgm:prSet presAssocID="{A34F9336-68BB-429A-B82A-C3D96236513F}" presName="level3hierChild" presStyleCnt="0"/>
      <dgm:spPr/>
    </dgm:pt>
    <dgm:pt modelId="{BEE10AC2-AA6C-4339-865F-404F4E4AE958}" type="pres">
      <dgm:prSet presAssocID="{966DB1D8-DE3A-47C2-A700-B8DF25B1825E}" presName="conn2-1" presStyleLbl="parChTrans1D2" presStyleIdx="1" presStyleCnt="3"/>
      <dgm:spPr/>
    </dgm:pt>
    <dgm:pt modelId="{3499EE8F-2B87-4BA6-8C89-507CBB3FABC2}" type="pres">
      <dgm:prSet presAssocID="{966DB1D8-DE3A-47C2-A700-B8DF25B1825E}" presName="connTx" presStyleLbl="parChTrans1D2" presStyleIdx="1" presStyleCnt="3"/>
      <dgm:spPr/>
    </dgm:pt>
    <dgm:pt modelId="{B26AC0A8-23AB-45D3-8029-3F1CF2C6B16F}" type="pres">
      <dgm:prSet presAssocID="{6DA9CB9B-F8E7-47B8-B73D-DBE5A571EE9C}" presName="root2" presStyleCnt="0"/>
      <dgm:spPr/>
    </dgm:pt>
    <dgm:pt modelId="{737CE141-4D09-49F5-AD43-9A400E8FAC2A}" type="pres">
      <dgm:prSet presAssocID="{6DA9CB9B-F8E7-47B8-B73D-DBE5A571EE9C}" presName="LevelTwoTextNode" presStyleLbl="node2" presStyleIdx="1" presStyleCnt="3">
        <dgm:presLayoutVars>
          <dgm:chPref val="3"/>
        </dgm:presLayoutVars>
      </dgm:prSet>
      <dgm:spPr/>
    </dgm:pt>
    <dgm:pt modelId="{9B58AD52-F45E-473C-84D8-7D1BBFB2B46A}" type="pres">
      <dgm:prSet presAssocID="{6DA9CB9B-F8E7-47B8-B73D-DBE5A571EE9C}" presName="level3hierChild" presStyleCnt="0"/>
      <dgm:spPr/>
    </dgm:pt>
    <dgm:pt modelId="{F7D1415D-6E01-478C-8B40-374199D5F6BC}" type="pres">
      <dgm:prSet presAssocID="{553330A4-AFFC-43BC-829E-EFDF6516098A}" presName="conn2-1" presStyleLbl="parChTrans1D2" presStyleIdx="2" presStyleCnt="3"/>
      <dgm:spPr/>
    </dgm:pt>
    <dgm:pt modelId="{EE9DAE73-AE4D-4ECF-B5F6-B412DF9E9A5C}" type="pres">
      <dgm:prSet presAssocID="{553330A4-AFFC-43BC-829E-EFDF6516098A}" presName="connTx" presStyleLbl="parChTrans1D2" presStyleIdx="2" presStyleCnt="3"/>
      <dgm:spPr/>
    </dgm:pt>
    <dgm:pt modelId="{FD03176E-69FC-4D5C-970A-858A33DE0E6A}" type="pres">
      <dgm:prSet presAssocID="{36F03675-DF5B-4CF9-9B1A-D301CEB4F886}" presName="root2" presStyleCnt="0"/>
      <dgm:spPr/>
    </dgm:pt>
    <dgm:pt modelId="{5D1EF465-3673-489B-8806-D550C75CFA55}" type="pres">
      <dgm:prSet presAssocID="{36F03675-DF5B-4CF9-9B1A-D301CEB4F886}" presName="LevelTwoTextNode" presStyleLbl="node2" presStyleIdx="2" presStyleCnt="3">
        <dgm:presLayoutVars>
          <dgm:chPref val="3"/>
        </dgm:presLayoutVars>
      </dgm:prSet>
      <dgm:spPr/>
    </dgm:pt>
    <dgm:pt modelId="{7BC3132D-FF67-4F83-A6DC-B08911FD8B44}" type="pres">
      <dgm:prSet presAssocID="{36F03675-DF5B-4CF9-9B1A-D301CEB4F886}" presName="level3hierChild" presStyleCnt="0"/>
      <dgm:spPr/>
    </dgm:pt>
  </dgm:ptLst>
  <dgm:cxnLst>
    <dgm:cxn modelId="{08E5520E-CB5A-4EF7-9B02-A06B0A84DE70}" type="presOf" srcId="{966DB1D8-DE3A-47C2-A700-B8DF25B1825E}" destId="{3499EE8F-2B87-4BA6-8C89-507CBB3FABC2}" srcOrd="1" destOrd="0" presId="urn:microsoft.com/office/officeart/2005/8/layout/hierarchy2"/>
    <dgm:cxn modelId="{5EAD4311-72CC-4D41-82F8-E748F593EF04}" type="presOf" srcId="{E7FA0D24-C489-4634-98D2-96228589BE43}" destId="{B1A6C7B4-B0C8-4473-84BD-2666466CC4AF}" srcOrd="0" destOrd="0" presId="urn:microsoft.com/office/officeart/2005/8/layout/hierarchy2"/>
    <dgm:cxn modelId="{DB6ED81A-418B-4EDD-AA22-CC506EF6C6BF}" srcId="{D5F05290-2BE6-4351-A9D3-2B9724138888}" destId="{36F03675-DF5B-4CF9-9B1A-D301CEB4F886}" srcOrd="2" destOrd="0" parTransId="{553330A4-AFFC-43BC-829E-EFDF6516098A}" sibTransId="{51DA4B1C-1719-45D6-B25E-075561B3B4C1}"/>
    <dgm:cxn modelId="{0C6E3626-79A4-4775-97B9-E83C4E676C05}" type="presOf" srcId="{36F03675-DF5B-4CF9-9B1A-D301CEB4F886}" destId="{5D1EF465-3673-489B-8806-D550C75CFA55}" srcOrd="0" destOrd="0" presId="urn:microsoft.com/office/officeart/2005/8/layout/hierarchy2"/>
    <dgm:cxn modelId="{B0AD2227-15E1-45FF-ABCC-F281D8FC4697}" type="presOf" srcId="{6DA9CB9B-F8E7-47B8-B73D-DBE5A571EE9C}" destId="{737CE141-4D09-49F5-AD43-9A400E8FAC2A}" srcOrd="0" destOrd="0" presId="urn:microsoft.com/office/officeart/2005/8/layout/hierarchy2"/>
    <dgm:cxn modelId="{A3CB5433-6BEE-4487-91EF-3E8DB9DF0493}" type="presOf" srcId="{E7FA0D24-C489-4634-98D2-96228589BE43}" destId="{299DE51C-4A65-4801-B0EE-250410624782}" srcOrd="1" destOrd="0" presId="urn:microsoft.com/office/officeart/2005/8/layout/hierarchy2"/>
    <dgm:cxn modelId="{22BCF733-15D9-4545-8ED0-F4CCD1D073D4}" type="presOf" srcId="{966DB1D8-DE3A-47C2-A700-B8DF25B1825E}" destId="{BEE10AC2-AA6C-4339-865F-404F4E4AE958}" srcOrd="0" destOrd="0" presId="urn:microsoft.com/office/officeart/2005/8/layout/hierarchy2"/>
    <dgm:cxn modelId="{0A5D5247-6072-4FF2-BA2C-DD9C7E2CAFEE}" srcId="{6B277E54-837D-4C4C-8E68-29ED8ED47A2D}" destId="{D5F05290-2BE6-4351-A9D3-2B9724138888}" srcOrd="0" destOrd="0" parTransId="{6EB44999-7384-4947-BC96-AF6D5B09CC75}" sibTransId="{EE548560-E690-47E5-8E0F-A9FC7D0F0B82}"/>
    <dgm:cxn modelId="{E472536D-F3D9-49CE-B996-61D88C8EAD5A}" type="presOf" srcId="{D5F05290-2BE6-4351-A9D3-2B9724138888}" destId="{081131DB-0919-4A76-8750-FBDB01C1A471}" srcOrd="0" destOrd="0" presId="urn:microsoft.com/office/officeart/2005/8/layout/hierarchy2"/>
    <dgm:cxn modelId="{40BE0054-BF66-458E-BBF2-8EC10DEC70E0}" srcId="{D5F05290-2BE6-4351-A9D3-2B9724138888}" destId="{A34F9336-68BB-429A-B82A-C3D96236513F}" srcOrd="0" destOrd="0" parTransId="{E7FA0D24-C489-4634-98D2-96228589BE43}" sibTransId="{ABB22024-61E3-438B-B5A2-79DAD02BDF4C}"/>
    <dgm:cxn modelId="{B098E199-E794-485B-B2E4-3ED6299D4A7F}" type="presOf" srcId="{553330A4-AFFC-43BC-829E-EFDF6516098A}" destId="{EE9DAE73-AE4D-4ECF-B5F6-B412DF9E9A5C}" srcOrd="1" destOrd="0" presId="urn:microsoft.com/office/officeart/2005/8/layout/hierarchy2"/>
    <dgm:cxn modelId="{5F5F5CA1-278A-469E-9944-0D23484090B7}" srcId="{D5F05290-2BE6-4351-A9D3-2B9724138888}" destId="{6DA9CB9B-F8E7-47B8-B73D-DBE5A571EE9C}" srcOrd="1" destOrd="0" parTransId="{966DB1D8-DE3A-47C2-A700-B8DF25B1825E}" sibTransId="{BE0A94A2-B029-48B5-900A-5DCF12662573}"/>
    <dgm:cxn modelId="{6E836FA1-66B5-4384-84BC-9B74274B77C6}" type="presOf" srcId="{6B277E54-837D-4C4C-8E68-29ED8ED47A2D}" destId="{422512C3-4040-416B-BCCC-AEF9F2BD63D7}" srcOrd="0" destOrd="0" presId="urn:microsoft.com/office/officeart/2005/8/layout/hierarchy2"/>
    <dgm:cxn modelId="{E31C59F4-DD9E-4078-9756-4D1C487F9865}" type="presOf" srcId="{553330A4-AFFC-43BC-829E-EFDF6516098A}" destId="{F7D1415D-6E01-478C-8B40-374199D5F6BC}" srcOrd="0" destOrd="0" presId="urn:microsoft.com/office/officeart/2005/8/layout/hierarchy2"/>
    <dgm:cxn modelId="{709B43F7-4F17-46B3-AE69-B0629931ED2F}" type="presOf" srcId="{A34F9336-68BB-429A-B82A-C3D96236513F}" destId="{93866042-7C13-4AFB-9542-6667C79AAF77}" srcOrd="0" destOrd="0" presId="urn:microsoft.com/office/officeart/2005/8/layout/hierarchy2"/>
    <dgm:cxn modelId="{429FDB8A-6BC2-46F1-857B-E00F57048C20}" type="presParOf" srcId="{422512C3-4040-416B-BCCC-AEF9F2BD63D7}" destId="{46A7F0B7-4791-4BE3-8537-4686AB8B1294}" srcOrd="0" destOrd="0" presId="urn:microsoft.com/office/officeart/2005/8/layout/hierarchy2"/>
    <dgm:cxn modelId="{773ADC47-CEDE-4522-A5C4-F67CC6EE8BB0}" type="presParOf" srcId="{46A7F0B7-4791-4BE3-8537-4686AB8B1294}" destId="{081131DB-0919-4A76-8750-FBDB01C1A471}" srcOrd="0" destOrd="0" presId="urn:microsoft.com/office/officeart/2005/8/layout/hierarchy2"/>
    <dgm:cxn modelId="{5077A0B8-3166-44AC-A982-A6B3EED7AAA4}" type="presParOf" srcId="{46A7F0B7-4791-4BE3-8537-4686AB8B1294}" destId="{76CB8B31-07BD-4D67-8C3D-ECB921B459BC}" srcOrd="1" destOrd="0" presId="urn:microsoft.com/office/officeart/2005/8/layout/hierarchy2"/>
    <dgm:cxn modelId="{B23F2A53-5E69-4BC0-B448-EAE5C870F6CA}" type="presParOf" srcId="{76CB8B31-07BD-4D67-8C3D-ECB921B459BC}" destId="{B1A6C7B4-B0C8-4473-84BD-2666466CC4AF}" srcOrd="0" destOrd="0" presId="urn:microsoft.com/office/officeart/2005/8/layout/hierarchy2"/>
    <dgm:cxn modelId="{2573F78D-5062-40C1-8AC3-FE07A5DBCB43}" type="presParOf" srcId="{B1A6C7B4-B0C8-4473-84BD-2666466CC4AF}" destId="{299DE51C-4A65-4801-B0EE-250410624782}" srcOrd="0" destOrd="0" presId="urn:microsoft.com/office/officeart/2005/8/layout/hierarchy2"/>
    <dgm:cxn modelId="{01E40742-C8A7-4CAA-A887-BE52311F4A32}" type="presParOf" srcId="{76CB8B31-07BD-4D67-8C3D-ECB921B459BC}" destId="{2898B3E5-306B-4DC3-81EA-0743EC241ECE}" srcOrd="1" destOrd="0" presId="urn:microsoft.com/office/officeart/2005/8/layout/hierarchy2"/>
    <dgm:cxn modelId="{5730A550-074D-4C6D-A4CA-5A224E5230A0}" type="presParOf" srcId="{2898B3E5-306B-4DC3-81EA-0743EC241ECE}" destId="{93866042-7C13-4AFB-9542-6667C79AAF77}" srcOrd="0" destOrd="0" presId="urn:microsoft.com/office/officeart/2005/8/layout/hierarchy2"/>
    <dgm:cxn modelId="{E5FD7E43-1139-434F-B703-1FF7B5625BFB}" type="presParOf" srcId="{2898B3E5-306B-4DC3-81EA-0743EC241ECE}" destId="{D8F06BDE-CE4C-4A4E-852F-9CC57930EC47}" srcOrd="1" destOrd="0" presId="urn:microsoft.com/office/officeart/2005/8/layout/hierarchy2"/>
    <dgm:cxn modelId="{41D6F5B7-6016-47A4-A18B-FBD412B164AF}" type="presParOf" srcId="{76CB8B31-07BD-4D67-8C3D-ECB921B459BC}" destId="{BEE10AC2-AA6C-4339-865F-404F4E4AE958}" srcOrd="2" destOrd="0" presId="urn:microsoft.com/office/officeart/2005/8/layout/hierarchy2"/>
    <dgm:cxn modelId="{80552C87-6D93-47FD-8038-7DFE8F2E93DF}" type="presParOf" srcId="{BEE10AC2-AA6C-4339-865F-404F4E4AE958}" destId="{3499EE8F-2B87-4BA6-8C89-507CBB3FABC2}" srcOrd="0" destOrd="0" presId="urn:microsoft.com/office/officeart/2005/8/layout/hierarchy2"/>
    <dgm:cxn modelId="{3A79D8D0-8764-4DB1-9848-44D27CC89B50}" type="presParOf" srcId="{76CB8B31-07BD-4D67-8C3D-ECB921B459BC}" destId="{B26AC0A8-23AB-45D3-8029-3F1CF2C6B16F}" srcOrd="3" destOrd="0" presId="urn:microsoft.com/office/officeart/2005/8/layout/hierarchy2"/>
    <dgm:cxn modelId="{F4423572-6C80-45A3-84FB-140A7CB7AF36}" type="presParOf" srcId="{B26AC0A8-23AB-45D3-8029-3F1CF2C6B16F}" destId="{737CE141-4D09-49F5-AD43-9A400E8FAC2A}" srcOrd="0" destOrd="0" presId="urn:microsoft.com/office/officeart/2005/8/layout/hierarchy2"/>
    <dgm:cxn modelId="{1DDD1554-5169-404F-8BF4-80F364F3C95B}" type="presParOf" srcId="{B26AC0A8-23AB-45D3-8029-3F1CF2C6B16F}" destId="{9B58AD52-F45E-473C-84D8-7D1BBFB2B46A}" srcOrd="1" destOrd="0" presId="urn:microsoft.com/office/officeart/2005/8/layout/hierarchy2"/>
    <dgm:cxn modelId="{B72A2DE8-DD76-483B-BEE9-172444E7E248}" type="presParOf" srcId="{76CB8B31-07BD-4D67-8C3D-ECB921B459BC}" destId="{F7D1415D-6E01-478C-8B40-374199D5F6BC}" srcOrd="4" destOrd="0" presId="urn:microsoft.com/office/officeart/2005/8/layout/hierarchy2"/>
    <dgm:cxn modelId="{2A0FB5B2-C06E-49E2-8D38-99C4AEA9300D}" type="presParOf" srcId="{F7D1415D-6E01-478C-8B40-374199D5F6BC}" destId="{EE9DAE73-AE4D-4ECF-B5F6-B412DF9E9A5C}" srcOrd="0" destOrd="0" presId="urn:microsoft.com/office/officeart/2005/8/layout/hierarchy2"/>
    <dgm:cxn modelId="{CD8EBE79-F3B3-47FD-92EA-C36EF9271F0A}" type="presParOf" srcId="{76CB8B31-07BD-4D67-8C3D-ECB921B459BC}" destId="{FD03176E-69FC-4D5C-970A-858A33DE0E6A}" srcOrd="5" destOrd="0" presId="urn:microsoft.com/office/officeart/2005/8/layout/hierarchy2"/>
    <dgm:cxn modelId="{7BBFF661-5BEE-41A4-BD29-9EEC3829BCC4}" type="presParOf" srcId="{FD03176E-69FC-4D5C-970A-858A33DE0E6A}" destId="{5D1EF465-3673-489B-8806-D550C75CFA55}" srcOrd="0" destOrd="0" presId="urn:microsoft.com/office/officeart/2005/8/layout/hierarchy2"/>
    <dgm:cxn modelId="{53AC067D-A6BA-423B-9BAA-7911BAFDF14A}" type="presParOf" srcId="{FD03176E-69FC-4D5C-970A-858A33DE0E6A}" destId="{7BC3132D-FF67-4F83-A6DC-B08911FD8B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35EE7-9E60-4E8D-8C5A-6D98A331F1D6}">
      <dsp:nvSpPr>
        <dsp:cNvPr id="0" name=""/>
        <dsp:cNvSpPr/>
      </dsp:nvSpPr>
      <dsp:spPr>
        <a:xfrm>
          <a:off x="140" y="473504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Dle způsobu emise</a:t>
          </a:r>
        </a:p>
      </dsp:txBody>
      <dsp:txXfrm>
        <a:off x="21373" y="494737"/>
        <a:ext cx="1407436" cy="682485"/>
      </dsp:txXfrm>
    </dsp:sp>
    <dsp:sp modelId="{AFE1F704-2943-49D7-902B-1B493487A760}">
      <dsp:nvSpPr>
        <dsp:cNvPr id="0" name=""/>
        <dsp:cNvSpPr/>
      </dsp:nvSpPr>
      <dsp:spPr>
        <a:xfrm rot="19457599">
          <a:off x="1382911" y="588533"/>
          <a:ext cx="714224" cy="78046"/>
        </a:xfrm>
        <a:custGeom>
          <a:avLst/>
          <a:gdLst/>
          <a:ahLst/>
          <a:cxnLst/>
          <a:rect l="0" t="0" r="0" b="0"/>
          <a:pathLst>
            <a:path>
              <a:moveTo>
                <a:pt x="0" y="39023"/>
              </a:moveTo>
              <a:lnTo>
                <a:pt x="714224" y="3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68" y="609700"/>
        <a:ext cx="35711" cy="35711"/>
      </dsp:txXfrm>
    </dsp:sp>
    <dsp:sp modelId="{B10331C7-0D9E-400E-883F-66748319CC12}">
      <dsp:nvSpPr>
        <dsp:cNvPr id="0" name=""/>
        <dsp:cNvSpPr/>
      </dsp:nvSpPr>
      <dsp:spPr>
        <a:xfrm>
          <a:off x="2030004" y="56657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Hromadné</a:t>
          </a:r>
        </a:p>
      </dsp:txBody>
      <dsp:txXfrm>
        <a:off x="2051237" y="77890"/>
        <a:ext cx="1407436" cy="682485"/>
      </dsp:txXfrm>
    </dsp:sp>
    <dsp:sp modelId="{ECCC86E5-2EDD-43FA-9F18-C848AC0BAAF2}">
      <dsp:nvSpPr>
        <dsp:cNvPr id="0" name=""/>
        <dsp:cNvSpPr/>
      </dsp:nvSpPr>
      <dsp:spPr>
        <a:xfrm rot="2142401">
          <a:off x="1382911" y="1005380"/>
          <a:ext cx="714224" cy="78046"/>
        </a:xfrm>
        <a:custGeom>
          <a:avLst/>
          <a:gdLst/>
          <a:ahLst/>
          <a:cxnLst/>
          <a:rect l="0" t="0" r="0" b="0"/>
          <a:pathLst>
            <a:path>
              <a:moveTo>
                <a:pt x="0" y="39023"/>
              </a:moveTo>
              <a:lnTo>
                <a:pt x="714224" y="3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68" y="1026547"/>
        <a:ext cx="35711" cy="35711"/>
      </dsp:txXfrm>
    </dsp:sp>
    <dsp:sp modelId="{FAE836F2-1010-40B3-AC76-87C1401643A7}">
      <dsp:nvSpPr>
        <dsp:cNvPr id="0" name=""/>
        <dsp:cNvSpPr/>
      </dsp:nvSpPr>
      <dsp:spPr>
        <a:xfrm>
          <a:off x="2030004" y="890351"/>
          <a:ext cx="1449902" cy="72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Individuální</a:t>
          </a:r>
        </a:p>
      </dsp:txBody>
      <dsp:txXfrm>
        <a:off x="2051237" y="911584"/>
        <a:ext cx="1407436" cy="682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476D8-4D44-4F0E-ADDD-3DF5165FC629}">
      <dsp:nvSpPr>
        <dsp:cNvPr id="0" name=""/>
        <dsp:cNvSpPr/>
      </dsp:nvSpPr>
      <dsp:spPr>
        <a:xfrm>
          <a:off x="506" y="418651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Dle doby splatnosti</a:t>
          </a:r>
        </a:p>
      </dsp:txBody>
      <dsp:txXfrm>
        <a:off x="20272" y="438417"/>
        <a:ext cx="1310196" cy="635332"/>
      </dsp:txXfrm>
    </dsp:sp>
    <dsp:sp modelId="{AC01FF13-2497-48EB-A24E-2C7EDB83F0DD}">
      <dsp:nvSpPr>
        <dsp:cNvPr id="0" name=""/>
        <dsp:cNvSpPr/>
      </dsp:nvSpPr>
      <dsp:spPr>
        <a:xfrm rot="19457599">
          <a:off x="1287740" y="521894"/>
          <a:ext cx="664878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664878" y="401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603558" y="545438"/>
        <a:ext cx="33243" cy="33243"/>
      </dsp:txXfrm>
    </dsp:sp>
    <dsp:sp modelId="{E5C0E8E7-4200-485D-B308-6FA6B2B7D290}">
      <dsp:nvSpPr>
        <dsp:cNvPr id="0" name=""/>
        <dsp:cNvSpPr/>
      </dsp:nvSpPr>
      <dsp:spPr>
        <a:xfrm>
          <a:off x="1890125" y="30605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Krátkodobé</a:t>
          </a:r>
        </a:p>
      </dsp:txBody>
      <dsp:txXfrm>
        <a:off x="1909891" y="50371"/>
        <a:ext cx="1310196" cy="635332"/>
      </dsp:txXfrm>
    </dsp:sp>
    <dsp:sp modelId="{4768B098-6459-4756-A105-A7CC5F5780A4}">
      <dsp:nvSpPr>
        <dsp:cNvPr id="0" name=""/>
        <dsp:cNvSpPr/>
      </dsp:nvSpPr>
      <dsp:spPr>
        <a:xfrm rot="2142401">
          <a:off x="1287740" y="909941"/>
          <a:ext cx="664878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664878" y="401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603558" y="933485"/>
        <a:ext cx="33243" cy="33243"/>
      </dsp:txXfrm>
    </dsp:sp>
    <dsp:sp modelId="{B7BD0C9B-F3F5-4EBE-896A-A54E242975C1}">
      <dsp:nvSpPr>
        <dsp:cNvPr id="0" name=""/>
        <dsp:cNvSpPr/>
      </dsp:nvSpPr>
      <dsp:spPr>
        <a:xfrm>
          <a:off x="1890125" y="806698"/>
          <a:ext cx="1349728" cy="6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Dlouhodobé</a:t>
          </a:r>
        </a:p>
      </dsp:txBody>
      <dsp:txXfrm>
        <a:off x="1909891" y="826464"/>
        <a:ext cx="1310196" cy="63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7B96-0E00-4BDC-BCB3-8DDB44F29A97}">
      <dsp:nvSpPr>
        <dsp:cNvPr id="0" name=""/>
        <dsp:cNvSpPr/>
      </dsp:nvSpPr>
      <dsp:spPr>
        <a:xfrm>
          <a:off x="1839" y="47385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Dle ztělesněného práva</a:t>
          </a:r>
        </a:p>
      </dsp:txBody>
      <dsp:txXfrm>
        <a:off x="23051" y="495070"/>
        <a:ext cx="1406062" cy="681819"/>
      </dsp:txXfrm>
    </dsp:sp>
    <dsp:sp modelId="{6F6AEC34-D2FB-46FB-AC75-82A8C96565D6}">
      <dsp:nvSpPr>
        <dsp:cNvPr id="0" name=""/>
        <dsp:cNvSpPr/>
      </dsp:nvSpPr>
      <dsp:spPr>
        <a:xfrm rot="19457599">
          <a:off x="1383260" y="588774"/>
          <a:ext cx="713526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713526" y="38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85" y="609921"/>
        <a:ext cx="35676" cy="35676"/>
      </dsp:txXfrm>
    </dsp:sp>
    <dsp:sp modelId="{D9F2D6B7-DF00-4242-9DB6-129E556D4E24}">
      <dsp:nvSpPr>
        <dsp:cNvPr id="0" name=""/>
        <dsp:cNvSpPr/>
      </dsp:nvSpPr>
      <dsp:spPr>
        <a:xfrm>
          <a:off x="2029721" y="5741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Majetkové</a:t>
          </a:r>
        </a:p>
      </dsp:txBody>
      <dsp:txXfrm>
        <a:off x="2050933" y="78630"/>
        <a:ext cx="1406062" cy="681819"/>
      </dsp:txXfrm>
    </dsp:sp>
    <dsp:sp modelId="{3BC6AE59-BF44-4233-A805-900FD28F298F}">
      <dsp:nvSpPr>
        <dsp:cNvPr id="0" name=""/>
        <dsp:cNvSpPr/>
      </dsp:nvSpPr>
      <dsp:spPr>
        <a:xfrm rot="2142401">
          <a:off x="1383260" y="1005214"/>
          <a:ext cx="713526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713526" y="38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22185" y="1026361"/>
        <a:ext cx="35676" cy="35676"/>
      </dsp:txXfrm>
    </dsp:sp>
    <dsp:sp modelId="{DF7CC4F3-15FE-481B-ABE9-EC4A8166F9F2}">
      <dsp:nvSpPr>
        <dsp:cNvPr id="0" name=""/>
        <dsp:cNvSpPr/>
      </dsp:nvSpPr>
      <dsp:spPr>
        <a:xfrm>
          <a:off x="2029721" y="890298"/>
          <a:ext cx="1448486" cy="72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Dlužnické</a:t>
          </a:r>
        </a:p>
      </dsp:txBody>
      <dsp:txXfrm>
        <a:off x="2050933" y="911510"/>
        <a:ext cx="1406062" cy="6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31DB-0919-4A76-8750-FBDB01C1A471}">
      <dsp:nvSpPr>
        <dsp:cNvPr id="0" name=""/>
        <dsp:cNvSpPr/>
      </dsp:nvSpPr>
      <dsp:spPr>
        <a:xfrm>
          <a:off x="1988" y="648071"/>
          <a:ext cx="1557139" cy="72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Dle charakteru výnosů</a:t>
          </a:r>
        </a:p>
      </dsp:txBody>
      <dsp:txXfrm>
        <a:off x="23078" y="669161"/>
        <a:ext cx="1514959" cy="677900"/>
      </dsp:txXfrm>
    </dsp:sp>
    <dsp:sp modelId="{B1A6C7B4-B0C8-4473-84BD-2666466CC4AF}">
      <dsp:nvSpPr>
        <dsp:cNvPr id="0" name=""/>
        <dsp:cNvSpPr/>
      </dsp:nvSpPr>
      <dsp:spPr>
        <a:xfrm rot="18289469">
          <a:off x="1381534" y="641845"/>
          <a:ext cx="82806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828063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74864" y="647529"/>
        <a:ext cx="41403" cy="41403"/>
      </dsp:txXfrm>
    </dsp:sp>
    <dsp:sp modelId="{93866042-7C13-4AFB-9542-6667C79AAF77}">
      <dsp:nvSpPr>
        <dsp:cNvPr id="0" name=""/>
        <dsp:cNvSpPr/>
      </dsp:nvSpPr>
      <dsp:spPr>
        <a:xfrm>
          <a:off x="2032005" y="32801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Stálý výnos</a:t>
          </a:r>
        </a:p>
      </dsp:txBody>
      <dsp:txXfrm>
        <a:off x="2049318" y="50114"/>
        <a:ext cx="1147568" cy="556471"/>
      </dsp:txXfrm>
    </dsp:sp>
    <dsp:sp modelId="{BEE10AC2-AA6C-4339-865F-404F4E4AE958}">
      <dsp:nvSpPr>
        <dsp:cNvPr id="0" name=""/>
        <dsp:cNvSpPr/>
      </dsp:nvSpPr>
      <dsp:spPr>
        <a:xfrm>
          <a:off x="1559127" y="981726"/>
          <a:ext cx="472877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472877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83744" y="996290"/>
        <a:ext cx="23643" cy="23643"/>
      </dsp:txXfrm>
    </dsp:sp>
    <dsp:sp modelId="{737CE141-4D09-49F5-AD43-9A400E8FAC2A}">
      <dsp:nvSpPr>
        <dsp:cNvPr id="0" name=""/>
        <dsp:cNvSpPr/>
      </dsp:nvSpPr>
      <dsp:spPr>
        <a:xfrm>
          <a:off x="2032005" y="712563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Proměnlivý výnos</a:t>
          </a:r>
        </a:p>
      </dsp:txBody>
      <dsp:txXfrm>
        <a:off x="2049318" y="729876"/>
        <a:ext cx="1147568" cy="556471"/>
      </dsp:txXfrm>
    </dsp:sp>
    <dsp:sp modelId="{F7D1415D-6E01-478C-8B40-374199D5F6BC}">
      <dsp:nvSpPr>
        <dsp:cNvPr id="0" name=""/>
        <dsp:cNvSpPr/>
      </dsp:nvSpPr>
      <dsp:spPr>
        <a:xfrm rot="3310531">
          <a:off x="1381534" y="1321607"/>
          <a:ext cx="82806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828063" y="26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774864" y="1327291"/>
        <a:ext cx="41403" cy="41403"/>
      </dsp:txXfrm>
    </dsp:sp>
    <dsp:sp modelId="{5D1EF465-3673-489B-8806-D550C75CFA55}">
      <dsp:nvSpPr>
        <dsp:cNvPr id="0" name=""/>
        <dsp:cNvSpPr/>
      </dsp:nvSpPr>
      <dsp:spPr>
        <a:xfrm>
          <a:off x="2032005" y="1392325"/>
          <a:ext cx="1182194" cy="59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Neúročené cenné papíry</a:t>
          </a:r>
        </a:p>
      </dsp:txBody>
      <dsp:txXfrm>
        <a:off x="2049318" y="1409638"/>
        <a:ext cx="1147568" cy="55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3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tmp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tmp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tmp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tmp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tmp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tmp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tmp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tmp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tmp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tmp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tmp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tmp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tmp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899592" y="1131590"/>
            <a:ext cx="4968552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Cenné papíry, otevřené podílové fondy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579862"/>
            <a:ext cx="296011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Depozitní certifikát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Úročené cenné papíry potvrzující uložení peněžních prostředků do bank nebo jiných depozitních institucí na přesně stanovené období.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Banky je vydávají s cílem získat krátkodobé a střednědobé volné peněžní prostředky zejména od obyvatel, ale také od podnikatelských subjektů a velkých investorů.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Pro klienty bank představují alternativu termínových bankovních vkladů; pro banky jsou depozitní certifikáty výhodnější z hlediska řízení likvidity, protože klient nemůže požádat o jejich vyplacení před dobou splatnosti.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Depozitní certifikáty jsou emitovány v různých nominálních hodnotách, přičemž výše nominální hodnoty určuje cílovou skupinu investorů.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Doba splatnosti se pohybuje od jednoho do několika měsíců, i když někdy se emitují střednědobé depozitní certifikáty s dobou splatnosti větší než rok.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Úrokové sazby depozitních certifikátů vycházejí ze situace na peněžním trhu, jsou stanoveny na ročním základě formou pevného procenta z nominální hodnoty.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400" dirty="0"/>
              <a:t>Prodej depozitních certifikátů je většinou založen na diskontním principu.</a:t>
            </a:r>
            <a:endParaRPr lang="en-GB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FA246-AF63-436C-A37C-B727356E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D7662B2-1719-473A-9339-2CBCECF5B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480"/>
            <a:ext cx="8229600" cy="243941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9C1F8C-81F1-4BAC-A4DE-7BBFDAF8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67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525F-08D5-49EB-A681-4FEC7E67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C7BC32C-C87C-4796-BF6B-3F8BAE51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0" y="1200150"/>
            <a:ext cx="772556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0ED18E-4744-4CFD-A98E-EF796B8C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819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52792-1E32-408D-AFDC-DD1A47D0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33B19F-DEA9-419D-BCE6-FAA7F27D1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5779"/>
            <a:ext cx="8229600" cy="250281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86618C-0E4E-435B-A8ED-C730A22E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41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8279B-3168-4DAE-A6C7-AC25B551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79F0051-96F6-49DA-8972-1FC1C62B9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6" y="1200150"/>
            <a:ext cx="7213907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2B97CD-6008-4787-99D3-2F0B5278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77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24CA2-4654-46EC-80D6-70538A55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049929A-D16F-4AF4-8A2E-A2C0A3D0A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1" y="1681692"/>
            <a:ext cx="6652837" cy="243099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45F11A-A7B8-4E19-8A9F-F83059B0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2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0EC3A-F5B0-441B-BDF4-AE5B6810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2EF5A0-5ECD-4F08-947F-FBE226D8C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0" y="1200150"/>
            <a:ext cx="7146679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03AB3E-5714-4C82-B71C-2243CA4D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74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14635-4DC3-40CE-972B-9405938D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125020-3FD8-440C-8FB9-EEC7B6C09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1" y="1677882"/>
            <a:ext cx="3421677" cy="243861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F606D-0F1C-4FD5-BFEB-EB611334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08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1349B-D575-4BFF-9B14-37269814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9D3C58A-0D51-41E7-8640-43DE1C35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5575"/>
            <a:ext cx="8229600" cy="32432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00ACC8-6CA6-4190-85D4-7AF7679C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040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7C6FB-E88A-4868-A447-59BA2270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9F40E2-AD57-46BB-AE34-553DE85AD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4" y="1632158"/>
            <a:ext cx="7064352" cy="25300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3B03A-D09D-4A86-8E94-AB75D438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32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5730E-45AC-4BEC-B8F3-5960F054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6221373A-C6EB-4CB7-9DE7-FAE6E513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3467"/>
            <a:ext cx="8229600" cy="310744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670DD-6E96-45AD-A271-D942EEAC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Hypoteční zástavní listy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Jsou dluhopisy, jejichž jmenovitá hodnota a poměrný výnos jsou plně kryty pohledávkami z hypotečních úvěrů nebo částí těchto pohledávek (řádné krytí), popř. náhradním způsobem (náhradní krytí – hotovost, státní dluhopisy).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Pro řádné krytí jmenovité hodnoty hypotečních zástavních listů mohou být použity pouze pohledávky z hypotečních úvěrů, které nepřevyšují 70 % ceny zastavené nemovitosti.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Vydávané bankami s cílem získat finanční prostředky na poskytování hypoték.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Jsou vhodné pro konzervativní investory, kteří nemají příliš velké zkušenosti s kapitálovými trhy a nechtějí poskupovat velké riziko.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1C197-8B1F-4EA0-A2F2-E01C4B3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F7F4AA98-AEC3-48B2-B208-569E72715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0232"/>
            <a:ext cx="8229600" cy="231391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D2BDA2-F69F-41C9-8E40-F5DA98A6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1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49E95-892F-4AE7-B662-BB124130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D4447E-7236-4DC1-BCA3-BABB8E3DE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4562"/>
            <a:ext cx="8229600" cy="308525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5EB670-65B2-4AF6-990A-370E15FC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32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0663F-EB31-40BE-9D6F-3B5F8D9C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BC073691-18B7-479B-A0C0-CBC255EC5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38" y="1674071"/>
            <a:ext cx="3734124" cy="244623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4E86FC-B233-4090-BB2E-23C47F38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55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0314E-53EA-4010-84BF-EE2B1FA2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627A888-EF4E-4DEB-A52A-748916A09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5123"/>
            <a:ext cx="8229600" cy="314412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8BE45-9F40-4DC6-A32F-4CDBDE01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19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A39A8-D902-4C8E-A1C8-E22A78B4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E00D48-433F-4CE0-8294-4D08EC4C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79" y="1696933"/>
            <a:ext cx="3703641" cy="240050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7583EB-B969-4AED-811B-D67DC6F0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9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6C198-D76F-461B-AF1C-A4A3A25B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A43B7A3-E0E9-4265-85A5-EB4FC598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8277"/>
            <a:ext cx="8229600" cy="337782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99BFC1-CC14-4B2C-BE2C-DDFB7056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61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DD274-8314-4844-B5C7-B2D3196E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683888B-C79D-4524-A5D0-E602F61CD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8" y="1662640"/>
            <a:ext cx="6965284" cy="246909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A32B97-D704-4F38-81C5-C778918C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49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A06F8-428E-4424-98FC-43BD96E7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FDB7F8D-D2C2-47DE-84C2-04F26C72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023"/>
            <a:ext cx="8229600" cy="335832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AB7B4E-1CDC-4722-8A79-7E94C202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426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DAC63-6B35-45C5-B900-E386C6C3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5920DC-2BD6-42C2-95C5-96A786AF2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5" y="1685502"/>
            <a:ext cx="7491109" cy="242337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EEBED7-A996-4149-9405-0A514B1F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99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04D69-FED2-4717-AB99-B21BBCD9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9A8287-4570-4A33-98C6-7464B4285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5" y="1200150"/>
            <a:ext cx="716067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A4572C-BB81-4321-9F5F-668F93D5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/>
              <a:t>Akcie je cenný papír, který opravňuje majitele (akcionáře)</a:t>
            </a:r>
          </a:p>
          <a:p>
            <a:pPr lvl="1" algn="just"/>
            <a:r>
              <a:rPr lang="cs-CZ" sz="2000" dirty="0"/>
              <a:t>a) podílet se na řízení akciové společnosti (formou účasti na valné hromadě),</a:t>
            </a:r>
          </a:p>
          <a:p>
            <a:pPr lvl="1" algn="just"/>
            <a:r>
              <a:rPr lang="cs-CZ" sz="2000" dirty="0"/>
              <a:t>b) podílet se na zisku akciové společnosti (formou dividend),</a:t>
            </a:r>
          </a:p>
          <a:p>
            <a:pPr lvl="1" algn="just"/>
            <a:r>
              <a:rPr lang="cs-CZ" sz="2000" dirty="0"/>
              <a:t>c) podílet se na likvidačním zůstatku společnosti (v případě likvidace a.s.).</a:t>
            </a:r>
          </a:p>
          <a:p>
            <a:pPr algn="just"/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4FE3-41EB-434B-B1CA-E3C4842C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6D22E370-195F-4BE9-B869-DC083682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1" y="1632158"/>
            <a:ext cx="6889077" cy="25300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F92C3A-0DAB-41BB-9494-4E4C646F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02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55823-E6D6-48E8-9F9D-6D49D819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BC2409D-2811-4B66-BDD2-364B4A8B0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4" y="1200150"/>
            <a:ext cx="694895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3B811B-8E88-4E9A-BDE1-09D356CF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76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41AEF-0104-4D6D-B4C6-B53FCC0C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89316B3F-FC2C-44F4-A377-802EC16F7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5" y="1700744"/>
            <a:ext cx="4267570" cy="239288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61808F-D5E8-4224-B927-50DCA1D3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52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DC50B-B989-471C-9C47-C7E9E192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B792900-2B9D-4C7D-A393-26C9BAF63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1184"/>
            <a:ext cx="8229600" cy="309200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79F221-B082-4FBB-A327-33B6505F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28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CF1F1-A63A-4B51-A69A-C350DE86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2E95AF7-D850-4F0F-AC65-444DB670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76" y="1666451"/>
            <a:ext cx="3558848" cy="246147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D3DF05-EF37-4209-86EC-9644A868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42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243CA-CBFC-4CED-9711-FC552347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F59D5E-2910-4856-8DA1-17CEA3E6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2736"/>
            <a:ext cx="8229600" cy="32489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AE5823-EE92-443A-A9AC-C093AFA5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723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4E4E4-AC0B-4737-B742-070E7135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A891D3-14FB-4DA9-A89D-DEEE1621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6" y="1639778"/>
            <a:ext cx="5387807" cy="25148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06954C-67D6-4E6E-94C1-C5D558A0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56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312F2-CA01-47E0-97E6-4939B5A5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BC850C-2929-4A7A-8B8B-E6F284BE2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7931"/>
            <a:ext cx="8229600" cy="311851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D2FB0-CD7B-4941-BD5C-E2055662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067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7B9F-75A4-4FFC-A5A4-3635207C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593C3E8-582E-49FF-B5DB-C4BF1E61E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1" y="1620727"/>
            <a:ext cx="7597798" cy="255292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58A281-C0EB-4633-A5C5-45AFDFFA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88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3A5C1-F1CF-481E-AEFF-069F85C0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E7374B8-F8E9-4E2D-8C79-21BB2586B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263"/>
            <a:ext cx="8229600" cy="333184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EAD56-9B84-4EE7-84DB-37B51FC0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11510"/>
            <a:ext cx="7639072" cy="41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AFA94-DB61-416F-B78A-24A64138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4272441-C613-4F86-AF9B-E0F28172C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85" y="1647399"/>
            <a:ext cx="4732430" cy="24995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E1B68E-1CC0-457F-BA86-A98A1FE2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23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31B6D-E283-47CA-BC7A-1B693D59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F7AA807-B614-46F7-83DD-401382817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9" y="1200150"/>
            <a:ext cx="7807021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6FC3AE-0DF1-4F8C-9A32-7FF75044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37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E89D4-32F7-47B5-BCE7-A5EB6527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0B75F62-BABB-4037-974E-7621FECC2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7" y="1677882"/>
            <a:ext cx="5151566" cy="243861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8B21D7-FCB0-4273-BD23-C40B634B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26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40E3B-088E-4667-94D6-33DC727C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BC864A6F-B3D0-4245-8E59-21D1E083D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3" y="1200150"/>
            <a:ext cx="7449653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0C1125-574D-4DE7-B7D7-1AFB983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370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507A0-8B1A-4368-ACDE-D6C87A10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270AE76-443D-47F5-A72B-49364B79E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1" y="1704554"/>
            <a:ext cx="7346317" cy="238526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0ED0BF-1AEA-427C-9A02-DD511406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91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BA1FF-A59E-41A2-9FC2-BAAA53AC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E4D241C-435D-4606-BCB4-DA1B2427F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8086"/>
            <a:ext cx="8229600" cy="32182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2B28C-1105-4095-9B0D-A5DC1DA8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69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60A51-5554-4917-822A-50D5D9A7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3EEC1D1-F368-4EE7-B384-049E7C3BC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" y="1681692"/>
            <a:ext cx="8100762" cy="243099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62B779-38EF-45A2-8D9F-73B9FECF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841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CB83C-236A-4034-BD76-360988A8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5CF654-0A1D-4112-90EB-A7069779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" y="1200150"/>
            <a:ext cx="798334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9B6CBE-E121-426D-A6B5-7ED8FB8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2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3F655-5868-4B94-BF7E-276EA93D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FED266F-C6F1-4FBD-B66F-A116F58F5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3204"/>
            <a:ext cx="8229600" cy="242796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FC76FD-654F-4623-A255-10AF9F33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71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65F3F-EBB3-4CF4-A2F5-559939AF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E608CF9-ADE8-413B-B14E-F04D48C7C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0" y="1200150"/>
            <a:ext cx="792386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364AD3-AE92-45DF-AEB7-2BD30810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15890"/>
              </p:ext>
            </p:extLst>
          </p:nvPr>
        </p:nvGraphicFramePr>
        <p:xfrm>
          <a:off x="228001" y="570629"/>
          <a:ext cx="8748972" cy="396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8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kern="1200" baseline="0" noProof="0" dirty="0"/>
                        <a:t>Akcie dle svého životního cyklu</a:t>
                      </a:r>
                      <a:endParaRPr lang="cs-CZ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96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Růstové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Nevyplácejí zpravidla dividendy, vysoký potenciál růstu, nadprůměrně rizikové.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83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Cyklické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Akcie cyklických odvětví (strojírenství, papírenský průmysl, …). 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83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Defenzivní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Málo závislé na hospodářském cyklu, podprůměrně rizikové.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95"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/>
                        <a:t>Spekulativní </a:t>
                      </a:r>
                      <a:endParaRPr lang="cs-CZ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kern="1200" baseline="0" noProof="0" dirty="0"/>
                        <a:t>Akcie mladých společností, vysoce rizikové, možnost vysokého výnosu.</a:t>
                      </a:r>
                      <a:endParaRPr lang="cs-CZ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4F22B-0CBB-4010-BE7B-82A1CB1C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453C31E-F562-4E0C-9590-FE776193C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29" y="1658830"/>
            <a:ext cx="4625741" cy="247671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A968FD-05C3-43D7-BB76-CADC677E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14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095BD-2B3A-4BB6-BC61-FFD0A840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5B772501-F389-4E0D-AE0E-78EFA6600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0221"/>
            <a:ext cx="8229600" cy="331393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B43D6B-33E9-4B16-BE74-59B397CC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0496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10DA4-BDE0-4494-AA6A-6B2EA5BA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BA080F4-D64F-43C3-9DD4-0BA16C732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429"/>
            <a:ext cx="8229600" cy="224951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5C45F4-E993-43C0-B306-A9089CB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70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E00F6-6F6F-44F8-BABC-E90068A7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539320-7BEA-4E2C-B3CC-E777DD79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5271"/>
            <a:ext cx="8229600" cy="324383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71AE1-B888-4D74-AB70-330174E6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37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1B18F-5887-43DD-BDBE-5ECCF67C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6FB33DF-E0FE-4A70-8085-84A794BFD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944"/>
            <a:ext cx="8229600" cy="25604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605B7F-2DA8-4033-BF68-09260943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F72F6-31E0-4F22-8557-BE423182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3DE099-C414-48C1-8BAF-955F2A731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2" y="1200150"/>
            <a:ext cx="6896715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E016DF-56CB-4D4B-B143-0C2FCBDC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02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43CD2-FB66-472E-92D2-438322C4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F60BBF1-5B1C-4DFE-B8F4-D1788DB97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612"/>
            <a:ext cx="8229600" cy="249915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453F08-3382-417B-AEDC-D24800FB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439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4E99E-EB95-4CF3-B13C-15F2023F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6DE914F-BA8C-49D4-A7A3-5EA0E42F7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" y="1200150"/>
            <a:ext cx="7419893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65649B-7390-4030-B789-BD8886F5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502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E37FD-0FC7-4299-9CDC-3D1DF49D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52F4578-CF4D-4C0F-A3DB-19497B49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81" y="1613106"/>
            <a:ext cx="4808637" cy="25681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D3FE0-9916-41AB-9681-DB5FC034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53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7BF11-FEC6-41EC-8A34-997FE25D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5ECF6995-DD6F-4CE7-ADCE-83881D522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8" y="1200150"/>
            <a:ext cx="7756944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39169F-0BFC-488E-9EFA-BB4776F9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Podílové listy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Podílový list je cenný papír osvědčující podíl majitele na majetku podílového fondu</a:t>
            </a:r>
            <a:r>
              <a:rPr lang="cs-CZ" sz="2400" dirty="0"/>
              <a:t> (který byl za peníze vložené majiteli zakoupen – např. akcie nebo dluhopisy).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CB5F9-3F3A-4180-91A3-FFD02310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EF243F93-D608-4E4F-B8A0-A80E10BA0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33" y="1643589"/>
            <a:ext cx="4549534" cy="250719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97D062-ADCE-4A35-AB5F-7A9B1656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88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C215F-BD82-40B8-B8D0-9113ACFB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CFD2D23-F123-4BB5-A9BD-7C03A885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2" y="1200150"/>
            <a:ext cx="7873195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AF1860-0E7B-470E-8019-0914BABB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733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3EB99-3C4C-4105-86E9-0167DD7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777F9B-801E-42EA-861B-83A87277C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7078"/>
            <a:ext cx="8229600" cy="27002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2E0FB2-555C-4276-B9F4-CF90DC8D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28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96AB8-CCBC-4365-B612-95C5397D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759B823-82E5-47CF-A1AE-1A0854B9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56" y="1200150"/>
            <a:ext cx="6850687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12E139-75F2-4A70-B1A9-CF71FAC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096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173C4-C08B-401D-B924-15CA9DF7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ED3A88F-42E3-40C0-8F08-54369F651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952"/>
            <a:ext cx="8229600" cy="270647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3900CD-7E26-4B45-967B-E9DB133F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6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5CD97-5B1E-429D-A5C0-A20CED33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171D35-FC38-454A-AC55-083CFEC66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96" y="1200150"/>
            <a:ext cx="6073608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96312E-51B2-4EE8-A4B6-E9098FE8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22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D826C-5F88-4ED8-8F1D-32966FB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E015005-1026-4AF3-AE69-C91C5019F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5050"/>
            <a:ext cx="8229600" cy="24842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B6217B-9748-4C59-A5C2-ADA6CDE9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831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05C89-1537-4117-B919-4283E52C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CA8D8F2A-2D1B-4F79-AAC5-996127F4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8" y="1200150"/>
            <a:ext cx="7453163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382686-E15F-4AC2-8205-273BEB4F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8709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EC73C-88B1-4653-8B79-165CED72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4F0AD62-DCBE-439B-924A-95DF5A06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86" y="1670261"/>
            <a:ext cx="5616427" cy="24538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4151B-E650-4215-8D38-301CBF89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718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7A480-72C9-4A40-97A6-2FCC6631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1CC983-9738-4229-95B4-2A1D2E548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8561"/>
            <a:ext cx="8229600" cy="33372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5CA63B-6613-4D4D-BD18-1AB1B735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 podílové fondy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Otevřený podílový fond  </a:t>
            </a:r>
            <a:r>
              <a:rPr lang="cs-CZ" sz="2200" dirty="0"/>
              <a:t>vzniká tak, že mnoho malých i větších investorů spojí své úspory a svěří je do správy profesionálnímu správci – investiční společnosti. To znamená, že investoři si nakoupí cenné papíry – podílové listy otevřeného podílového fondu, který tato investiční společnost spravuje.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Investiční společnost </a:t>
            </a:r>
            <a:r>
              <a:rPr lang="cs-CZ" sz="2200" dirty="0"/>
              <a:t>tyto svěřené prostředky investuje do akcií nebo dluhopisů. </a:t>
            </a:r>
          </a:p>
          <a:p>
            <a:pPr lvl="1" algn="just"/>
            <a:r>
              <a:rPr lang="cs-CZ" sz="1800" dirty="0"/>
              <a:t>Vzroste-li časem kurz akcií a dluhopisů, vzroste i cena každého podílového listu. </a:t>
            </a:r>
          </a:p>
          <a:p>
            <a:pPr lvl="1" algn="just"/>
            <a:r>
              <a:rPr lang="cs-CZ" sz="1800" dirty="0"/>
              <a:t>Inkasuje-li fond výnosy z dluhopisů a dividendy z akcií, cena každého podílového listu opět vzroste. </a:t>
            </a:r>
          </a:p>
          <a:p>
            <a:pPr lvl="1" algn="just"/>
            <a:r>
              <a:rPr lang="cs-CZ" sz="1800" dirty="0"/>
              <a:t>Klesne-li přechodně kurz akcií nebo dluhopisů, odrazí se tento pokles i na poklesu ceny podílových listů.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b="1" dirty="0"/>
              <a:t>Podílové listy </a:t>
            </a:r>
            <a:r>
              <a:rPr lang="cs-CZ" sz="2200" dirty="0"/>
              <a:t>otevřených podílových fondů lze kdykoliv od investiční společnosti nakoupit (jakékoliv množství) a zároveň kdykoliv je lze investiční společnosti zpátky odprodat a své peníze tak dostat zpět včetně zhodnocení. </a:t>
            </a:r>
          </a:p>
          <a:p>
            <a:pPr lvl="1" algn="just"/>
            <a:r>
              <a:rPr lang="cs-CZ" sz="1800" dirty="0"/>
              <a:t>Prodej i zpětný odkup podílových listů se totiž provádí za aktuální kurz podílového listu, který odpovídá tržní hodnotě majetku připadajícím na jeden podílový list.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55242-B2C7-49C0-B4EA-C1FE9713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91CDFE-3C57-47BF-A6C5-4439F3D5B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326"/>
            <a:ext cx="8229600" cy="239972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2DF50C-BDDB-4EB9-A92B-4C2AA7ED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953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AF1AF-75D6-431F-BEAF-26C415F8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96E008E-5E42-4C3A-9E75-3DE13AD85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469"/>
            <a:ext cx="8229600" cy="327143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DDD476-123F-40AE-86AD-52C51323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133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BAB06-78B9-4B19-8BA3-0A3FA87D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CA86BCB1-4B5C-4604-A981-4FB8D19FF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2513"/>
            <a:ext cx="8229600" cy="252934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028AE-6A4D-43E7-A9B3-E6CC5C52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640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83953-F986-4C02-A70F-61E624CA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CA3D9B44-D245-4A92-934A-BACB99EBA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29" y="1200150"/>
            <a:ext cx="6776741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42911C-D5A8-4A2A-975E-588EA298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0241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02212-71AB-465D-82CC-86D03D23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80A5A099-3432-46BB-852D-EA514C125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643589"/>
            <a:ext cx="6904318" cy="250719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15D650-B485-4E8F-B44F-90AD4022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847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8FB24-6B46-46C5-A7AC-6F6B6A06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0428635-BCB4-492F-BCA8-6A55C7834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6" y="1200150"/>
            <a:ext cx="7181148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0A2783-6431-4F4A-ABB5-E850DCF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273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658A4-1833-49B8-A5C4-B09D43E7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719392C-B6A5-4FF4-862F-42650679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9402"/>
            <a:ext cx="8229600" cy="247557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1D0DD6-D38A-4CEB-A8E5-6DEDC3EA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20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0B71D-4D68-4E86-9C6A-D8873EAB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812B5A9-8D28-4A45-B0AF-8CDF29C87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6" y="1200150"/>
            <a:ext cx="8208608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E7824-C1C3-487E-9898-131C89D9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236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EE78D-6580-4EA8-ACFF-48A8BF11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3190B7E-7708-443A-A7AE-E13C7A395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53" y="1635968"/>
            <a:ext cx="4313294" cy="252243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7F4F4-D043-4C38-B77B-1DD363FC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155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E0162-C147-4DBF-AF1C-65656B49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62EEBF-23EF-4773-91C9-02CF88389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407348"/>
            <a:ext cx="6881456" cy="297967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07A11A-F376-424C-A3F2-2D882B18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Dobrá dostupnost</a:t>
            </a:r>
            <a:r>
              <a:rPr lang="cs-CZ" sz="1700" dirty="0"/>
              <a:t>. Většina otevřených podílových fondů je dostupná širokému okruhu domácností, protože investovat můžete již 3 – 5 tisíc Kč (první investice) a další vklady jsou možné již od 100 Kč.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Velký výběr</a:t>
            </a:r>
            <a:r>
              <a:rPr lang="cs-CZ" sz="1700" dirty="0"/>
              <a:t>. Každý si může vybrat fond, který mu nejvíce vyhovuje podle toho, na jak dlouho chce investovat, jak vysokého výnosu by chtěl dosáhnout a jak velké investiční riziko je ochoten nést.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Vysoká likvidita</a:t>
            </a:r>
            <a:r>
              <a:rPr lang="cs-CZ" sz="1700" dirty="0"/>
              <a:t>. Své peníze uložené ve fondech lze kdykoliv vybrat bez výpovědi a většinou i bez sankčních poplatků. Investiční společnost musí aktuální hodnotu investice vrátit nejpozději do 30 dnů, v praxi to často bývá podstatně dříve (3 – 14 dnů).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700" b="1" dirty="0"/>
              <a:t>Vyšší výnosy</a:t>
            </a:r>
            <a:r>
              <a:rPr lang="cs-CZ" sz="1700" dirty="0"/>
              <a:t>. Průměrný výnos cenných papírů je dlouhodobě vyšší než výnos z bankovních vkladů a je stejný, investujete-li 5 tisíc Kč nebo 5 miliónů Kč (na rozdíl od termínovaných vkladů v bankách, které mívají úrokové sazby odstupňované podle výše vkladu).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43E4C-8287-4560-B888-9931EA9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9F58DEE-F32B-4A20-AC56-D07C18D2F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6" y="1647399"/>
            <a:ext cx="6546147" cy="24995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909F19-B2E1-475D-9A1E-300CE917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829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D5189-5E80-424C-9559-003E5676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49FD1E2-483E-4401-A0C8-1CF905DD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6228"/>
            <a:ext cx="8229600" cy="318191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4D9E9A-70BB-426C-94B4-2696F907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493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B7D69-C336-44D0-82B7-D4C85ADA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B251F208-3FFC-4A34-839B-DDBA5B888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612"/>
            <a:ext cx="8229600" cy="243915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C3898E-D381-4285-B7AF-56BBD757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299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3CEE9-5004-40FC-808C-AEF5FD14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0F170F-A113-4CB3-9FA3-FA9C9A8C8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9261"/>
            <a:ext cx="8229600" cy="32158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060AC7-8771-4D78-B953-BE77ADF0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481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FA763-9AB0-4297-87E1-AD5A2A11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9477C70-2387-4213-9CD9-49CDE476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4281"/>
            <a:ext cx="8229600" cy="248581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4F891-5002-4582-AFF9-3E7E3DAE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815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8520A-2DBD-4A0D-A36C-57638D57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FCCEF8D-1D24-44E5-8D53-E776B9C0E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9" y="1200150"/>
            <a:ext cx="816720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F9458A-6234-46F1-97D7-866EF1AF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421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/>
              <a:t>DĚKUJI ZA POZORNOST</a:t>
            </a:r>
            <a:endParaRPr lang="cs-CZ" sz="3600" dirty="0"/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Rozložení rizika</a:t>
            </a:r>
            <a:r>
              <a:rPr lang="cs-CZ" sz="2400" dirty="0"/>
              <a:t>. Fondy za svěřené peníze nakupují různé cenné papíry a vytvářejí tak portfolio, ve kterém je pokles jednoho cenného papíru eliminován růstem hodnoty jiného cenného papíru. Hodnota investice proto nekolísá tak hodně, jako kdybyste kupovali akcie nebo dluhopisy přímo.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Daňová výhodnost</a:t>
            </a:r>
            <a:r>
              <a:rPr lang="cs-CZ" sz="2400" dirty="0"/>
              <a:t>.  Při prodeji  podílových listů po testovacím období se z výnosu neplatí daň (na rozdíl od úroků z vkladů v bankách, které jsou vždy zdaňovány 15 %).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Profesionální správa</a:t>
            </a:r>
            <a:r>
              <a:rPr lang="cs-CZ" sz="2400" dirty="0"/>
              <a:t>. Investováním do fondů si najímáte finanční odborníky, kteří se o Vaše peníze profesionálně starají a jsou zainteresováni na dobrém zhodnocování Vašich investovaných úspor.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jsou OPF výhodné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Transakční náklady</a:t>
            </a:r>
            <a:r>
              <a:rPr lang="cs-CZ" sz="2400" dirty="0"/>
              <a:t>. Fondy nakupují cenné papíry v mnohem větším množství, a proto platí za každý nakupovaný cenný papír nižší poplatky než jednotlivý investor.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Dostatek informací</a:t>
            </a:r>
            <a:r>
              <a:rPr lang="cs-CZ" sz="2400" dirty="0"/>
              <a:t>. Aktuální ceny (kurzy) podílových listů fondů si lze každý den přečíst v novinách, zjistit na internetových stránkách správců nebo telefonickým dotazem na informační linky správců, případně se zeptat svého finančního poradce.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b="1" dirty="0"/>
              <a:t>Nové možnosti</a:t>
            </a:r>
            <a:r>
              <a:rPr lang="cs-CZ" sz="2400" dirty="0"/>
              <a:t>. Fondy umožňují využívat i takových investic, které by jinak klientovi zůstaly nedostupné. Fondy klientovi také umožňují stát se spoluvlastníkem největších firem na světě.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Cenný papír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en-GB" sz="1600" dirty="0"/>
          </a:p>
          <a:p>
            <a:pPr algn="ctr"/>
            <a:r>
              <a:rPr lang="cs-CZ" sz="2400" dirty="0"/>
              <a:t>finanční dokument, prokazující finanční závazky emitenta (vydavatele) vůči majiteli cenného papíru</a:t>
            </a:r>
          </a:p>
          <a:p>
            <a:pPr algn="ctr"/>
            <a:endParaRPr lang="cs-CZ" sz="2400" dirty="0"/>
          </a:p>
          <a:p>
            <a:pPr algn="ctr"/>
            <a:r>
              <a:rPr lang="cs-CZ" sz="2000" b="1" dirty="0"/>
              <a:t>X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peněžní pohledávka nebo majetkový nárok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196616"/>
              </p:ext>
            </p:extLst>
          </p:nvPr>
        </p:nvGraphicFramePr>
        <p:xfrm>
          <a:off x="0" y="20721"/>
          <a:ext cx="9036496" cy="5056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241">
                <a:tc>
                  <a:txBody>
                    <a:bodyPr/>
                    <a:lstStyle/>
                    <a:p>
                      <a:endParaRPr lang="cs-CZ" sz="1200" noProof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200" noProof="0"/>
                        <a:t>Otevřený podílový</a:t>
                      </a:r>
                      <a:r>
                        <a:rPr lang="cs-CZ" sz="1200" baseline="0" noProof="0"/>
                        <a:t> fond</a:t>
                      </a:r>
                      <a:endParaRPr lang="cs-CZ" sz="12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77">
                <a:tc>
                  <a:txBody>
                    <a:bodyPr/>
                    <a:lstStyle/>
                    <a:p>
                      <a:endParaRPr lang="cs-CZ" sz="1200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Peněžního trhu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Dluhopisový (obligační)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Smíšený</a:t>
                      </a:r>
                      <a:r>
                        <a:rPr lang="cs-CZ" sz="1200" b="1" baseline="0" noProof="0"/>
                        <a:t> (balancovaný)</a:t>
                      </a:r>
                      <a:endParaRPr lang="cs-CZ" sz="12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/>
                        <a:t>Akciový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Charakter investování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Velmi konzervativní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Konzervativní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Zlatá střední cesta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Agresivní</a:t>
                      </a:r>
                      <a:r>
                        <a:rPr lang="cs-CZ" sz="1200" baseline="0" noProof="0"/>
                        <a:t> (dynamický)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670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Kolísání výnosů v čase (volatilita)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velmi nízké (jako</a:t>
                      </a:r>
                    </a:p>
                    <a:p>
                      <a:r>
                        <a:rPr kumimoji="0" lang="cs-CZ" sz="1200" kern="1200" baseline="0" noProof="0"/>
                        <a:t>termínované vklady v bankách) 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Střední (při změnách ú.s.)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Střední až vysoké (dáno podílem</a:t>
                      </a:r>
                      <a:r>
                        <a:rPr lang="cs-CZ" sz="1200" baseline="0" noProof="0"/>
                        <a:t> </a:t>
                      </a:r>
                      <a:r>
                        <a:rPr lang="cs-CZ" sz="1200" noProof="0"/>
                        <a:t>akcií v portfoliu fondu)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/>
                        <a:t>Vysoké (dáno charakterem akcií v portfoliu - </a:t>
                      </a:r>
                      <a:r>
                        <a:rPr kumimoji="0" lang="cs-CZ" sz="1200" kern="1200" baseline="0" noProof="0"/>
                        <a:t>u akcií</a:t>
                      </a:r>
                    </a:p>
                    <a:p>
                      <a:r>
                        <a:rPr kumimoji="0" lang="cs-CZ" sz="1200" kern="1200" baseline="0" noProof="0"/>
                        <a:t>velkých firem nižší</a:t>
                      </a:r>
                    </a:p>
                    <a:p>
                      <a:r>
                        <a:rPr kumimoji="0" lang="cs-CZ" sz="1200" kern="1200" baseline="0" noProof="0"/>
                        <a:t>než u akcií malých</a:t>
                      </a:r>
                    </a:p>
                    <a:p>
                      <a:r>
                        <a:rPr kumimoji="0" lang="cs-CZ" sz="1200" kern="1200" baseline="0" noProof="0"/>
                        <a:t>firem)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24">
                <a:tc>
                  <a:txBody>
                    <a:bodyPr/>
                    <a:lstStyle/>
                    <a:p>
                      <a:r>
                        <a:rPr lang="cs-CZ" sz="1200" b="1" noProof="0"/>
                        <a:t>Očekávaný výnos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mírně nad inflací a</a:t>
                      </a:r>
                    </a:p>
                    <a:p>
                      <a:r>
                        <a:rPr kumimoji="0" lang="cs-CZ" sz="1200" kern="1200" baseline="0" noProof="0"/>
                        <a:t>nad ú. s. bank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 dlouhodobém</a:t>
                      </a:r>
                    </a:p>
                    <a:p>
                      <a:r>
                        <a:rPr kumimoji="0" lang="cs-CZ" sz="1200" kern="1200" baseline="0" noProof="0"/>
                        <a:t>průměru vyšší</a:t>
                      </a:r>
                    </a:p>
                    <a:p>
                      <a:r>
                        <a:rPr kumimoji="0" lang="cs-CZ" sz="1200" kern="1200" baseline="0" noProof="0"/>
                        <a:t>než u fondů peněžního trhu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mezi výnosností</a:t>
                      </a:r>
                    </a:p>
                    <a:p>
                      <a:r>
                        <a:rPr kumimoji="0" lang="cs-CZ" sz="1200" kern="1200" baseline="0" noProof="0"/>
                        <a:t>dluhopisových a</a:t>
                      </a:r>
                    </a:p>
                    <a:p>
                      <a:r>
                        <a:rPr kumimoji="0" lang="cs-CZ" sz="1200" kern="1200" baseline="0" noProof="0"/>
                        <a:t>akciových fondů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 dlouhodobém průměru vysoce překračující úrokové sazby bank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05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Investiční riziko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nejnižší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nízké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střední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vysoké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6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Likvidita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cs-CZ" sz="1200" kern="1200" baseline="0" noProof="0"/>
                        <a:t>velmi dobrá, zaručená zákonem a statutem fondu</a:t>
                      </a:r>
                      <a:endParaRPr lang="cs-CZ" sz="12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257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Doporučený investiční horizont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krátkodobý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střednědobý</a:t>
                      </a:r>
                    </a:p>
                    <a:p>
                      <a:r>
                        <a:rPr kumimoji="0" lang="cs-CZ" sz="1200" kern="1200" baseline="0" noProof="0"/>
                        <a:t>(1 až 3 roky)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dlouhodobý (minimálně 3 - 5 let)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dlouhodobý (alespoň 5 – 7 let)</a:t>
                      </a:r>
                      <a:endParaRPr lang="cs-CZ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879">
                <a:tc>
                  <a:txBody>
                    <a:bodyPr/>
                    <a:lstStyle/>
                    <a:p>
                      <a:r>
                        <a:rPr kumimoji="0" lang="cs-CZ" sz="1200" b="1" kern="1200" baseline="0" noProof="0"/>
                        <a:t>Převažující typ CP nakupovaných fondem</a:t>
                      </a:r>
                      <a:endParaRPr lang="cs-CZ" sz="1200" b="1" noProof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státní pokladniční poukázky, krátkodobé</a:t>
                      </a:r>
                    </a:p>
                    <a:p>
                      <a:r>
                        <a:rPr kumimoji="0" lang="cs-CZ" sz="1200" kern="1200" baseline="0" noProof="0"/>
                        <a:t>vysoce kvalitní 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státní a firemní</a:t>
                      </a:r>
                    </a:p>
                    <a:p>
                      <a:r>
                        <a:rPr kumimoji="0" lang="cs-CZ" sz="1200" kern="1200" baseline="0" noProof="0"/>
                        <a:t>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/>
                        <a:t>akcie a dluhopisy</a:t>
                      </a:r>
                      <a:endParaRPr lang="cs-CZ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200" kern="1200" baseline="0" noProof="0" dirty="0"/>
                        <a:t>akcie obchodované</a:t>
                      </a:r>
                    </a:p>
                    <a:p>
                      <a:r>
                        <a:rPr kumimoji="0" lang="cs-CZ" sz="1200" kern="1200" baseline="0" noProof="0" dirty="0"/>
                        <a:t>na burzách a ostatních</a:t>
                      </a:r>
                    </a:p>
                    <a:p>
                      <a:r>
                        <a:rPr kumimoji="0" lang="cs-CZ" sz="1200" kern="1200" baseline="0" noProof="0" dirty="0"/>
                        <a:t>veřejných trzích</a:t>
                      </a:r>
                      <a:endParaRPr lang="cs-CZ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druhy fondů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Odvětvové – investují výhradně do akcií vybraného odvětví (např. fond ropného průmyslu, fond nových technologií).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Garantované – po určité době (např. 5 let) vyplatí investorovi výnos dle podmínek ve statutu fondu, ale navíc garantují, že po této době vrátí investorovi minimálně to, co vložil = s garantovanými fondy nelze prodělat.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Indexové – nesnaží se překonat akciový index, ale kopírují ho. Za peníze podílníků nakupují cenné papíry přesně v takovém poměru, jako jsou obsaženy ve srovnávacím akciovém indexu.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 err="1"/>
              <a:t>Hedgové</a:t>
            </a:r>
            <a:r>
              <a:rPr lang="cs-CZ" sz="2400" dirty="0"/>
              <a:t> – fondy obchodující s deriváty CP. Využívají je ke spekulacím, ne k zajištění.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Doporučený investiční horizont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31590"/>
            <a:ext cx="6015671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/>
          </a:bodyPr>
          <a:lstStyle/>
          <a:p>
            <a:r>
              <a:rPr lang="cs-CZ" dirty="0"/>
              <a:t>Výběr vhodného fondu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3598"/>
            <a:ext cx="8105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/>
          </a:bodyPr>
          <a:lstStyle/>
          <a:p>
            <a:r>
              <a:rPr lang="cs-CZ" dirty="0"/>
              <a:t>Základní druhy fondů</a:t>
            </a:r>
            <a:endParaRPr lang="en-US" dirty="0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03598"/>
            <a:ext cx="6343885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720" y="206375"/>
            <a:ext cx="663508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Srovnání základních druhů cenných papírů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75606"/>
            <a:ext cx="737610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Depozitní stvrzenky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jsou cenné papíry, které jsou obchodovány na domácím finančním trhu, avšak zastupují (jsou kryty) akcie emitované zahraniční akciovou společností.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tak umožňují domácím investorům zprostředkované vlastnit podíl na zahraničních společnostech, jejichž akcie nejsou na domácí burze obchodovány přímo.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Depozitní stvrzenky se vyskytují v několika základních formách: ADR, GDR, EDR, NYS.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Klíčovou výhodou pro investory je skutečnost, že stvrzenky umožňují mezinárodní diverzifikaci při setrvání na domácím trhu se známými podmínkami a předpisy pro obchodování a vypořádání obchodu.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Protože stvrzenky jsou převážné emitovány v domácí měně, je výrazně omezeno i měnové riziko.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Zdaňování cenných papírů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Rozlišujeme:</a:t>
            </a:r>
          </a:p>
          <a:p>
            <a:pPr lvl="1" algn="just"/>
            <a:r>
              <a:rPr lang="cs-CZ" sz="2400" dirty="0"/>
              <a:t>příjmy z prodeje CP</a:t>
            </a:r>
          </a:p>
          <a:p>
            <a:pPr lvl="1" algn="just"/>
            <a:r>
              <a:rPr lang="cs-CZ" sz="2400" dirty="0"/>
              <a:t>příjmy z titulu držby CP (dividendy, úroky)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Zdaňování výnosu z držby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Týká se především akcií, dluhopisů, podílových listů.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Způsob zdanění je stejný pro fyzickou osobu podnikající i nepodnikající.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Jedná se o příjmy podle §8 - Příjmy z kapitálového majetku.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Zpravidla jde o podíl na zisku, dividendu a úrok.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Daněny jsou srážkovou daní ve výši 15 procent, a to nejčastěji u zdroje. </a:t>
            </a:r>
          </a:p>
          <a:p>
            <a:pPr lvl="1" algn="just"/>
            <a:r>
              <a:rPr lang="cs-CZ" sz="2000" dirty="0"/>
              <a:t>Daň sráží a odvádí vyplácející společnost. </a:t>
            </a:r>
          </a:p>
          <a:p>
            <a:pPr lvl="1" algn="just"/>
            <a:r>
              <a:rPr lang="cs-CZ" sz="2000" dirty="0"/>
              <a:t>Příjemce již výnos do daňového základu nezahrnuje, a tento příjem tedy není důvodem pro podání daňového přiznání.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Výnos z prodeje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b="1" dirty="0"/>
              <a:t>CP nezařazené do obchodního majetku</a:t>
            </a:r>
          </a:p>
          <a:p>
            <a:pPr lvl="1" algn="just"/>
            <a:r>
              <a:rPr lang="cs-CZ" sz="1800" dirty="0"/>
              <a:t>Příjmy z prodeje cenných papírů jsou příjmy podle §10 - Ostatní příjmy. </a:t>
            </a:r>
          </a:p>
          <a:p>
            <a:pPr lvl="1" algn="just"/>
            <a:r>
              <a:rPr lang="cs-CZ" sz="1800" dirty="0"/>
              <a:t>Tyto příjmy se snižují o nabývací cenu těchto cenných papírů (včetně poplatků za transakce při nákupu a prodeji). </a:t>
            </a:r>
          </a:p>
          <a:p>
            <a:pPr lvl="1" algn="just"/>
            <a:r>
              <a:rPr lang="cs-CZ" sz="1800" dirty="0"/>
              <a:t>Dále lze zisk z prodeje cenných papírů snížit o případnou ztrátu z prodeje cenných papírů vzniklou v témže zdaňovacím období za podmínky, že příjem z prodeje těchto cenných papírů nebyl osvobozen od daně. </a:t>
            </a:r>
          </a:p>
          <a:p>
            <a:pPr lvl="1" algn="just"/>
            <a:r>
              <a:rPr lang="cs-CZ" sz="1800" dirty="0"/>
              <a:t>Daň se tedy platí pouze ze zisku z prodeje. </a:t>
            </a:r>
          </a:p>
          <a:p>
            <a:pPr lvl="1" algn="just"/>
            <a:r>
              <a:rPr lang="cs-CZ" sz="1800" dirty="0"/>
              <a:t>Sazba daně je 15 procent.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06375"/>
            <a:ext cx="7308304" cy="857250"/>
          </a:xfrm>
        </p:spPr>
        <p:txBody>
          <a:bodyPr>
            <a:noAutofit/>
          </a:bodyPr>
          <a:lstStyle/>
          <a:p>
            <a:r>
              <a:rPr lang="cs-CZ" sz="3200" dirty="0"/>
              <a:t>Některé ze základních typů klasifikací jsou: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5732190"/>
              </p:ext>
            </p:extLst>
          </p:nvPr>
        </p:nvGraphicFramePr>
        <p:xfrm>
          <a:off x="5292080" y="1203598"/>
          <a:ext cx="348004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5706739"/>
              </p:ext>
            </p:extLst>
          </p:nvPr>
        </p:nvGraphicFramePr>
        <p:xfrm>
          <a:off x="1235460" y="1275606"/>
          <a:ext cx="32403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5075269"/>
              </p:ext>
            </p:extLst>
          </p:nvPr>
        </p:nvGraphicFramePr>
        <p:xfrm>
          <a:off x="5364088" y="3147814"/>
          <a:ext cx="348004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9886698"/>
              </p:ext>
            </p:extLst>
          </p:nvPr>
        </p:nvGraphicFramePr>
        <p:xfrm>
          <a:off x="1259632" y="2931790"/>
          <a:ext cx="32161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pro osvobození od daně (§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Úhrn u jednoho poplatníka nepřekročí částku </a:t>
            </a:r>
            <a:r>
              <a:rPr lang="cs-CZ" sz="2700" b="1" dirty="0"/>
              <a:t>100 000 Kč </a:t>
            </a:r>
            <a:r>
              <a:rPr lang="cs-CZ" sz="2700" dirty="0"/>
              <a:t>v rámci jednoho zdaňovacího období.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Splnění tzv. časového testu - doba mezi nabytím a převodem těchto cenných papírů překročí </a:t>
            </a:r>
            <a:r>
              <a:rPr lang="cs-CZ" sz="2700" b="1" dirty="0"/>
              <a:t>3 roky</a:t>
            </a:r>
            <a:r>
              <a:rPr lang="cs-CZ" sz="2700" dirty="0"/>
              <a:t> (platí především pro akcie a dluhopisy).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Osvobození od daně se nevztahuje na příjmy z úplatného převodu cenných papírů, které jsou nebo byly součástí obchodního majetku, a to ve lhůtě do tří let od ukončení činnosti, v rámci které plyne příjem ze samostatné činnosti (§ 4).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Osvobozeny nejsou příjmy, jež plynou poplatníkovi z budoucího úplatného převodu cenného papíru, který byl uskutečněn do 3 let od nabytí, a také z budoucího úplatného převodu cenného papíru, který je nebo byl součástí obchodního majetku do tří let od ukončení činnosti, ze které plyne příjem ze samostatné činnosti, a to i v případě, že kupní smlouva bude uzavřena až po třech letech od nabytí cenného papíru či po třech letech od ukončení této činnosti.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 do 100 tisíc Kč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Velmi důležité však je, že hranice 100 tisíc Kč je zavedena pro příjem, nikoliv pro zisk z dané transakce (příjem - výdaj).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Pokud tuto částku překročí, zdaňují se veškeré příjmy z převodu cenných papírů s výjimkou příjmů osvobozených od daně.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AA1C4-B8A3-4664-A188-243AAF05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 – ověření znalostí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9FFE567-FD03-47BC-A6CE-5C48F39B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2" y="1651209"/>
            <a:ext cx="7559695" cy="249195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7FDA4B-6A35-4A8D-8299-F2684F5A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8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9113A-77C3-4BCD-BB24-8D3C817C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5F4C971-A907-449F-91E7-A1A7E9409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3262"/>
            <a:ext cx="8229600" cy="338785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BD78DB-1082-41DF-BF59-85940FA7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1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543EE-BF57-42F8-9EFB-5B551072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AAD48DA-0F84-4D67-A289-1E2579252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0810"/>
            <a:ext cx="8229600" cy="225275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86E6B6-0566-42EF-A4BA-56E5858B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604C0-6AA6-4E5B-A761-2C273CCF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8AC5B4-02C6-44ED-8688-E91805FB2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1" y="1200150"/>
            <a:ext cx="7631838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58865-28EC-4C9C-AEAA-07C0C0D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0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17646-744A-4DD4-BB9F-B75E0EE8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6D660C-9FFB-475A-BD5B-1C5FDFDC4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957"/>
            <a:ext cx="8229600" cy="257446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321C05-9319-4C03-A82C-D7A7890D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8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2F3C7-B822-426A-8C51-BB3945C1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398CFE7-4100-4BD4-A1E0-148F897C9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6" y="1200150"/>
            <a:ext cx="7941867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FDF4BC-4E4C-4CF4-8FC2-B93A0C46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4F512-3B20-4AD9-8529-7B533577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B5B610E8-BAE8-417C-A3AB-A62ACEEB0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7" y="1723606"/>
            <a:ext cx="5143946" cy="23471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6A4032-5291-4B09-A885-6AAC54A7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3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137DC-B6CA-4024-85C8-6C7E40B9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1FA20887-032A-4D82-A709-1C82FFEFD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2" y="1200150"/>
            <a:ext cx="7449495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91D60A-A2B4-4A1D-8D1D-7C965D86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cenných papírů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763446"/>
              </p:ext>
            </p:extLst>
          </p:nvPr>
        </p:nvGraphicFramePr>
        <p:xfrm>
          <a:off x="653336" y="1563638"/>
          <a:ext cx="8490664" cy="298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05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Dlužnické CP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Majetkové CP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Dluhopisy (obligace)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Akcie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dirty="0"/>
                        <a:t> Směnky a šeky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- </a:t>
                      </a:r>
                      <a:r>
                        <a:rPr lang="cs-CZ" sz="2000" dirty="0" err="1"/>
                        <a:t>Zatimní</a:t>
                      </a:r>
                      <a:r>
                        <a:rPr lang="cs-CZ" sz="2000" dirty="0"/>
                        <a:t> listy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Státní pokladniční poukázky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Podílové listy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Depozitní</a:t>
                      </a:r>
                      <a:r>
                        <a:rPr lang="cs-CZ" sz="2000" baseline="0" dirty="0"/>
                        <a:t> certifikáty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cs-CZ" sz="2000" dirty="0"/>
                        <a:t> Depozitní stvrzenky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55">
                <a:tc>
                  <a:txBody>
                    <a:bodyPr/>
                    <a:lstStyle/>
                    <a:p>
                      <a:r>
                        <a:rPr lang="cs-CZ" sz="2000" dirty="0"/>
                        <a:t>- Hypoteční zástavní listy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77D06-2E16-48B6-9027-7F57CFDD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A2F276A-843F-4256-89ED-80F55C66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06" y="1632158"/>
            <a:ext cx="5159187" cy="25300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C7B1F3-0BD5-4E51-8E05-4677D67C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9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D717-F751-4873-B926-9B3ACAED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F9C74D69-743E-46DE-8197-F589E83FD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" y="1200150"/>
            <a:ext cx="817041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94D9C1-9C24-40EE-B37E-2A15AE3F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4FAE3-8CB3-474F-9888-E8D1E83D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52A7A4E-BEEA-44FE-AAA1-5500F437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70" y="1624537"/>
            <a:ext cx="4374259" cy="25453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961A76-5B4E-49C5-A69A-676FE98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7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26EDA-8D35-48AC-8A1E-7226503D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3A0D991-45F0-4976-A14A-98CD89941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8" y="1200150"/>
            <a:ext cx="7595964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328E2D-8FE6-4D3D-B0E3-62F53D64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7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4D85-7DDD-4B92-827D-F591C0E7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0A143DD-BD58-4C50-8AA8-10253EC0F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58" y="1670261"/>
            <a:ext cx="5342083" cy="24538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4A949F-736B-4B99-B419-7D12D524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3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B5F02-A0CA-4D1A-A424-331F2F75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64A2BE4-5E15-4132-871C-8A6870C95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1200150"/>
            <a:ext cx="695698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F20F4A-69B6-48B9-9967-8E5831DF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05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AE87F-EE0D-4F64-9C23-7A21528C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7AE732-519A-4A4D-A5DD-9C03D9C8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91" y="1655020"/>
            <a:ext cx="6203218" cy="248433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DF98CC-0182-403D-A537-7082888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5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567B9-43D8-4A2A-8C31-6F79AD56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10C159-90BF-4222-8C9A-E3C683369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9" y="1200150"/>
            <a:ext cx="799294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A9F9F5-14E8-4C14-BC8D-FAEE6CFB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FB25E-B898-4941-AAB4-264D260B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8336032-3F6C-4C97-A4DF-02F806C14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5" y="1670261"/>
            <a:ext cx="7719729" cy="24538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4B1C46-92BF-4987-8A0E-ACC052F8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4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918A5-7748-4259-9FCA-84112AC3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349D328-BCB9-47CF-A30F-8EF74007D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0906"/>
            <a:ext cx="8229600" cy="33725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101C6F-4F81-4EA3-BFE1-57C8F285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8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Dluhopisy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Dluhopis (obligace) je cenný papír, který vyjadřuje dlužnický závazek emitenta vůči oprávněnému majiteli dluhopisu.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Majitel dluhopisu má nárok požadovat po emitentovi splacení nominální hodnoty v době splatnosti dluhopisu a v určených termínech i stanovených výnosů.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V době splatnosti dochází ke splacení nominální hodnoty dluhopisu, z hlediska délky doby do splatnosti rozlišujeme dluhopisy: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Krátkodobé</a:t>
            </a:r>
            <a:r>
              <a:rPr lang="cs-CZ" sz="1600" dirty="0"/>
              <a:t> – mají splatnost stanovenou do jednoho roku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Střednědobé</a:t>
            </a:r>
            <a:r>
              <a:rPr lang="cs-CZ" sz="1600" dirty="0"/>
              <a:t> – mají splatnost od jednoho do čtyř let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Dlouhodobé</a:t>
            </a:r>
            <a:r>
              <a:rPr lang="cs-CZ" sz="1600" dirty="0"/>
              <a:t> – se splatností delší než čtyři roky</a:t>
            </a:r>
          </a:p>
          <a:p>
            <a:pPr lvl="1" algn="just">
              <a:spcBef>
                <a:spcPts val="1200"/>
              </a:spcBef>
            </a:pPr>
            <a:r>
              <a:rPr lang="cs-CZ" sz="1600" b="1" dirty="0"/>
              <a:t>Věčné</a:t>
            </a:r>
            <a:r>
              <a:rPr lang="cs-CZ" sz="1600" dirty="0"/>
              <a:t> </a:t>
            </a:r>
            <a:r>
              <a:rPr lang="cs-CZ" sz="1600" b="1" dirty="0"/>
              <a:t>renty </a:t>
            </a:r>
            <a:r>
              <a:rPr lang="cs-CZ" sz="1600" dirty="0"/>
              <a:t>– speciální druhy dluhopisů, které nemají stanovenou splatnost, to znamená, že u nich nikdy nedochází ke splacení nominální hodnoty, jsou vypláceny pouze úrokové výnosy.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2BE87-CD80-47EB-B77C-09AF8473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4844C31-EF06-47C2-85A2-5EF523DD7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3" y="1677882"/>
            <a:ext cx="3627434" cy="243861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FAD3D5-186C-431C-B311-B5B37FA0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5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01278-8098-4F62-8FFB-A8771F37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8556B5C-8B43-4B8C-9552-6A9BED3D4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9" y="1200150"/>
            <a:ext cx="7510961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2257F1-F1DC-44B0-B6B2-13F13A48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0E1B1-8DDB-4A6D-BC3B-31FC1153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380736DF-2725-4751-BD47-06E231105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6691"/>
            <a:ext cx="8229600" cy="232099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23302D-7FEA-45CD-B635-5D37F34F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6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E6DA-DAD1-4274-8418-A785C344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C56A778-E5A4-4E33-945A-F52241262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5" y="1200150"/>
            <a:ext cx="755781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795116-8CD5-4D5A-9D2C-B8BDE9B4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6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8A877-B565-4042-AF71-5AE19B3B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EEE5A6E-3781-493A-8BEC-EC7099EA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904"/>
            <a:ext cx="8229600" cy="239456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C3B023-9B01-4FD5-A4E3-961FD999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5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C193E-43F1-462D-87E7-D76AE652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009B3E9-7B31-470C-A07C-0F2DD13EA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2" y="1200150"/>
            <a:ext cx="6804896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5D938-3850-4D18-8382-818365E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8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85079-FB88-484F-99B9-8B32597B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B8B91E-A6ED-4503-87E4-FFCA5D2F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53" y="1651209"/>
            <a:ext cx="6157494" cy="249195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1FB3A4-C6AE-4D46-BDBC-1437D650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1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8F539-84E1-43E1-BC6B-C6CE4CEA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783592-2EB9-4F8E-B6CA-AED6B554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7" y="1200150"/>
            <a:ext cx="7221566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4B7B4F-4272-43D5-B277-94FC9717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0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85055-3637-4053-8C7F-21C5BDD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A87FE43-7566-481A-8C79-A7C81D54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4" y="1662640"/>
            <a:ext cx="7064352" cy="246909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245C6-D190-4AAA-A939-9BC34B2E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5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25710-C026-40FA-A910-4D7E2DE9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5557D9-8362-46A6-A9B2-42F7DCEFB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9387"/>
            <a:ext cx="8229600" cy="309560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4CD314-B25B-43B7-88E3-967AD18D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dluhopisů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Státní dluhopisy </a:t>
            </a:r>
            <a:r>
              <a:rPr lang="cs-CZ" sz="2100" dirty="0"/>
              <a:t>slouží k financování ročního schodku státního rozpočtu. Jejich splatnost bývá 2 roky až 20 let (v zahraničí i déle – např. až 50 let).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Firemní dluhopisy </a:t>
            </a:r>
            <a:r>
              <a:rPr lang="cs-CZ" sz="2100" dirty="0"/>
              <a:t>vydávají (emitují) podniky – firmy. Jsou pro ně alternativní možností (vedle bankovních úvěrů) jak získat finanční zdroje na dlouhou dobu.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Komunální dluhopisy </a:t>
            </a:r>
            <a:r>
              <a:rPr lang="cs-CZ" sz="2100" dirty="0"/>
              <a:t>jsou dluhopisy, které vydávají obce (municipality) a financují jimi většinou své investiční záměry.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 err="1"/>
              <a:t>Junk</a:t>
            </a:r>
            <a:r>
              <a:rPr lang="cs-CZ" sz="2100" b="1" dirty="0"/>
              <a:t> </a:t>
            </a:r>
            <a:r>
              <a:rPr lang="cs-CZ" sz="2100" b="1" dirty="0" err="1"/>
              <a:t>bonds</a:t>
            </a:r>
            <a:r>
              <a:rPr lang="cs-CZ" sz="2100" b="1" dirty="0"/>
              <a:t> </a:t>
            </a:r>
            <a:r>
              <a:rPr lang="cs-CZ" sz="2100" dirty="0"/>
              <a:t>(prašivé obligace) jsou dluhopisy se spekulativním ratingem. Tyto dluhopisy vydává podnik, u kterého je vysoké riziko nedodržení závazků (nesplacení dluhopisu). Jsou tedy vysoce rizikové a proto emitent musí nabídnout vysoký výnos (kupón).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AC4F0-1003-4FCD-B4C0-BF77640D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A2E0DAA-FE09-40CB-8C02-CE3166A00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5" y="1647399"/>
            <a:ext cx="7963590" cy="24995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5EB2EE-D646-4AD8-B5C3-EB0B227E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06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6C823-59C8-40DC-8E65-88385AFC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E953B115-FEA6-45DD-9849-F80CF98E4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8842"/>
            <a:ext cx="8229600" cy="333669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8F69C1-32D9-4B65-BBB1-1B7D0031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9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90B43-49C7-40D1-91ED-9109E60F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2DB5D8B-D144-4A81-944E-4279A70EB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772"/>
            <a:ext cx="8229600" cy="241283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881C4D-DA31-4704-8157-50DC8C05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6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9332F-CADA-46A8-AA51-EB06BBF8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BA201BC-A9F9-4C0B-882D-6C5B2504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1" y="1200150"/>
            <a:ext cx="7403017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96593-E23F-4881-81A6-2ABA1801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9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AC3F-250D-45EA-98EA-43699387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B93D7BB-A200-4360-9667-412548A10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1662640"/>
            <a:ext cx="7552074" cy="246909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093DC8-94FA-43DE-8533-E891AB1E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1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707BF-7431-47A8-903B-04BDFD9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555BDCC-F26C-44D9-8332-FCEBEBD99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7" y="1200150"/>
            <a:ext cx="7992285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BFA83A-816C-4ECE-BB78-E42CEB99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1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B07A2-B881-46B8-98B8-6126C71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746844F-9AC1-4C82-9218-82DD5C33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5015"/>
            <a:ext cx="8229600" cy="250434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DAAC3E-A8F1-409F-991E-AC227C52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0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C71B9-BE3B-4C0E-B5D5-94DC1349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3BA1D5-CDF2-48F1-AC17-EF1FB614D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" y="1200150"/>
            <a:ext cx="8174754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42EEC5-2DB9-4D87-82F8-C32D8F06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75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5FB71-75F7-4A7F-9907-649C4FF0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E9A93558-3C6E-46B3-9ABC-BB2D22486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6952"/>
            <a:ext cx="8229600" cy="242047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FA546D-037B-4C16-A33F-0361F036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4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2F3E1-5D1B-446E-8EA7-1B69B197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8CAB3DA8-8EEE-4553-901C-0CEF89055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9829"/>
            <a:ext cx="8229600" cy="309471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4C69E2-553E-4851-B349-B62016F2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Členění dluhopisů podle druhu kupónu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pevným (fixním) kupónem </a:t>
            </a:r>
            <a:r>
              <a:rPr lang="cs-CZ" sz="2000" dirty="0"/>
              <a:t>– emitent vyplácí po celou dobu života dluhopisu výnos (kupón) ve stejné výši.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pohyblivým (variabilním) kupónem </a:t>
            </a:r>
            <a:r>
              <a:rPr lang="cs-CZ" sz="2000" dirty="0"/>
              <a:t>– výše kupónu se mění v závislosti na vývoji úrokových sazeb nebo inflaci (musí být stanoveno při emisi dluhopisu).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Dluhopisy </a:t>
            </a:r>
            <a:r>
              <a:rPr lang="cs-CZ" sz="2000" b="1" dirty="0"/>
              <a:t>s nulovou úrokovou (kuponovou) sazbou </a:t>
            </a:r>
            <a:r>
              <a:rPr lang="cs-CZ" sz="2000" dirty="0"/>
              <a:t>(nulovým kuponem) – označují se také </a:t>
            </a:r>
            <a:r>
              <a:rPr lang="cs-CZ" sz="2000" dirty="0" err="1"/>
              <a:t>zerobondy</a:t>
            </a:r>
            <a:r>
              <a:rPr lang="cs-CZ" sz="2000" dirty="0"/>
              <a:t>, nedávají majiteli během doby do splatnosti žádný úrokový výnos.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19BAB-71C0-4DB8-A47F-2733B917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CFB464E-7D23-4785-8754-F38A7A05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" y="1620727"/>
            <a:ext cx="7026249" cy="255292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0FC456-9FE4-4C25-996A-87D28FF9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5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583EA-E99C-4490-91C7-0B792AF5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1B7D153-E2BA-4A46-981B-A740FCD6D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849"/>
            <a:ext cx="8229600" cy="33906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C52A1-BAA0-423A-BCCE-7CAC4743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58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990B6-5914-45D5-B1E4-4BF10B57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2EB5F8C-ECFF-4CC7-9296-A978BA241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923"/>
            <a:ext cx="8229600" cy="248052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B219ED-3C9C-4C7E-96EE-32736D7A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729F5-8B58-4B67-9EA3-8529F4FA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A494D98-2459-444C-B0EC-7F72CD47C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0" y="1200150"/>
            <a:ext cx="7787160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35170E-A99D-4CD3-A10B-6A5CDE73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4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1D33-CFF6-41E3-90EC-40BFB798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B7F2519-855E-43D6-910C-6C94F0660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03" y="1628347"/>
            <a:ext cx="5235394" cy="253768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FEE60-CC18-449E-886C-B470D8E0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6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DB4D-DE04-4994-A255-A71B4BAA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B5C8133C-51C7-4BD3-AA59-945F57A6F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6690"/>
            <a:ext cx="8229600" cy="338099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921FC9-34EA-4A4B-99D5-DE693BA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3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EA387-9F55-4E24-97AA-8CD1B028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5B7B24-3B3E-43A7-B086-4F14933E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0" y="1639778"/>
            <a:ext cx="6690940" cy="25148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FBDCF4-D80E-4BDA-BA49-A044D0B1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566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51B52-A5B2-459C-BA05-995A88A8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71A5017-F2EB-4403-91D0-E48DD4F0E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1073"/>
            <a:ext cx="8229600" cy="337222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8FCDC-0115-4412-BA67-F5C8CF5F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79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6D909-BC20-47B4-868F-4799D2B8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A116B27-4755-4786-904F-F3CF3F916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93" y="1632158"/>
            <a:ext cx="5464013" cy="25300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9FAF58-3254-4A8A-839A-ED669103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8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B088B-C289-411E-9580-5ED90EBB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D4FECF-70E3-4564-9177-22133E028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4473"/>
            <a:ext cx="8229600" cy="31254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9A2A50-A6A0-4079-847C-F971EC9F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Směnka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Cenný papír napsaný v přesně stanovené formě, ze kterého vyplývá na jedné straně bezpodmínečný písemně potvrzený platební závazek dlužníka zaplatit částku uvedenou na směnce a na druhé straně právo majitele směnky požadovat ve stanovené době tuto úhradu.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Doba splatnosti směnky je obvykle do jednoho roku.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Směnky patří mezi nejpoužívanější a nejstarší nástroje peněžního trhu.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Směnky se podle obsahu a způsobu vyrovnání člení na dva základní druhy: </a:t>
            </a:r>
          </a:p>
          <a:p>
            <a:pPr lvl="1" algn="just"/>
            <a:r>
              <a:rPr lang="cs-CZ" sz="1900" i="1" dirty="0"/>
              <a:t>Směnka vlastní </a:t>
            </a:r>
            <a:r>
              <a:rPr lang="cs-CZ" sz="1900" dirty="0"/>
              <a:t>je krátkodobý cenný papír, v kterém se výstavce (emitent, trasant) směnky bezpodmínečně zavazuje (slibuje), že zaplatí v určitý čas stanovenou sumu věřiteli (remitentovi), který je na směnce uveden, nebo na jeho řad. </a:t>
            </a:r>
          </a:p>
          <a:p>
            <a:pPr lvl="1" algn="just"/>
            <a:r>
              <a:rPr lang="cs-CZ" sz="1900" i="1" dirty="0"/>
              <a:t>Směnka cizí </a:t>
            </a:r>
            <a:r>
              <a:rPr lang="cs-CZ" sz="1900" dirty="0"/>
              <a:t>je krátkodobý cenný papír, ve kterém výstavce (emitent, trasant) směnky přikazuje třetí osobě (</a:t>
            </a:r>
            <a:r>
              <a:rPr lang="cs-CZ" sz="1900" dirty="0" err="1"/>
              <a:t>směnečníkovi</a:t>
            </a:r>
            <a:r>
              <a:rPr lang="cs-CZ" sz="1900" dirty="0"/>
              <a:t>, trasátovi), aby věřiteli (remitentovi), nebo na jeho řad, zaplatil v určitý čas stanovenou sumu.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0AF3-D9F8-478C-B868-DA67964F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48F0E9-3145-4446-834F-329D53F2E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1662640"/>
            <a:ext cx="6881456" cy="246909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F3DF2D-9DA0-47A4-94BF-51E52167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87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A167F-8E92-4622-9D59-FD8CCBAD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5723BD4E-2317-43B4-9911-2C7B13A7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4" y="1200150"/>
            <a:ext cx="8078571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9119C-1787-45E2-B9AC-CD6AC72D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6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DBDE8-A37A-49FE-B36C-9631B3BC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53A2C413-4BFE-4BEE-AB55-A3C3AF13A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124"/>
            <a:ext cx="8229600" cy="227612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147DED-D428-4E4C-9F13-934EBFB5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16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D12A0-51BF-4C96-9986-5E90B399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D61CB45-87F7-4411-B1AE-097DA2127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1144"/>
            <a:ext cx="8229600" cy="32320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D1D1C2-D145-484C-A2BF-19CE402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7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E3CBD-70F4-46FE-96EA-DCA7F3DC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22BE88-B391-46F5-BD3B-760128C06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30" y="1594054"/>
            <a:ext cx="4846740" cy="260626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FAE5D4-F1C7-43C0-881E-CDA21E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86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FC03B-7798-4270-85B2-C21EE90E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EF4DF7D-3D99-46F1-A6F5-3037353D0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1631"/>
            <a:ext cx="8229600" cy="325111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B4B21C-78E9-41F4-B837-15F3E014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27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7D83-FA49-4F46-829A-A85A3528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591220-D725-4B42-96CA-2E9B34FAE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438"/>
            <a:ext cx="8229600" cy="248149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7F01A3-50F7-48F7-9ACE-F9C70840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5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3B276-D0F5-41BF-9B3A-17862E6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512BBF3-1230-4B67-BF1E-EF305DA8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1" y="1200150"/>
            <a:ext cx="7805077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B6ACA-F6D1-4EE8-B9CC-773E450D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03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9932-D43D-4D0D-99EF-C644699F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F74C1489-85DD-4BE1-9EE1-7F19E3670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373"/>
            <a:ext cx="8229600" cy="256162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B353EE-2102-4E8D-9B98-91B2DFE3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52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A3415-66FC-4380-8E78-3DCC28AB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3034A9B-E83E-4C9A-B975-FB4DF4868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239"/>
            <a:ext cx="8229600" cy="335789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B22CB-BB9F-4C09-BB7F-4E56E4E0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Pokladniční poukázka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Krátkodobé, úvěrové a diskontované cenné papíry, které představují přímý závazek s krátkou dobou splatnosti a slouží ke krytí deficitu ve státním rozpočtu.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Doba splatnosti je maximálně 1 rok, většinou se emitují na období 3, 6 a 9 měsíců.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Obvykle se emitují v pravidelných sériích, nicméně v případě nečekané potřeby finančních prostředků se mohou emitovat i mimořádně.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Česku emituje státní pokladniční poukázky Ministerstvo financí ČR prostřednictvím ČNB, primární prodej probíhá aukčním způsobem.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Pokladniční poukázky jsou vysoce likvidní, dobře obchodovatelné cenné papíry, které mají nízké riziko, a proto nižší výnos než jiné druhy cenných papírů.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Prodávají se s diskontem, tj. za nižší cenu než je jmenovitá hodnota a v době splatnosti je vyplacena vlastníkovi celá nominální hodnota.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84258-D044-47B9-BDFF-8812707E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0DC5DA-E386-4B74-BE65-B820416FD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76" y="1647399"/>
            <a:ext cx="5403048" cy="24995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7AC42A-952C-4171-83D6-85E6929A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55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28C25-E379-40C4-BA12-729DC49D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D0D4003-D698-453D-A890-AEA3397B3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2" y="1200150"/>
            <a:ext cx="7410396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6C6651-EF15-46D4-92AD-E0AB6D5B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17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2618E-789C-4A00-B223-5578D64B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9A26F84-6451-4B8A-806C-0B3DE30A4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87" y="1666451"/>
            <a:ext cx="4214225" cy="246147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3DE190-054A-429C-947D-30559745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7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2C6F6-B153-403C-B567-35D5E49A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42751B0-E0F2-4F12-98A2-B7F545630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9" y="1200150"/>
            <a:ext cx="791728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1BCA61-2192-4BA3-B953-949F6385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081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9057C-9B51-400A-8D6D-26F0A4F9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082A46-3829-4C29-992E-BF79EC31C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38" y="1670261"/>
            <a:ext cx="5357324" cy="245385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02773A-059A-4870-BEC9-E9050059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43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74507-957C-4EE4-9105-CD5B504D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8EBF65D-B8D1-4163-9682-FAB76A110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9" y="1200150"/>
            <a:ext cx="8043102" cy="33940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03DC64-9230-42AC-9CF8-166AED70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12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9B11D-AA38-4A94-A01B-9140FE53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EE8C01-4BA7-47C9-8F7F-8EEAAB88C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20" y="1693123"/>
            <a:ext cx="6698560" cy="24081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CEAAB-0851-4342-B8D5-3E8AEE87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07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CF12E-2E0E-4394-AC73-78EAB04B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D54C4FD-6DF5-4AE1-BFD6-39F8F3AFA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1209"/>
            <a:ext cx="8229600" cy="303195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EC108B-365A-4E20-AD2B-2E18698A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05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3CB62-4795-41FB-8FBE-86C3E3BA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978B35-1085-41E8-AF49-AB1182145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6237"/>
            <a:ext cx="8229600" cy="238190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FAC8A5-45D4-4381-A43C-732CD448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305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F01BC-0C0F-460C-9323-62946F60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C5A00D-A60E-4C7B-AB2A-1B758BD89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131"/>
            <a:ext cx="8229600" cy="316211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D07F95-6161-4ABF-8F14-20A4A3DE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019"/>
      </p:ext>
    </p:extLst>
  </p:cSld>
  <p:clrMapOvr>
    <a:masterClrMapping/>
  </p:clrMapOvr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1595</TotalTime>
  <Words>2692</Words>
  <Application>Microsoft Office PowerPoint</Application>
  <PresentationFormat>Předvádění na obrazovce (16:9)</PresentationFormat>
  <Paragraphs>388</Paragraphs>
  <Slides>176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176</vt:i4>
      </vt:variant>
    </vt:vector>
  </HeadingPairs>
  <TitlesOfParts>
    <vt:vector size="181" baseType="lpstr">
      <vt:lpstr>Arial</vt:lpstr>
      <vt:lpstr>Calibri</vt:lpstr>
      <vt:lpstr>Times New Roman</vt:lpstr>
      <vt:lpstr>683</vt:lpstr>
      <vt:lpstr>Custom Design</vt:lpstr>
      <vt:lpstr> Cenné papíry, otevřené podílové fondy</vt:lpstr>
      <vt:lpstr>Cenný papír</vt:lpstr>
      <vt:lpstr>Některé ze základních typů klasifikací jsou:</vt:lpstr>
      <vt:lpstr>Druhy cenných papírů</vt:lpstr>
      <vt:lpstr>Dluhopisy</vt:lpstr>
      <vt:lpstr>Druhy dluhopisů</vt:lpstr>
      <vt:lpstr>Členění dluhopisů podle druhu kupónu</vt:lpstr>
      <vt:lpstr>Směnka</vt:lpstr>
      <vt:lpstr>Pokladniční poukázka</vt:lpstr>
      <vt:lpstr>Depozitní certifikát</vt:lpstr>
      <vt:lpstr>Hypoteční zástavní listy</vt:lpstr>
      <vt:lpstr>Akcie</vt:lpstr>
      <vt:lpstr>Prezentace aplikace PowerPoint</vt:lpstr>
      <vt:lpstr>Prezentace aplikace PowerPoint</vt:lpstr>
      <vt:lpstr>Podílové listy</vt:lpstr>
      <vt:lpstr>Otevřené podílové fondy</vt:lpstr>
      <vt:lpstr>Proč jsou OPF výhodné (1)</vt:lpstr>
      <vt:lpstr>Proč jsou OPF výhodné (2)</vt:lpstr>
      <vt:lpstr>Proč jsou OPF výhodné (3)</vt:lpstr>
      <vt:lpstr>Prezentace aplikace PowerPoint</vt:lpstr>
      <vt:lpstr>Další druhy fondů</vt:lpstr>
      <vt:lpstr>Doporučený investiční horizont</vt:lpstr>
      <vt:lpstr>Výběr vhodného fondu</vt:lpstr>
      <vt:lpstr>Základní druhy fondů</vt:lpstr>
      <vt:lpstr>Srovnání základních druhů cenných papírů</vt:lpstr>
      <vt:lpstr>Depozitní stvrzenky</vt:lpstr>
      <vt:lpstr>Zdaňování cenných papírů</vt:lpstr>
      <vt:lpstr>Zdaňování výnosu z držby CP</vt:lpstr>
      <vt:lpstr>Výnos z prodeje CP</vt:lpstr>
      <vt:lpstr>Podmínky pro osvobození od daně (§ 4)</vt:lpstr>
      <vt:lpstr>Příjem do 100 tisíc Kč</vt:lpstr>
      <vt:lpstr>Rekapitulace – ověření znalostí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77</cp:revision>
  <dcterms:created xsi:type="dcterms:W3CDTF">2020-02-20T21:18:52Z</dcterms:created>
  <dcterms:modified xsi:type="dcterms:W3CDTF">2022-02-06T12:12:14Z</dcterms:modified>
</cp:coreProperties>
</file>