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65" r:id="rId4"/>
    <p:sldId id="268" r:id="rId5"/>
    <p:sldId id="274" r:id="rId6"/>
    <p:sldId id="277" r:id="rId7"/>
    <p:sldId id="264" r:id="rId8"/>
    <p:sldId id="267" r:id="rId9"/>
    <p:sldId id="275" r:id="rId10"/>
    <p:sldId id="273" r:id="rId11"/>
    <p:sldId id="276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71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60326-B15A-4EB8-BA51-6F01B7C41A0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FC7F-DF6B-499B-94CA-51A1A4044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73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Finanční ekonometrie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0451" y="4734962"/>
            <a:ext cx="5095702" cy="1247522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Kauzalita ve finančních časových řadách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/>
          </a:bodyPr>
          <a:lstStyle/>
          <a:p>
            <a:r>
              <a:rPr lang="cs-CZ" smtClean="0"/>
              <a:t>Praktický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/>
              <a:t>Určete kauzalitu </a:t>
            </a:r>
            <a:r>
              <a:rPr lang="cs-CZ" sz="2200" dirty="0" smtClean="0"/>
              <a:t>mezi MB a </a:t>
            </a:r>
            <a:r>
              <a:rPr lang="cs-CZ" sz="2200" dirty="0" smtClean="0"/>
              <a:t>M2 (data „S4_MB_M3.xls“)</a:t>
            </a:r>
            <a:endParaRPr lang="cs-CZ" sz="2200" dirty="0" smtClean="0"/>
          </a:p>
          <a:p>
            <a:pPr algn="just"/>
            <a:r>
              <a:rPr lang="cs-CZ" sz="2200" dirty="0" smtClean="0"/>
              <a:t>Určete kauzalitu </a:t>
            </a:r>
            <a:r>
              <a:rPr lang="cs-CZ" sz="2200" dirty="0" smtClean="0"/>
              <a:t>mezi úrokovými sazbami a výnosy státních </a:t>
            </a:r>
            <a:r>
              <a:rPr lang="cs-CZ" sz="2200" dirty="0" smtClean="0"/>
              <a:t>dluhopisů (data: „S4_Kauzalita.xls“)</a:t>
            </a:r>
            <a:endParaRPr lang="cs-CZ" sz="2200" dirty="0" smtClean="0"/>
          </a:p>
          <a:p>
            <a:pPr algn="just"/>
            <a:r>
              <a:rPr lang="cs-CZ" sz="2200" dirty="0" smtClean="0"/>
              <a:t>Určete kauzalitu </a:t>
            </a:r>
            <a:r>
              <a:rPr lang="cs-CZ" sz="2200" dirty="0" smtClean="0"/>
              <a:t>mezi dvěma akciovými </a:t>
            </a:r>
            <a:r>
              <a:rPr lang="cs-CZ" sz="2200" dirty="0" smtClean="0"/>
              <a:t>indexy</a:t>
            </a:r>
          </a:p>
          <a:p>
            <a:pPr lvl="1" algn="just"/>
            <a:r>
              <a:rPr lang="cs-CZ" sz="1800" dirty="0" smtClean="0"/>
              <a:t>Stáhněte z Finance </a:t>
            </a:r>
            <a:r>
              <a:rPr lang="cs-CZ" sz="1800" dirty="0" err="1" smtClean="0"/>
              <a:t>Yahoo</a:t>
            </a:r>
            <a:r>
              <a:rPr lang="cs-CZ" sz="1800" dirty="0" smtClean="0"/>
              <a:t> libovolné dva akciové indexy či akciový index a akcii v něm obsaženou a určete kauzalitu mezi nimi</a:t>
            </a:r>
            <a:endParaRPr lang="cs-CZ" sz="1800" dirty="0" smtClean="0"/>
          </a:p>
          <a:p>
            <a:pPr algn="just"/>
            <a:endParaRPr lang="cs-CZ" sz="2200" dirty="0" smtClean="0"/>
          </a:p>
          <a:p>
            <a:pPr algn="just"/>
            <a:r>
              <a:rPr lang="cs-CZ" sz="2200" dirty="0" smtClean="0"/>
              <a:t>Kauzalitu měřte pomocí:</a:t>
            </a:r>
            <a:endParaRPr lang="cs-CZ" sz="2200" dirty="0" smtClean="0"/>
          </a:p>
          <a:p>
            <a:pPr lvl="1" algn="just"/>
            <a:r>
              <a:rPr lang="cs-CZ" sz="1800" dirty="0" smtClean="0"/>
              <a:t>Korelační koeficient</a:t>
            </a:r>
          </a:p>
          <a:p>
            <a:pPr lvl="1" algn="just"/>
            <a:r>
              <a:rPr lang="cs-CZ" sz="1800" dirty="0" err="1" smtClean="0"/>
              <a:t>Grangerova</a:t>
            </a:r>
            <a:r>
              <a:rPr lang="cs-CZ" sz="1800" dirty="0" smtClean="0"/>
              <a:t> kauzalita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98" y="2465528"/>
            <a:ext cx="6070915" cy="1807707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 a přeji pěkný den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986" y="365127"/>
            <a:ext cx="7238040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Kauzalita ve finančních časových řadách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Jedním z problémů, kterým se zabývá ekonometrie, je zkoumání kauzálních vztahů mezi ekonomickými časovými řadami.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 err="1"/>
              <a:t>Granger</a:t>
            </a:r>
            <a:r>
              <a:rPr lang="cs-CZ" sz="2400" dirty="0"/>
              <a:t> (1969) definoval pojetí kauzality, při jehož praktickém ověření lze použít VAR modely.</a:t>
            </a:r>
          </a:p>
          <a:p>
            <a:pPr algn="just"/>
            <a:r>
              <a:rPr lang="cs-CZ" sz="2400" dirty="0"/>
              <a:t>Základní myšlenka spočívá v této tezi: </a:t>
            </a:r>
          </a:p>
          <a:p>
            <a:pPr lvl="1" algn="just"/>
            <a:r>
              <a:rPr lang="cs-CZ" dirty="0"/>
              <a:t>Působí-li řada Z na řadu Y, pak by řada Z měla pomoci zlepšit předpovědi řady Y.</a:t>
            </a:r>
          </a:p>
          <a:p>
            <a:pPr lvl="1"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smtClean="0"/>
              <a:t>Korelační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lvl="0" algn="just"/>
            <a:r>
              <a:rPr lang="cs-CZ" sz="2200" dirty="0"/>
              <a:t>Korelace znamená vzájemný lineární vztah mezi znaky či </a:t>
            </a:r>
            <a:r>
              <a:rPr lang="cs-CZ" sz="2200" dirty="0" smtClean="0"/>
              <a:t>veličinami.</a:t>
            </a:r>
            <a:endParaRPr lang="cs-CZ" sz="2200" dirty="0"/>
          </a:p>
          <a:p>
            <a:pPr lvl="0" algn="just"/>
            <a:r>
              <a:rPr lang="cs-CZ" sz="2200" dirty="0"/>
              <a:t>Míru korelace vyjadřuje korelační koeficient, který může nabývat hodnot v intervalu &lt;-1;1&gt;.</a:t>
            </a:r>
          </a:p>
          <a:p>
            <a:pPr lvl="0" algn="just"/>
            <a:r>
              <a:rPr lang="cs-CZ" sz="2200" dirty="0"/>
              <a:t>Korelace znamená vzájemný vztah mezi dvěma procesy nebo veličinami. Pokud se jedna z nich mění, mění se korelativně i druhá a naopak. </a:t>
            </a:r>
          </a:p>
          <a:p>
            <a:pPr lvl="0" algn="just"/>
            <a:r>
              <a:rPr lang="cs-CZ" sz="2200" dirty="0"/>
              <a:t>Pokud se mezi dvěma procesy ukáže pozitivní či negativní korelace, je pravděpodobné, že na sobě závisejí, nelze z toho však ještě usoudit, že by jeden z nich musel být příčinou a druhý následkem. To samotná korelace nedovoluje rozhodnout.</a:t>
            </a:r>
          </a:p>
          <a:p>
            <a:pPr lvl="0" algn="just"/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85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smtClean="0"/>
              <a:t>Korelační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cs-CZ" sz="2400" dirty="0"/>
              <a:t>Vztah mezi znaky či veličinami </a:t>
            </a:r>
            <a:r>
              <a:rPr lang="cs-CZ" sz="2400" i="1" dirty="0"/>
              <a:t>x</a:t>
            </a:r>
            <a:r>
              <a:rPr lang="cs-CZ" sz="2400" dirty="0"/>
              <a:t> a </a:t>
            </a:r>
            <a:r>
              <a:rPr lang="cs-CZ" sz="2400" i="1" dirty="0"/>
              <a:t>y</a:t>
            </a:r>
            <a:r>
              <a:rPr lang="cs-CZ" sz="2400" dirty="0"/>
              <a:t> může být kladný, pokud (přibližně) platí </a:t>
            </a:r>
            <a:r>
              <a:rPr lang="cs-CZ" sz="2400" i="1" dirty="0"/>
              <a:t>y</a:t>
            </a:r>
            <a:r>
              <a:rPr lang="cs-CZ" sz="2400" dirty="0"/>
              <a:t> = </a:t>
            </a:r>
            <a:r>
              <a:rPr lang="cs-CZ" sz="2400" i="1" dirty="0" err="1"/>
              <a:t>kx</a:t>
            </a:r>
            <a:r>
              <a:rPr lang="cs-CZ" sz="2400" dirty="0"/>
              <a:t>, nebo záporný (</a:t>
            </a:r>
            <a:r>
              <a:rPr lang="cs-CZ" sz="2400" i="1" dirty="0"/>
              <a:t>y</a:t>
            </a:r>
            <a:r>
              <a:rPr lang="cs-CZ" sz="2400" dirty="0"/>
              <a:t> = -</a:t>
            </a:r>
            <a:r>
              <a:rPr lang="cs-CZ" sz="2400" i="1" dirty="0" err="1"/>
              <a:t>kx</a:t>
            </a:r>
            <a:r>
              <a:rPr lang="cs-CZ" sz="2400" dirty="0"/>
              <a:t>). </a:t>
            </a:r>
          </a:p>
          <a:p>
            <a:pPr algn="just">
              <a:spcBef>
                <a:spcPts val="1200"/>
              </a:spcBef>
            </a:pPr>
            <a:endParaRPr lang="cs-CZ" sz="2200" dirty="0" smtClean="0"/>
          </a:p>
          <a:p>
            <a:pPr algn="just">
              <a:spcBef>
                <a:spcPts val="1200"/>
              </a:spcBef>
            </a:pPr>
            <a:r>
              <a:rPr lang="cs-CZ" sz="2200" dirty="0" smtClean="0"/>
              <a:t>Hodnota </a:t>
            </a:r>
            <a:r>
              <a:rPr lang="cs-CZ" sz="2200" dirty="0"/>
              <a:t>korelačního koeficientu </a:t>
            </a:r>
            <a:r>
              <a:rPr lang="cs-CZ" sz="2200" b="1" dirty="0"/>
              <a:t>−1</a:t>
            </a:r>
            <a:r>
              <a:rPr lang="cs-CZ" sz="2200" dirty="0"/>
              <a:t> značí zcela nepřímou závislost.</a:t>
            </a:r>
          </a:p>
          <a:p>
            <a:pPr algn="just">
              <a:spcBef>
                <a:spcPts val="1200"/>
              </a:spcBef>
            </a:pPr>
            <a:r>
              <a:rPr lang="cs-CZ" sz="2200" dirty="0"/>
              <a:t>Hodnota korelačního koeficientu </a:t>
            </a:r>
            <a:r>
              <a:rPr lang="cs-CZ" sz="2200" b="1" dirty="0"/>
              <a:t>+1</a:t>
            </a:r>
            <a:r>
              <a:rPr lang="cs-CZ" sz="2200" dirty="0"/>
              <a:t> značí zcela přímou závislost. </a:t>
            </a:r>
          </a:p>
          <a:p>
            <a:pPr algn="just">
              <a:spcBef>
                <a:spcPts val="1200"/>
              </a:spcBef>
            </a:pPr>
            <a:r>
              <a:rPr lang="cs-CZ" sz="2200" dirty="0"/>
              <a:t>Pokud je korelační koeficient roven </a:t>
            </a:r>
            <a:r>
              <a:rPr lang="cs-CZ" sz="2200" b="1" dirty="0"/>
              <a:t>0 </a:t>
            </a:r>
            <a:r>
              <a:rPr lang="cs-CZ" sz="2200" dirty="0"/>
              <a:t>(</a:t>
            </a:r>
            <a:r>
              <a:rPr lang="cs-CZ" sz="2200" dirty="0" err="1"/>
              <a:t>nekorelovanost</a:t>
            </a:r>
            <a:r>
              <a:rPr lang="cs-CZ" sz="2200" dirty="0"/>
              <a:t>), pak mezi znaky není žádná statisticky zjistitelná lineární závislost. Je dobré si uvědomit, že i při nulovém korelačním koeficientu na sobě veličiny mohou záviset, pouze tento vztah nelze vyjádřit lineární funkcí, a to ani přibližně.</a:t>
            </a:r>
            <a:endParaRPr lang="en-GB" sz="2200" dirty="0"/>
          </a:p>
          <a:p>
            <a:pPr>
              <a:spcBef>
                <a:spcPts val="1200"/>
              </a:spcBef>
            </a:pPr>
            <a:endParaRPr lang="en-GB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2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Rozdíl mezi korelační závislostí a kauzální závislostí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946495"/>
            <a:ext cx="8247185" cy="4354658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jsou dvě náhodné veličiny korelačně závislé, pak to znamená, že mezi těmito náhodnými veličinami může existovat kauzální závislost.</a:t>
            </a:r>
          </a:p>
          <a:p>
            <a:pPr algn="just"/>
            <a:r>
              <a:rPr lang="cs-CZ" sz="2400" dirty="0"/>
              <a:t>Nelze ale rozlišit, zda jde o kauzální závislost bezprostřední, kdy změny jedné veličiny podmiňují změny druhé, nebo o kauzální závislost zprostředkovanou. </a:t>
            </a:r>
          </a:p>
          <a:p>
            <a:pPr algn="just"/>
            <a:r>
              <a:rPr lang="cs-CZ" sz="2400" dirty="0"/>
              <a:t>Existence korelační závislosti dvou náhodných veličin nemůže být důkazem toho, že mezi nimi existuje kauzální závislost.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53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Rozdíl mezi korelační závislostí a kauzální závislostí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946495"/>
            <a:ext cx="8247185" cy="4354658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Hindls (2007) upozorňuje na problem </a:t>
            </a:r>
            <a:r>
              <a:rPr lang="pl-PL" sz="2000" i="1" dirty="0"/>
              <a:t>zdanlive korelace</a:t>
            </a:r>
            <a:r>
              <a:rPr lang="pl-PL" sz="2000" dirty="0"/>
              <a:t>, kdy </a:t>
            </a:r>
            <a:r>
              <a:rPr lang="pl-PL" sz="2000" dirty="0" smtClean="0"/>
              <a:t>pozorujeme </a:t>
            </a:r>
            <a:r>
              <a:rPr lang="cs-CZ" sz="2000" dirty="0" smtClean="0"/>
              <a:t>silnou závislost </a:t>
            </a:r>
            <a:r>
              <a:rPr lang="cs-CZ" sz="2000" dirty="0"/>
              <a:t>mezi </a:t>
            </a:r>
            <a:r>
              <a:rPr lang="cs-CZ" sz="2000" dirty="0" smtClean="0"/>
              <a:t>proměnnými </a:t>
            </a:r>
            <a:r>
              <a:rPr lang="cs-CZ" sz="2000" dirty="0"/>
              <a:t>i v </a:t>
            </a:r>
            <a:r>
              <a:rPr lang="cs-CZ" sz="2000" dirty="0" smtClean="0"/>
              <a:t>případě, </a:t>
            </a:r>
            <a:r>
              <a:rPr lang="cs-CZ" sz="2000" dirty="0"/>
              <a:t>že </a:t>
            </a:r>
            <a:r>
              <a:rPr lang="cs-CZ" sz="2000" dirty="0" smtClean="0"/>
              <a:t>závislost </a:t>
            </a:r>
            <a:r>
              <a:rPr lang="cs-CZ" sz="2000" dirty="0"/>
              <a:t>ve skutečnosti </a:t>
            </a:r>
            <a:r>
              <a:rPr lang="cs-CZ" sz="2000" dirty="0" smtClean="0"/>
              <a:t>buď téměř, </a:t>
            </a:r>
            <a:r>
              <a:rPr lang="cs-CZ" sz="2000" dirty="0"/>
              <a:t>nebo vůbec neexistuje. K tomuto jevu může </a:t>
            </a:r>
            <a:r>
              <a:rPr lang="cs-CZ" sz="2000" dirty="0" smtClean="0"/>
              <a:t>docházet </a:t>
            </a:r>
            <a:r>
              <a:rPr lang="cs-CZ" sz="2000" dirty="0"/>
              <a:t>tehdy, </a:t>
            </a:r>
            <a:r>
              <a:rPr lang="cs-CZ" sz="2000" dirty="0" smtClean="0"/>
              <a:t>když obě proměnné </a:t>
            </a:r>
            <a:r>
              <a:rPr lang="cs-CZ" sz="2000" dirty="0"/>
              <a:t>vykazuji </a:t>
            </a:r>
            <a:r>
              <a:rPr lang="cs-CZ" sz="2000" dirty="0" smtClean="0"/>
              <a:t>stejný vývojový </a:t>
            </a:r>
            <a:r>
              <a:rPr lang="cs-CZ" sz="2000" dirty="0"/>
              <a:t>trend v čase nebo jsou latentně </a:t>
            </a:r>
            <a:r>
              <a:rPr lang="cs-CZ" sz="2000" dirty="0" smtClean="0"/>
              <a:t>ovlivňovány jinou třetí </a:t>
            </a:r>
            <a:r>
              <a:rPr lang="cs-CZ" sz="2000" dirty="0"/>
              <a:t>proměnou, s niž jednotlivě nebo současně </a:t>
            </a:r>
            <a:r>
              <a:rPr lang="cs-CZ" sz="2000" dirty="0" smtClean="0"/>
              <a:t>souvisí zkoumané proměnné. </a:t>
            </a:r>
          </a:p>
          <a:p>
            <a:pPr algn="just"/>
            <a:r>
              <a:rPr lang="cs-CZ" sz="2000" dirty="0" smtClean="0"/>
              <a:t>Korelace </a:t>
            </a:r>
            <a:r>
              <a:rPr lang="cs-CZ" sz="2000" dirty="0"/>
              <a:t>může vznikat z několika důvodů. Je-li však mezi dvěma </a:t>
            </a:r>
            <a:r>
              <a:rPr lang="cs-CZ" sz="2000" dirty="0" smtClean="0"/>
              <a:t>proměnnými </a:t>
            </a:r>
            <a:r>
              <a:rPr lang="pl-PL" sz="2000" dirty="0" smtClean="0"/>
              <a:t>vzajemna </a:t>
            </a:r>
            <a:r>
              <a:rPr lang="pl-PL" sz="2000" dirty="0"/>
              <a:t>zavislost, neznamena to, že mezi nimi take existuje kauzalni (</a:t>
            </a:r>
            <a:r>
              <a:rPr lang="pl-PL" sz="2000" dirty="0" smtClean="0"/>
              <a:t>tedy </a:t>
            </a:r>
            <a:r>
              <a:rPr lang="cs-CZ" sz="2000" dirty="0" smtClean="0"/>
              <a:t>příčinný) </a:t>
            </a:r>
            <a:r>
              <a:rPr lang="cs-CZ" sz="2000" dirty="0"/>
              <a:t>vztah. </a:t>
            </a:r>
            <a:r>
              <a:rPr lang="cs-CZ" sz="2000" dirty="0" smtClean="0"/>
              <a:t>Důležité </a:t>
            </a:r>
            <a:r>
              <a:rPr lang="cs-CZ" sz="2000" dirty="0"/>
              <a:t>je </a:t>
            </a:r>
            <a:r>
              <a:rPr lang="cs-CZ" sz="2000" dirty="0" err="1"/>
              <a:t>take</a:t>
            </a:r>
            <a:r>
              <a:rPr lang="cs-CZ" sz="2000" dirty="0"/>
              <a:t> vědět, jak </a:t>
            </a:r>
            <a:r>
              <a:rPr lang="cs-CZ" sz="2000" dirty="0" smtClean="0"/>
              <a:t>dosažené výsledky empirického zkoumaní správně </a:t>
            </a:r>
            <a:r>
              <a:rPr lang="cs-CZ" sz="2000" dirty="0"/>
              <a:t>interpretovat. </a:t>
            </a:r>
            <a:r>
              <a:rPr lang="cs-CZ" sz="2000" dirty="0" smtClean="0"/>
              <a:t>Správná </a:t>
            </a:r>
            <a:r>
              <a:rPr lang="cs-CZ" sz="2000" dirty="0"/>
              <a:t>interpretace vyžaduje nejen </a:t>
            </a:r>
            <a:r>
              <a:rPr lang="cs-CZ" sz="2000" dirty="0" smtClean="0"/>
              <a:t>dobře </a:t>
            </a:r>
            <a:r>
              <a:rPr lang="pl-PL" sz="2000" dirty="0" smtClean="0"/>
              <a:t>intuitivni </a:t>
            </a:r>
            <a:r>
              <a:rPr lang="pl-PL" sz="2000" dirty="0"/>
              <a:t>znalosti o tom, co vlastně korelace je, ale take dobrou </a:t>
            </a:r>
            <a:r>
              <a:rPr lang="pl-PL" sz="2000" dirty="0" smtClean="0"/>
              <a:t>znalost </a:t>
            </a:r>
            <a:r>
              <a:rPr lang="cs-CZ" sz="2000" dirty="0" smtClean="0"/>
              <a:t>zkoumaného ekonomického problému </a:t>
            </a:r>
            <a:r>
              <a:rPr lang="cs-CZ" sz="2000" dirty="0"/>
              <a:t>(</a:t>
            </a:r>
            <a:r>
              <a:rPr lang="cs-CZ" sz="2000" dirty="0" err="1"/>
              <a:t>Koop</a:t>
            </a:r>
            <a:r>
              <a:rPr lang="cs-CZ" sz="2000" dirty="0"/>
              <a:t>, 2006; Němec, 2009).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4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err="1" smtClean="0"/>
              <a:t>Grangerova</a:t>
            </a:r>
            <a:r>
              <a:rPr lang="cs-CZ" dirty="0" smtClean="0"/>
              <a:t> kauzalita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11215"/>
            <a:ext cx="7965830" cy="4365748"/>
          </a:xfrm>
        </p:spPr>
        <p:txBody>
          <a:bodyPr>
            <a:noAutofit/>
          </a:bodyPr>
          <a:lstStyle/>
          <a:p>
            <a:pPr algn="just"/>
            <a:r>
              <a:rPr lang="cs-CZ" sz="2000" dirty="0" err="1"/>
              <a:t>Grangerova</a:t>
            </a:r>
            <a:r>
              <a:rPr lang="cs-CZ" sz="2000" dirty="0"/>
              <a:t> kauzalita – ukazuje, jak zpožděné hodnoty proměnné </a:t>
            </a:r>
            <a:r>
              <a:rPr lang="cs-CZ" sz="2000" i="1" dirty="0"/>
              <a:t>x</a:t>
            </a:r>
            <a:r>
              <a:rPr lang="cs-CZ" sz="2000" dirty="0"/>
              <a:t> zlepšují schopnost predikovat dnešní hodnoty </a:t>
            </a:r>
            <a:r>
              <a:rPr lang="cs-CZ" sz="2000" i="1" dirty="0"/>
              <a:t>y</a:t>
            </a:r>
            <a:r>
              <a:rPr lang="cs-CZ" sz="2000" dirty="0"/>
              <a:t>.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 testech je za kauzální působení X na Y považována situace, kdy vysvětlení Y pomocí historie (minulých hodnot) Y a současně historie X je „dostatečně“ lepší než pouhé vysvětlení Y podle své vlastní historie. </a:t>
            </a:r>
          </a:p>
          <a:p>
            <a:pPr algn="just"/>
            <a:r>
              <a:rPr lang="cs-CZ" sz="2000" dirty="0"/>
              <a:t>Za slovem „dostatečně“ se skrývá teorie pravděpodobnosti. 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err="1"/>
              <a:t>Grangerovu</a:t>
            </a:r>
            <a:r>
              <a:rPr lang="cs-CZ" sz="2000" dirty="0"/>
              <a:t> kauzalitu nelze zaměňovat či ztotožňovat s běžně chápaným pojmem příčinné závislosti, neboť podstatou testování kauzality v </a:t>
            </a:r>
            <a:r>
              <a:rPr lang="cs-CZ" sz="2000" dirty="0" err="1"/>
              <a:t>Grangerově</a:t>
            </a:r>
            <a:r>
              <a:rPr lang="cs-CZ" sz="2000" dirty="0"/>
              <a:t> pojetí není nic jiného, než ověření, </a:t>
            </a:r>
            <a:r>
              <a:rPr lang="cs-CZ" sz="2000" b="1" dirty="0"/>
              <a:t>zda změny určité proměnné předcházejí změně jiné proměnné, nikoliv která veličina je příčinnou a která následkem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smtClean="0"/>
              <a:t>Test </a:t>
            </a:r>
            <a:r>
              <a:rPr lang="cs-CZ" dirty="0" err="1" smtClean="0"/>
              <a:t>Grangerovy</a:t>
            </a:r>
            <a:r>
              <a:rPr lang="cs-CZ" dirty="0" smtClean="0"/>
              <a:t> kauzality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93277"/>
            <a:ext cx="7886700" cy="4283686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Používá se velice často v případě, když testujeme, která z množiny faktorů, kterou analyzujeme je veličinou exogenní. </a:t>
            </a:r>
          </a:p>
          <a:p>
            <a:pPr algn="just"/>
            <a:r>
              <a:rPr lang="cs-CZ" sz="2200" dirty="0"/>
              <a:t>Nejedná se o pravou kauzalitu (o pravou akci, reakci). Ale jedná se o to, zda jedna veličina přispívá k vysvětlení vývoje té druhé veličiny. Nikoliv že by ji determinovala, pouze jestli přispívá k jejímu vývoji. </a:t>
            </a:r>
          </a:p>
          <a:p>
            <a:pPr algn="just"/>
            <a:r>
              <a:rPr lang="cs-CZ" sz="2200" dirty="0"/>
              <a:t>Protože využívá pouze dvě proměnné, jsou to dvě rovnice. </a:t>
            </a:r>
          </a:p>
          <a:p>
            <a:pPr algn="just"/>
            <a:r>
              <a:rPr lang="cs-CZ" sz="2200" dirty="0"/>
              <a:t>Vyžaduje stacionární časové řady.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smtClean="0"/>
              <a:t>Test </a:t>
            </a:r>
            <a:r>
              <a:rPr lang="cs-CZ" dirty="0" err="1" smtClean="0"/>
              <a:t>Grangerovy</a:t>
            </a:r>
            <a:r>
              <a:rPr lang="cs-CZ" dirty="0" smtClean="0"/>
              <a:t> kauzality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93277"/>
            <a:ext cx="7886700" cy="428368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Při statistickém ověření výskytu </a:t>
            </a:r>
            <a:r>
              <a:rPr lang="cs-CZ" dirty="0" err="1"/>
              <a:t>Grangerovy</a:t>
            </a:r>
            <a:r>
              <a:rPr lang="cs-CZ" dirty="0"/>
              <a:t> kauzality jde o zjištění, zda zahrnutí dodatečné proměnné (jejích různě zpožděných hodnot) do regresního modelu, statisticky významně zvýší vypovídací schopnost regresní závislosti.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H0 (nulová hypotéza): </a:t>
            </a:r>
          </a:p>
          <a:p>
            <a:pPr lvl="1" algn="just"/>
            <a:r>
              <a:rPr lang="cs-CZ" dirty="0"/>
              <a:t>Proměnná </a:t>
            </a:r>
            <a:r>
              <a:rPr lang="cs-CZ" i="1" dirty="0"/>
              <a:t>X </a:t>
            </a:r>
            <a:r>
              <a:rPr lang="cs-CZ" dirty="0"/>
              <a:t>neovlivňuje proměnnou </a:t>
            </a:r>
            <a:r>
              <a:rPr lang="cs-CZ" i="1" dirty="0"/>
              <a:t>Y </a:t>
            </a:r>
            <a:r>
              <a:rPr lang="cs-CZ" dirty="0"/>
              <a:t>v </a:t>
            </a:r>
            <a:r>
              <a:rPr lang="cs-CZ" dirty="0" err="1"/>
              <a:t>Grangerově</a:t>
            </a:r>
            <a:r>
              <a:rPr lang="cs-CZ" dirty="0"/>
              <a:t> smyslu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H1(alternativní hypotéza) : </a:t>
            </a:r>
          </a:p>
          <a:p>
            <a:pPr lvl="1" algn="just"/>
            <a:r>
              <a:rPr lang="cs-CZ" dirty="0"/>
              <a:t>Proměnná </a:t>
            </a:r>
            <a:r>
              <a:rPr lang="cs-CZ" i="1" dirty="0"/>
              <a:t>X </a:t>
            </a:r>
            <a:r>
              <a:rPr lang="cs-CZ" dirty="0"/>
              <a:t>ovlivňuje proměnnou </a:t>
            </a:r>
            <a:r>
              <a:rPr lang="cs-CZ" i="1" dirty="0"/>
              <a:t>Y </a:t>
            </a:r>
            <a:r>
              <a:rPr lang="cs-CZ" dirty="0"/>
              <a:t>v </a:t>
            </a:r>
            <a:r>
              <a:rPr lang="cs-CZ" dirty="0" err="1"/>
              <a:t>Grangerově</a:t>
            </a:r>
            <a:r>
              <a:rPr lang="cs-CZ" dirty="0"/>
              <a:t> smyslu</a:t>
            </a:r>
          </a:p>
          <a:p>
            <a:pPr algn="just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4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1674</TotalTime>
  <Words>816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Motiv Office</vt:lpstr>
      <vt:lpstr>Finanční ekonometrie</vt:lpstr>
      <vt:lpstr>Kauzalita ve finančních časových řadách</vt:lpstr>
      <vt:lpstr>Korelační analýza</vt:lpstr>
      <vt:lpstr>Korelační koeficient</vt:lpstr>
      <vt:lpstr>Rozdíl mezi korelační závislostí a kauzální závislostí</vt:lpstr>
      <vt:lpstr>Rozdíl mezi korelační závislostí a kauzální závislostí</vt:lpstr>
      <vt:lpstr>Grangerova kauzalita</vt:lpstr>
      <vt:lpstr>Test Grangerovy kauzality</vt:lpstr>
      <vt:lpstr>Test Grangerovy kauzality</vt:lpstr>
      <vt:lpstr>Praktický příklad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29</cp:revision>
  <cp:lastPrinted>2019-02-25T11:42:08Z</cp:lastPrinted>
  <dcterms:created xsi:type="dcterms:W3CDTF">2019-02-19T15:15:01Z</dcterms:created>
  <dcterms:modified xsi:type="dcterms:W3CDTF">2020-03-23T17:59:33Z</dcterms:modified>
</cp:coreProperties>
</file>