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1"/>
  </p:handoutMasterIdLst>
  <p:sldIdLst>
    <p:sldId id="256" r:id="rId2"/>
    <p:sldId id="295" r:id="rId3"/>
    <p:sldId id="257" r:id="rId4"/>
    <p:sldId id="278" r:id="rId5"/>
    <p:sldId id="279" r:id="rId6"/>
    <p:sldId id="265" r:id="rId7"/>
    <p:sldId id="268" r:id="rId8"/>
    <p:sldId id="274" r:id="rId9"/>
    <p:sldId id="277" r:id="rId10"/>
    <p:sldId id="264" r:id="rId11"/>
    <p:sldId id="280" r:id="rId12"/>
    <p:sldId id="267" r:id="rId13"/>
    <p:sldId id="275" r:id="rId14"/>
    <p:sldId id="273" r:id="rId15"/>
    <p:sldId id="281" r:id="rId16"/>
    <p:sldId id="282" r:id="rId17"/>
    <p:sldId id="287" r:id="rId18"/>
    <p:sldId id="283" r:id="rId19"/>
    <p:sldId id="284" r:id="rId20"/>
    <p:sldId id="285" r:id="rId21"/>
    <p:sldId id="288" r:id="rId22"/>
    <p:sldId id="286" r:id="rId23"/>
    <p:sldId id="289" r:id="rId24"/>
    <p:sldId id="290" r:id="rId25"/>
    <p:sldId id="291" r:id="rId26"/>
    <p:sldId id="292" r:id="rId27"/>
    <p:sldId id="293" r:id="rId28"/>
    <p:sldId id="294" r:id="rId29"/>
    <p:sldId id="276" r:id="rId3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2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60326-B15A-4EB8-BA51-6F01B7C41A01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33FC7F-DF6B-499B-94CA-51A1A4044E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97340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720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109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6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23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428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062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979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3050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77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8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780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E1C2E-FDD5-4489-A76C-825E2CFA9C73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228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18223" y="417122"/>
            <a:ext cx="5891632" cy="616655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90451" y="1138989"/>
            <a:ext cx="4991793" cy="2377295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Finanční ekonometrie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0450" y="4734962"/>
            <a:ext cx="5403355" cy="1367074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Modely jednorozměrných </a:t>
            </a:r>
            <a:r>
              <a:rPr lang="cs-CZ" b="1" dirty="0" smtClean="0">
                <a:solidFill>
                  <a:schemeClr val="bg1"/>
                </a:solidFill>
              </a:rPr>
              <a:t>stacionárních a nestacionárních časových </a:t>
            </a:r>
            <a:r>
              <a:rPr lang="cs-CZ" b="1" dirty="0">
                <a:solidFill>
                  <a:schemeClr val="bg1"/>
                </a:solidFill>
              </a:rPr>
              <a:t>řad</a:t>
            </a:r>
            <a:endParaRPr lang="cs-CZ" dirty="0" smtClean="0">
              <a:solidFill>
                <a:schemeClr val="bg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617" y="255750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016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>
            <a:normAutofit/>
          </a:bodyPr>
          <a:lstStyle/>
          <a:p>
            <a:r>
              <a:rPr lang="cs-CZ" sz="3800" dirty="0"/>
              <a:t>Proces bílého šumu </a:t>
            </a:r>
            <a:r>
              <a:rPr lang="cs-CZ" sz="3800" dirty="0" smtClean="0"/>
              <a:t>(</a:t>
            </a:r>
            <a:r>
              <a:rPr lang="cs-CZ" sz="3800" dirty="0" err="1"/>
              <a:t>White</a:t>
            </a:r>
            <a:r>
              <a:rPr lang="cs-CZ" sz="3800" dirty="0"/>
              <a:t> </a:t>
            </a:r>
            <a:r>
              <a:rPr lang="cs-CZ" sz="3800" dirty="0" err="1"/>
              <a:t>Noise</a:t>
            </a:r>
            <a:r>
              <a:rPr lang="cs-CZ" sz="38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2707" y="1811215"/>
            <a:ext cx="8219154" cy="4365748"/>
          </a:xfrm>
        </p:spPr>
        <p:txBody>
          <a:bodyPr>
            <a:noAutofit/>
          </a:bodyPr>
          <a:lstStyle/>
          <a:p>
            <a:pPr algn="just"/>
            <a:r>
              <a:rPr lang="cs-CZ" sz="2000" dirty="0"/>
              <a:t>Jestliže je stochastický proces </a:t>
            </a:r>
            <a:r>
              <a:rPr lang="en-US" sz="2000" dirty="0"/>
              <a:t>{</a:t>
            </a:r>
            <a:r>
              <a:rPr lang="cs-CZ" sz="2000" dirty="0" err="1"/>
              <a:t>a</a:t>
            </a:r>
            <a:r>
              <a:rPr lang="cs-CZ" sz="2000" baseline="-25000" dirty="0" err="1"/>
              <a:t>t</a:t>
            </a:r>
            <a:r>
              <a:rPr lang="en-US" sz="2000" dirty="0"/>
              <a:t>} </a:t>
            </a:r>
            <a:r>
              <a:rPr lang="cs-CZ" sz="2000" dirty="0"/>
              <a:t>řadou nekorelovaných náhodných veličin jednoho pravděpodobnostního rozdělení s konstantní střední hodnotou </a:t>
            </a:r>
            <a:r>
              <a:rPr lang="cs-CZ" sz="2000" dirty="0" smtClean="0"/>
              <a:t>(</a:t>
            </a:r>
            <a:r>
              <a:rPr lang="cs-CZ" sz="2000" dirty="0"/>
              <a:t>obvykle nulovou), konstantním </a:t>
            </a:r>
            <a:r>
              <a:rPr lang="cs-CZ" sz="2000" dirty="0" smtClean="0"/>
              <a:t>rozptylem, </a:t>
            </a:r>
            <a:r>
              <a:rPr lang="cs-CZ" sz="2000" dirty="0"/>
              <a:t>pro </a:t>
            </a:r>
            <a:r>
              <a:rPr lang="cs-CZ" sz="2000" dirty="0" smtClean="0"/>
              <a:t>všechna	 </a:t>
            </a:r>
            <a:r>
              <a:rPr lang="cs-CZ" sz="2000" dirty="0"/>
              <a:t> </a:t>
            </a:r>
            <a:r>
              <a:rPr lang="cs-CZ" sz="2000" dirty="0" smtClean="0"/>
              <a:t>    , </a:t>
            </a:r>
            <a:r>
              <a:rPr lang="cs-CZ" sz="2000" dirty="0"/>
              <a:t>potom se označuje jako </a:t>
            </a:r>
            <a:r>
              <a:rPr lang="cs-CZ" sz="2000" i="1" dirty="0"/>
              <a:t>proces bílého šumu.</a:t>
            </a:r>
            <a:r>
              <a:rPr lang="cs-CZ" sz="2000" dirty="0"/>
              <a:t> </a:t>
            </a:r>
            <a:endParaRPr lang="en-GB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54124" y="2411386"/>
            <a:ext cx="576064" cy="3249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0605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>
            <a:normAutofit/>
          </a:bodyPr>
          <a:lstStyle/>
          <a:p>
            <a:r>
              <a:rPr lang="cs-CZ" sz="3800" dirty="0"/>
              <a:t>Proces bílého </a:t>
            </a:r>
            <a:r>
              <a:rPr lang="cs-CZ" sz="3800" dirty="0" smtClean="0"/>
              <a:t>šumu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2707" y="1811215"/>
            <a:ext cx="8219154" cy="4365748"/>
          </a:xfrm>
        </p:spPr>
        <p:txBody>
          <a:bodyPr>
            <a:noAutofit/>
          </a:bodyPr>
          <a:lstStyle/>
          <a:p>
            <a:pPr algn="just"/>
            <a:r>
              <a:rPr lang="cs-CZ" sz="2000" dirty="0"/>
              <a:t>Základním rysem procesu bílého šumu tedy je, že ACF a PACF jsou identicky nulové. </a:t>
            </a:r>
          </a:p>
          <a:p>
            <a:pPr algn="just"/>
            <a:r>
              <a:rPr lang="cs-CZ" sz="2000" dirty="0"/>
              <a:t>I když se tento proces prakticky nevyskytuje, hraje důležitou roli jako základní stavební prvek při výstavbě modelů časových řad. </a:t>
            </a:r>
          </a:p>
          <a:p>
            <a:pPr algn="just"/>
            <a:r>
              <a:rPr lang="cs-CZ" sz="2000" dirty="0"/>
              <a:t>Proces bílého šumu se označuje jako </a:t>
            </a:r>
            <a:r>
              <a:rPr lang="cs-CZ" sz="2000" dirty="0" err="1"/>
              <a:t>gaussovský</a:t>
            </a:r>
            <a:r>
              <a:rPr lang="cs-CZ" sz="2000" dirty="0"/>
              <a:t>, je-li jeho sdružené pravděpodobnostní rozdělení normální. </a:t>
            </a:r>
            <a:endParaRPr lang="en-GB" sz="2000" dirty="0"/>
          </a:p>
          <a:p>
            <a:pPr algn="just">
              <a:buNone/>
            </a:pPr>
            <a:endParaRPr lang="en-GB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5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Autoregrese</a:t>
            </a:r>
            <a:r>
              <a:rPr lang="cs-CZ" dirty="0"/>
              <a:t>, řády autoregresních procesů (AR)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93276"/>
            <a:ext cx="8035516" cy="4570897"/>
          </a:xfrm>
        </p:spPr>
        <p:txBody>
          <a:bodyPr>
            <a:noAutofit/>
          </a:bodyPr>
          <a:lstStyle/>
          <a:p>
            <a:pPr lvl="0" algn="just"/>
            <a:r>
              <a:rPr lang="cs-CZ" sz="1400" dirty="0"/>
              <a:t>Proces typu AR (řádu p</a:t>
            </a:r>
            <a:r>
              <a:rPr lang="cs-CZ" sz="1400" dirty="0" smtClean="0"/>
              <a:t>): p </a:t>
            </a:r>
            <a:r>
              <a:rPr lang="cs-CZ" sz="1400" dirty="0"/>
              <a:t>= 1, 2,…,p </a:t>
            </a:r>
            <a:endParaRPr lang="en-GB" sz="1400" dirty="0"/>
          </a:p>
          <a:p>
            <a:pPr lvl="1" algn="just"/>
            <a:r>
              <a:rPr lang="cs-CZ" sz="1000" dirty="0"/>
              <a:t>příklad: AR(1), AR(3) atd.</a:t>
            </a:r>
            <a:endParaRPr lang="en-GB" sz="1000" dirty="0"/>
          </a:p>
          <a:p>
            <a:pPr algn="just"/>
            <a:r>
              <a:rPr lang="cs-CZ" sz="1400" dirty="0"/>
              <a:t>základní forma procesu AR:</a:t>
            </a:r>
          </a:p>
          <a:p>
            <a:pPr algn="just"/>
            <a:endParaRPr lang="cs-CZ" sz="1400" dirty="0"/>
          </a:p>
          <a:p>
            <a:pPr algn="just"/>
            <a:endParaRPr lang="cs-CZ" sz="1400" dirty="0"/>
          </a:p>
          <a:p>
            <a:pPr algn="just"/>
            <a:r>
              <a:rPr lang="cs-CZ" sz="1400" dirty="0" smtClean="0"/>
              <a:t>Charakteristické </a:t>
            </a:r>
            <a:r>
              <a:rPr lang="cs-CZ" sz="1400" dirty="0"/>
              <a:t>kořeny leží vně jednotkového kruhu. </a:t>
            </a:r>
          </a:p>
          <a:p>
            <a:pPr algn="just"/>
            <a:r>
              <a:rPr lang="cs-CZ" sz="1400" dirty="0"/>
              <a:t>Při zjištění, že tyto podmínky nejsou splněny, proces AR není invertibilní a nemůže být taktéž stacionární!</a:t>
            </a:r>
          </a:p>
          <a:p>
            <a:pPr algn="just"/>
            <a:endParaRPr lang="cs-CZ" sz="1400" dirty="0"/>
          </a:p>
          <a:p>
            <a:pPr algn="just"/>
            <a:r>
              <a:rPr lang="cs-CZ" sz="1400" dirty="0"/>
              <a:t>Součet hodnot parametru alfa musí být menší než jedna. Pokud jsou jedna nebo se blíží 1, jsou nestacionární.</a:t>
            </a:r>
          </a:p>
          <a:p>
            <a:pPr algn="just"/>
            <a:r>
              <a:rPr lang="cs-CZ" sz="1400" dirty="0"/>
              <a:t>Kořeny polynomu musí být v absolutní hodnotě větší jedna. </a:t>
            </a:r>
          </a:p>
          <a:p>
            <a:pPr algn="just"/>
            <a:endParaRPr lang="cs-CZ" sz="1400" dirty="0"/>
          </a:p>
          <a:p>
            <a:pPr algn="just"/>
            <a:r>
              <a:rPr lang="cs-CZ" sz="1400" dirty="0"/>
              <a:t>Podmínka </a:t>
            </a:r>
            <a:r>
              <a:rPr lang="cs-CZ" sz="1400" dirty="0" err="1"/>
              <a:t>stacionarity</a:t>
            </a:r>
            <a:r>
              <a:rPr lang="cs-CZ" sz="1400" dirty="0"/>
              <a:t>: kořeny polynomu leží v rovině vně jednotkového kruhu.</a:t>
            </a:r>
          </a:p>
          <a:p>
            <a:pPr algn="just"/>
            <a:r>
              <a:rPr lang="cs-CZ" sz="1400" dirty="0"/>
              <a:t>AR(p) je tedy automaticky invertibilním procesem.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  <p:graphicFrame>
        <p:nvGraphicFramePr>
          <p:cNvPr id="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7998927"/>
              </p:ext>
            </p:extLst>
          </p:nvPr>
        </p:nvGraphicFramePr>
        <p:xfrm>
          <a:off x="2077621" y="2808089"/>
          <a:ext cx="35337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r:id="rId4" imgW="2260600" imgH="241300" progId="">
                  <p:embed/>
                </p:oleObj>
              </mc:Choice>
              <mc:Fallback>
                <p:oleObj r:id="rId4" imgW="2260600" imgH="241300" progId="">
                  <p:embed/>
                  <p:pic>
                    <p:nvPicPr>
                      <p:cNvPr id="18433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7621" y="2808089"/>
                        <a:ext cx="3533775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784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>
            <a:normAutofit fontScale="90000"/>
          </a:bodyPr>
          <a:lstStyle/>
          <a:p>
            <a:r>
              <a:rPr lang="cs-CZ" dirty="0"/>
              <a:t>Klouzavé (pohyblivé) průměry (MA), řády procesů 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93277"/>
            <a:ext cx="7886700" cy="4283686"/>
          </a:xfrm>
        </p:spPr>
        <p:txBody>
          <a:bodyPr>
            <a:noAutofit/>
          </a:bodyPr>
          <a:lstStyle/>
          <a:p>
            <a:pPr algn="just"/>
            <a:r>
              <a:rPr lang="cs-CZ" sz="2200" dirty="0"/>
              <a:t>MA(1):</a:t>
            </a:r>
          </a:p>
          <a:p>
            <a:pPr algn="just"/>
            <a:endParaRPr lang="cs-CZ" sz="2200" dirty="0"/>
          </a:p>
          <a:p>
            <a:pPr algn="just"/>
            <a:r>
              <a:rPr lang="cs-CZ" sz="2200" dirty="0"/>
              <a:t>nebo pomocí operátoru zpětného posunutí:</a:t>
            </a:r>
            <a:endParaRPr lang="en-GB" sz="2200" dirty="0"/>
          </a:p>
          <a:p>
            <a:pPr algn="just"/>
            <a:endParaRPr lang="cs-CZ" sz="2200" dirty="0"/>
          </a:p>
          <a:p>
            <a:pPr algn="just"/>
            <a:r>
              <a:rPr lang="cs-CZ" sz="2200" dirty="0"/>
              <a:t>Modely MA(i) mají vždy konečný řád, to znamená, že jsou vždy stacionární.</a:t>
            </a:r>
          </a:p>
          <a:p>
            <a:pPr algn="just"/>
            <a:endParaRPr lang="cs-CZ" sz="2200" dirty="0"/>
          </a:p>
          <a:p>
            <a:pPr algn="just"/>
            <a:r>
              <a:rPr lang="cs-CZ" sz="2200" dirty="0"/>
              <a:t>Proces klouzavých průměrů je automaticky stacionární. </a:t>
            </a:r>
          </a:p>
          <a:p>
            <a:pPr algn="just"/>
            <a:r>
              <a:rPr lang="cs-CZ" sz="2200" dirty="0"/>
              <a:t>Naproti tomu není automaticky invertibilní. </a:t>
            </a:r>
          </a:p>
          <a:p>
            <a:pPr algn="just"/>
            <a:r>
              <a:rPr lang="cs-CZ" sz="2200" dirty="0"/>
              <a:t>Podmínka </a:t>
            </a:r>
            <a:r>
              <a:rPr lang="cs-CZ" sz="2200" dirty="0" err="1"/>
              <a:t>invertibility</a:t>
            </a:r>
            <a:r>
              <a:rPr lang="cs-CZ" sz="2200" dirty="0"/>
              <a:t>: když kořeny polynomu leží vně jednotkového kruhu.</a:t>
            </a:r>
            <a:endParaRPr lang="en-GB" sz="2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  <p:graphicFrame>
        <p:nvGraphicFramePr>
          <p:cNvPr id="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9459063"/>
              </p:ext>
            </p:extLst>
          </p:nvPr>
        </p:nvGraphicFramePr>
        <p:xfrm>
          <a:off x="2067728" y="1791804"/>
          <a:ext cx="16954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r:id="rId4" imgW="850900" imgH="228600" progId="">
                  <p:embed/>
                </p:oleObj>
              </mc:Choice>
              <mc:Fallback>
                <p:oleObj r:id="rId4" imgW="850900" imgH="228600" progId="">
                  <p:embed/>
                  <p:pic>
                    <p:nvPicPr>
                      <p:cNvPr id="28673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7728" y="1791804"/>
                        <a:ext cx="169545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9272358"/>
              </p:ext>
            </p:extLst>
          </p:nvPr>
        </p:nvGraphicFramePr>
        <p:xfrm>
          <a:off x="6158215" y="2656410"/>
          <a:ext cx="204787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r:id="rId6" imgW="939392" imgH="253890" progId="">
                  <p:embed/>
                </p:oleObj>
              </mc:Choice>
              <mc:Fallback>
                <p:oleObj r:id="rId6" imgW="939392" imgH="253890" progId="">
                  <p:embed/>
                  <p:pic>
                    <p:nvPicPr>
                      <p:cNvPr id="286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8215" y="2656410"/>
                        <a:ext cx="2047875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374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160375" cy="1280794"/>
          </a:xfrm>
        </p:spPr>
        <p:txBody>
          <a:bodyPr>
            <a:normAutofit/>
          </a:bodyPr>
          <a:lstStyle/>
          <a:p>
            <a:r>
              <a:rPr lang="cs-CZ" dirty="0"/>
              <a:t>Smíšený model ARMA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999302" cy="3977646"/>
          </a:xfrm>
        </p:spPr>
        <p:txBody>
          <a:bodyPr>
            <a:normAutofit/>
          </a:bodyPr>
          <a:lstStyle/>
          <a:p>
            <a:pPr algn="just"/>
            <a:r>
              <a:rPr lang="cs-CZ" sz="2000" dirty="0"/>
              <a:t>Proces </a:t>
            </a:r>
            <a:r>
              <a:rPr lang="cs-CZ" sz="2000" i="1" dirty="0"/>
              <a:t>ARMA </a:t>
            </a:r>
            <a:r>
              <a:rPr lang="cs-CZ" sz="2000" dirty="0"/>
              <a:t>lze identifikovat podle toho, že jeho autokorelační funkce vypadá jako autokorelační funkce procesu </a:t>
            </a:r>
            <a:r>
              <a:rPr lang="cs-CZ" sz="2000" i="1" dirty="0"/>
              <a:t>AR </a:t>
            </a:r>
            <a:r>
              <a:rPr lang="cs-CZ" sz="2000" dirty="0"/>
              <a:t>a jeho parciální autokorelační funkce vypadá jako parciální autokorelační funkce procesu </a:t>
            </a:r>
            <a:r>
              <a:rPr lang="cs-CZ" sz="2000" i="1" dirty="0"/>
              <a:t>MA</a:t>
            </a:r>
            <a:r>
              <a:rPr lang="cs-CZ" sz="2000" dirty="0"/>
              <a:t>. </a:t>
            </a:r>
          </a:p>
          <a:p>
            <a:pPr algn="just"/>
            <a:r>
              <a:rPr lang="cs-CZ" sz="2000" dirty="0"/>
              <a:t>Obojí však platí s výjimkou prvních několika hodnot těchto funkcí. </a:t>
            </a:r>
          </a:p>
          <a:p>
            <a:pPr algn="just"/>
            <a:r>
              <a:rPr lang="cs-CZ" sz="2000" dirty="0"/>
              <a:t>Tento návod platí v populaci a tvar výběrových korelací se může lišit, takže ne vždy je možné se těmito doporučeními řídit. </a:t>
            </a:r>
          </a:p>
          <a:p>
            <a:pPr algn="just"/>
            <a:r>
              <a:rPr lang="cs-CZ" sz="2000" dirty="0"/>
              <a:t>Výběrové korelace poskytují při výběru konkrétního modelu pouze hrubou orientaci.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Smíšený proces řádu p a q značený jako ARMA (</a:t>
            </a:r>
            <a:r>
              <a:rPr lang="cs-CZ" sz="2000" dirty="0" err="1"/>
              <a:t>p,q</a:t>
            </a:r>
            <a:r>
              <a:rPr lang="cs-CZ" sz="2000" dirty="0"/>
              <a:t>) je definován jako:</a:t>
            </a:r>
          </a:p>
          <a:p>
            <a:pPr algn="just"/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66083" y="5803271"/>
            <a:ext cx="732443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8100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160375" cy="1280794"/>
          </a:xfrm>
        </p:spPr>
        <p:txBody>
          <a:bodyPr>
            <a:normAutofit/>
          </a:bodyPr>
          <a:lstStyle/>
          <a:p>
            <a:r>
              <a:rPr lang="cs-CZ" dirty="0"/>
              <a:t>Smíšený model ARMA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999302" cy="397764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Proces ARMA (</a:t>
            </a:r>
            <a:r>
              <a:rPr lang="cs-CZ" dirty="0" err="1"/>
              <a:t>p,q</a:t>
            </a:r>
            <a:r>
              <a:rPr lang="cs-CZ" dirty="0"/>
              <a:t>) má vlastnosti:</a:t>
            </a:r>
          </a:p>
          <a:p>
            <a:pPr lvl="1"/>
            <a:r>
              <a:rPr lang="cs-CZ" sz="2200" dirty="0"/>
              <a:t>Podmínka </a:t>
            </a:r>
            <a:r>
              <a:rPr lang="cs-CZ" sz="2200" dirty="0" err="1"/>
              <a:t>stationarity</a:t>
            </a:r>
            <a:r>
              <a:rPr lang="cs-CZ" sz="2200" dirty="0"/>
              <a:t> modelu ARMA (1,1) je totožná s podmínkou </a:t>
            </a:r>
            <a:r>
              <a:rPr lang="cs-CZ" sz="2200" dirty="0" err="1"/>
              <a:t>stacionarity</a:t>
            </a:r>
            <a:r>
              <a:rPr lang="cs-CZ" sz="2200" dirty="0"/>
              <a:t> modelu AR(1), podmínka </a:t>
            </a:r>
            <a:r>
              <a:rPr lang="cs-CZ" sz="2200" dirty="0" err="1"/>
              <a:t>invertibility</a:t>
            </a:r>
            <a:r>
              <a:rPr lang="cs-CZ" sz="2200" dirty="0"/>
              <a:t> je totožná s podmínkou </a:t>
            </a:r>
            <a:r>
              <a:rPr lang="cs-CZ" sz="2200" dirty="0" err="1"/>
              <a:t>invertibility</a:t>
            </a:r>
            <a:r>
              <a:rPr lang="cs-CZ" sz="2200" dirty="0"/>
              <a:t> modelu MA(1).</a:t>
            </a:r>
          </a:p>
          <a:p>
            <a:pPr lvl="1"/>
            <a:r>
              <a:rPr lang="cs-CZ" sz="2200" dirty="0"/>
              <a:t>Střední hodnota procesu je nulová.</a:t>
            </a:r>
          </a:p>
          <a:p>
            <a:endParaRPr lang="cs-CZ" sz="2000" dirty="0"/>
          </a:p>
          <a:p>
            <a:endParaRPr lang="cs-CZ" sz="2000" dirty="0"/>
          </a:p>
          <a:p>
            <a:pPr algn="just"/>
            <a:r>
              <a:rPr lang="cs-CZ" sz="2400" dirty="0"/>
              <a:t>Při praktických aplikacích Box-</a:t>
            </a:r>
            <a:r>
              <a:rPr lang="cs-CZ" sz="2400" dirty="0" err="1"/>
              <a:t>Jenkinsovy</a:t>
            </a:r>
            <a:r>
              <a:rPr lang="cs-CZ" sz="2400" dirty="0"/>
              <a:t> metodologie se obvykle vystačí s procesy, pro něž </a:t>
            </a:r>
            <a:r>
              <a:rPr lang="cs-CZ" sz="2400" dirty="0" err="1"/>
              <a:t>p+q</a:t>
            </a:r>
            <a:r>
              <a:rPr lang="cs-CZ" sz="2400" dirty="0"/>
              <a:t> ≤2, tj. s autoregresními procesy maximálně druhého řádu a procesy klouzavých součtů také do maximálně druhého řádu.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97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160375" cy="1280794"/>
          </a:xfrm>
        </p:spPr>
        <p:txBody>
          <a:bodyPr>
            <a:normAutofit/>
          </a:bodyPr>
          <a:lstStyle/>
          <a:p>
            <a:r>
              <a:rPr lang="cs-CZ" dirty="0"/>
              <a:t>Smíšený model ARMA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999302" cy="3977646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Výstavbu modelu lze rozdělit do tří základních kroků:</a:t>
            </a:r>
          </a:p>
          <a:p>
            <a:pPr lvl="1" algn="just"/>
            <a:r>
              <a:rPr lang="cs-CZ" dirty="0"/>
              <a:t>Identifikace modelu – </a:t>
            </a:r>
            <a:r>
              <a:rPr lang="cs-CZ" sz="2200" dirty="0"/>
              <a:t>jaký typ modelu vybrat (AR, MA, ARMA) a explicitně určit řád modelu</a:t>
            </a:r>
          </a:p>
          <a:p>
            <a:pPr lvl="1" algn="just"/>
            <a:r>
              <a:rPr lang="cs-CZ" dirty="0"/>
              <a:t>Odhad parametrů modelu</a:t>
            </a:r>
          </a:p>
          <a:p>
            <a:pPr lvl="1" algn="just"/>
            <a:r>
              <a:rPr lang="cs-CZ" dirty="0"/>
              <a:t>Ověřování modelu – </a:t>
            </a:r>
            <a:r>
              <a:rPr lang="cs-CZ" sz="2200" dirty="0"/>
              <a:t>má potvrdit nebo zamítnout adekvátnost modelu</a:t>
            </a:r>
            <a:endParaRPr lang="en-GB" sz="2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57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72565"/>
            <a:ext cx="7772400" cy="1605351"/>
          </a:xfrm>
        </p:spPr>
        <p:txBody>
          <a:bodyPr>
            <a:normAutofit/>
          </a:bodyPr>
          <a:lstStyle/>
          <a:p>
            <a:r>
              <a:rPr lang="cs-CZ" sz="5000" dirty="0"/>
              <a:t>Modely jednorozměrných nestacionárních časových řad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19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160375" cy="1280794"/>
          </a:xfrm>
        </p:spPr>
        <p:txBody>
          <a:bodyPr>
            <a:normAutofit/>
          </a:bodyPr>
          <a:lstStyle/>
          <a:p>
            <a:r>
              <a:rPr lang="cs-CZ" dirty="0"/>
              <a:t>Nestacionární časové řady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999302" cy="3977646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V ekonomii a financích se často setkáváme s časovými řadami tvořeny nestacionárními stochastickými procesy. </a:t>
            </a:r>
          </a:p>
          <a:p>
            <a:pPr algn="just"/>
            <a:r>
              <a:rPr lang="cs-CZ" sz="2400" dirty="0" err="1"/>
              <a:t>Nestacionarita</a:t>
            </a:r>
            <a:r>
              <a:rPr lang="cs-CZ" sz="2400" dirty="0"/>
              <a:t> procesu může být způsobena buď v čase se měnící střední hodnotou, nebo v čase se měnícím rozptylem procesu.</a:t>
            </a:r>
            <a:endParaRPr lang="en-GB" sz="2400" dirty="0"/>
          </a:p>
          <a:p>
            <a:pPr algn="just"/>
            <a:endParaRPr lang="en-GB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32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160375" cy="1280794"/>
          </a:xfrm>
        </p:spPr>
        <p:txBody>
          <a:bodyPr>
            <a:normAutofit fontScale="90000"/>
          </a:bodyPr>
          <a:lstStyle/>
          <a:p>
            <a:r>
              <a:rPr lang="cs-CZ" dirty="0"/>
              <a:t>Náhodná procházka (</a:t>
            </a:r>
            <a:r>
              <a:rPr lang="cs-CZ" dirty="0" err="1"/>
              <a:t>Random</a:t>
            </a:r>
            <a:r>
              <a:rPr lang="cs-CZ" dirty="0"/>
              <a:t> </a:t>
            </a:r>
            <a:r>
              <a:rPr lang="cs-CZ" dirty="0" err="1"/>
              <a:t>Walk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999302" cy="3977646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Proces náhodné procházky je tvořen kumulováním náhodných veličin tvořících proces bílého šumu. </a:t>
            </a:r>
          </a:p>
          <a:p>
            <a:pPr algn="just"/>
            <a:r>
              <a:rPr lang="cs-CZ" sz="2400" dirty="0"/>
              <a:t>Proces náhodné procházky se také nazývá </a:t>
            </a:r>
            <a:r>
              <a:rPr lang="cs-CZ" sz="2400" i="1" dirty="0"/>
              <a:t>integrovaný proces</a:t>
            </a:r>
            <a:r>
              <a:rPr lang="cs-CZ" sz="2400" dirty="0"/>
              <a:t>. Protože jeho první diference je proces bílého šumu, nazývá se integrovaný proces řádu jedna a označuje se I(1). </a:t>
            </a:r>
            <a:endParaRPr lang="en-GB" sz="2400" dirty="0"/>
          </a:p>
          <a:p>
            <a:pPr algn="just"/>
            <a:r>
              <a:rPr lang="cs-CZ" sz="2400" dirty="0"/>
              <a:t>Náhodná procházka je nestacionární proces. Zdrojem </a:t>
            </a:r>
            <a:r>
              <a:rPr lang="cs-CZ" sz="2400" dirty="0" err="1"/>
              <a:t>nestacionarity</a:t>
            </a:r>
            <a:r>
              <a:rPr lang="cs-CZ" sz="2400" dirty="0"/>
              <a:t> je stochastický trend           .</a:t>
            </a:r>
            <a:endParaRPr lang="en-GB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5257" y="4112866"/>
            <a:ext cx="552450" cy="419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9339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Modely jednorozměrných stacionárních </a:t>
            </a:r>
            <a:r>
              <a:rPr lang="cs-CZ" sz="3600" b="1" dirty="0" smtClean="0"/>
              <a:t>časových </a:t>
            </a:r>
            <a:r>
              <a:rPr lang="cs-CZ" sz="3600" b="1" dirty="0"/>
              <a:t>řad</a:t>
            </a:r>
            <a:endParaRPr lang="cs-CZ" sz="36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527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160375" cy="1280794"/>
          </a:xfrm>
        </p:spPr>
        <p:txBody>
          <a:bodyPr>
            <a:normAutofit/>
          </a:bodyPr>
          <a:lstStyle/>
          <a:p>
            <a:r>
              <a:rPr lang="cs-CZ" dirty="0" smtClean="0"/>
              <a:t>Model ARIMA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49" y="1825625"/>
            <a:ext cx="8017409" cy="421303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Modely </a:t>
            </a:r>
            <a:r>
              <a:rPr lang="cs-CZ" i="1" dirty="0"/>
              <a:t>ARIMA</a:t>
            </a:r>
            <a:r>
              <a:rPr lang="cs-CZ" dirty="0"/>
              <a:t> se hodí pro popis celé řady nestacionárních procesů.</a:t>
            </a:r>
          </a:p>
          <a:p>
            <a:pPr algn="just"/>
            <a:r>
              <a:rPr lang="cs-CZ" dirty="0"/>
              <a:t>Model </a:t>
            </a:r>
            <a:r>
              <a:rPr lang="cs-CZ" i="1" dirty="0"/>
              <a:t>ARIMA(</a:t>
            </a:r>
            <a:r>
              <a:rPr lang="cs-CZ" i="1" dirty="0" err="1"/>
              <a:t>p,d,q</a:t>
            </a:r>
            <a:r>
              <a:rPr lang="cs-CZ" i="1" dirty="0"/>
              <a:t>)</a:t>
            </a:r>
            <a:r>
              <a:rPr lang="cs-CZ" dirty="0"/>
              <a:t> má tři parametry</a:t>
            </a:r>
          </a:p>
          <a:p>
            <a:pPr lvl="1" algn="just"/>
            <a:r>
              <a:rPr lang="cs-CZ" dirty="0"/>
              <a:t>první udává stupeň autoregresního operátoru, </a:t>
            </a:r>
          </a:p>
          <a:p>
            <a:pPr lvl="1" algn="just"/>
            <a:r>
              <a:rPr lang="cs-CZ" dirty="0"/>
              <a:t>druhý počet diferencí aplikovaných na původní časovou řadu </a:t>
            </a:r>
          </a:p>
          <a:p>
            <a:pPr lvl="1" algn="just"/>
            <a:r>
              <a:rPr lang="cs-CZ" dirty="0"/>
              <a:t>a třetí udává stupeň </a:t>
            </a:r>
            <a:r>
              <a:rPr lang="cs-CZ" i="1" dirty="0"/>
              <a:t>MA </a:t>
            </a:r>
            <a:r>
              <a:rPr lang="cs-CZ" dirty="0"/>
              <a:t>operátoru. </a:t>
            </a:r>
          </a:p>
          <a:p>
            <a:pPr algn="just"/>
            <a:r>
              <a:rPr lang="cs-CZ" dirty="0"/>
              <a:t>Pracovat s modely </a:t>
            </a:r>
            <a:r>
              <a:rPr lang="cs-CZ" i="1" dirty="0"/>
              <a:t>ARIMA </a:t>
            </a:r>
            <a:r>
              <a:rPr lang="cs-CZ" dirty="0"/>
              <a:t>tedy znamená </a:t>
            </a:r>
            <a:r>
              <a:rPr lang="cs-CZ" i="1" dirty="0"/>
              <a:t>d</a:t>
            </a:r>
            <a:r>
              <a:rPr lang="cs-CZ" dirty="0"/>
              <a:t>-krát diferencovat původní časovou řadu a pak s ní pracovat pomocí modelu </a:t>
            </a:r>
            <a:r>
              <a:rPr lang="cs-CZ" i="1" dirty="0"/>
              <a:t>ARMA</a:t>
            </a:r>
            <a:r>
              <a:rPr lang="cs-CZ" dirty="0"/>
              <a:t>. </a:t>
            </a:r>
          </a:p>
          <a:p>
            <a:pPr algn="just"/>
            <a:r>
              <a:rPr lang="cs-CZ" dirty="0"/>
              <a:t>Odhad parametrů i verifikace modelu se tak vlastně aplikuje na výsledný </a:t>
            </a:r>
            <a:r>
              <a:rPr lang="cs-CZ" i="1" dirty="0"/>
              <a:t>ARMA </a:t>
            </a:r>
            <a:r>
              <a:rPr lang="cs-CZ" dirty="0"/>
              <a:t>model.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26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160375" cy="1280794"/>
          </a:xfrm>
        </p:spPr>
        <p:txBody>
          <a:bodyPr>
            <a:normAutofit/>
          </a:bodyPr>
          <a:lstStyle/>
          <a:p>
            <a:r>
              <a:rPr lang="cs-CZ" dirty="0" smtClean="0"/>
              <a:t>Model ARIMA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49" y="1825625"/>
            <a:ext cx="8017409" cy="421303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Pokud jde o identifikaci modelu </a:t>
            </a:r>
            <a:r>
              <a:rPr lang="cs-CZ" i="1" dirty="0"/>
              <a:t>ARIMA</a:t>
            </a:r>
            <a:r>
              <a:rPr lang="cs-CZ" dirty="0"/>
              <a:t>, používají se opět autokorelační a parciální autokorelační funkce, které se však konstruují pro různé úrovně </a:t>
            </a:r>
            <a:r>
              <a:rPr lang="cs-CZ" i="1" dirty="0"/>
              <a:t>d</a:t>
            </a:r>
            <a:r>
              <a:rPr lang="cs-CZ" dirty="0"/>
              <a:t>, tj. konstruují se pro původní časovou řadu, pro jedenkrát </a:t>
            </a:r>
            <a:r>
              <a:rPr lang="cs-CZ" dirty="0" err="1"/>
              <a:t>zdiferencovanou</a:t>
            </a:r>
            <a:r>
              <a:rPr lang="cs-CZ" dirty="0"/>
              <a:t> časovou řadu, dvakrát </a:t>
            </a:r>
            <a:r>
              <a:rPr lang="cs-CZ" dirty="0" err="1"/>
              <a:t>zdiferencovanou</a:t>
            </a:r>
            <a:r>
              <a:rPr lang="cs-CZ" dirty="0"/>
              <a:t> časovou řadu, atd. </a:t>
            </a:r>
          </a:p>
          <a:p>
            <a:pPr algn="just"/>
            <a:r>
              <a:rPr lang="cs-CZ" dirty="0"/>
              <a:t>Pro nestacionární procesy je typické, že jejich </a:t>
            </a:r>
            <a:r>
              <a:rPr lang="cs-CZ" dirty="0" err="1"/>
              <a:t>korelogram</a:t>
            </a:r>
            <a:r>
              <a:rPr lang="cs-CZ" dirty="0"/>
              <a:t> vykazuje jen velmi pozvolný pokles korelace s rostoucím </a:t>
            </a:r>
            <a:r>
              <a:rPr lang="cs-CZ" i="1" dirty="0"/>
              <a:t>k. </a:t>
            </a:r>
          </a:p>
          <a:p>
            <a:pPr algn="just"/>
            <a:r>
              <a:rPr lang="cs-CZ" dirty="0"/>
              <a:t>Pokud taková situace nenastává, nemá smysl řadu diferencovat, pokud nastává, je třeba konstruovat více </a:t>
            </a:r>
            <a:r>
              <a:rPr lang="cs-CZ" dirty="0" err="1"/>
              <a:t>korelogramů</a:t>
            </a:r>
            <a:r>
              <a:rPr lang="cs-CZ" dirty="0"/>
              <a:t> pro různé úrovně </a:t>
            </a:r>
            <a:r>
              <a:rPr lang="cs-CZ" i="1" dirty="0"/>
              <a:t>d</a:t>
            </a:r>
            <a:r>
              <a:rPr lang="cs-CZ" dirty="0"/>
              <a:t>, dokud </a:t>
            </a:r>
            <a:r>
              <a:rPr lang="cs-CZ" dirty="0" err="1"/>
              <a:t>korelogram</a:t>
            </a:r>
            <a:r>
              <a:rPr lang="cs-CZ" dirty="0"/>
              <a:t> nebude mít pro konkrétní d = </a:t>
            </a:r>
            <a:r>
              <a:rPr lang="cs-CZ" i="1" dirty="0"/>
              <a:t>d </a:t>
            </a:r>
            <a:r>
              <a:rPr lang="cs-CZ" dirty="0"/>
              <a:t>* již známý tvar typický pro </a:t>
            </a:r>
            <a:r>
              <a:rPr lang="cs-CZ" i="1" dirty="0"/>
              <a:t>modely ARMA(</a:t>
            </a:r>
            <a:r>
              <a:rPr lang="cs-CZ" i="1" dirty="0" err="1"/>
              <a:t>p,q</a:t>
            </a:r>
            <a:r>
              <a:rPr lang="cs-CZ" i="1" dirty="0"/>
              <a:t>).</a:t>
            </a:r>
          </a:p>
          <a:p>
            <a:pPr algn="just"/>
            <a:r>
              <a:rPr lang="cs-CZ" dirty="0"/>
              <a:t>Následně je pak třeba vyzkoušet k analýze procesu model </a:t>
            </a:r>
            <a:r>
              <a:rPr lang="cs-CZ" i="1" dirty="0"/>
              <a:t>ARIMA(p, d </a:t>
            </a:r>
            <a:r>
              <a:rPr lang="cs-CZ" dirty="0"/>
              <a:t>* </a:t>
            </a:r>
            <a:r>
              <a:rPr lang="cs-CZ" i="1" dirty="0"/>
              <a:t>,q).</a:t>
            </a:r>
            <a:endParaRPr lang="cs-CZ" dirty="0"/>
          </a:p>
          <a:p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07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160375" cy="1280794"/>
          </a:xfrm>
        </p:spPr>
        <p:txBody>
          <a:bodyPr>
            <a:normAutofit/>
          </a:bodyPr>
          <a:lstStyle/>
          <a:p>
            <a:r>
              <a:rPr lang="cs-CZ" sz="3800" dirty="0"/>
              <a:t>Modely sezónních časových řad (SAR, SMA, SARMA, resp. SARIMA</a:t>
            </a:r>
            <a:r>
              <a:rPr lang="cs-CZ" sz="3800" dirty="0" smtClean="0"/>
              <a:t>)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999302" cy="3977646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Důležitou vlastností mnoha krátkodobých časových řad je sezonnost. </a:t>
            </a:r>
          </a:p>
          <a:p>
            <a:pPr algn="just"/>
            <a:r>
              <a:rPr lang="cs-CZ" sz="2400" dirty="0"/>
              <a:t>Sezonní složkou časových řad se rozumí periodické kolísání, které má systematický charakter. </a:t>
            </a:r>
          </a:p>
          <a:p>
            <a:pPr algn="just"/>
            <a:r>
              <a:rPr lang="cs-CZ" sz="2400" dirty="0"/>
              <a:t>Toto kolísání se u makroekonomických časových řad odehrává během jednoho kalendářního roku a každý rok se ve stejné nebo modifikované podobě opakuje. </a:t>
            </a:r>
          </a:p>
          <a:p>
            <a:pPr algn="just"/>
            <a:r>
              <a:rPr lang="cs-CZ" sz="2400" dirty="0"/>
              <a:t>U denních finančních časových řad se však také může projevovat pravidelné periodické kolísání, např. ve dnech během týdne. </a:t>
            </a:r>
          </a:p>
          <a:p>
            <a:pPr algn="just"/>
            <a:endParaRPr lang="en-GB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41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160375" cy="1280794"/>
          </a:xfrm>
        </p:spPr>
        <p:txBody>
          <a:bodyPr>
            <a:normAutofit/>
          </a:bodyPr>
          <a:lstStyle/>
          <a:p>
            <a:r>
              <a:rPr lang="cs-CZ" sz="3800" dirty="0"/>
              <a:t>Modely sezónních časových řad (SAR, SMA, SARMA, resp. SARIMA</a:t>
            </a:r>
            <a:r>
              <a:rPr lang="cs-CZ" sz="3800" dirty="0" smtClean="0"/>
              <a:t>)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999302" cy="3977646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Tradičním předpokladem je, že sezonní složka časové řady má pravidelný deterministický charakter. </a:t>
            </a:r>
          </a:p>
          <a:p>
            <a:pPr algn="just"/>
            <a:r>
              <a:rPr lang="cs-CZ" sz="2400" dirty="0"/>
              <a:t>Tento typ systematičnosti lze dále klasifikovat na stacionární a integrovaný (jedná se o analogii nesezonních stacionárních a integrovaných řad).</a:t>
            </a:r>
            <a:endParaRPr lang="en-GB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15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160375" cy="1280794"/>
          </a:xfrm>
        </p:spPr>
        <p:txBody>
          <a:bodyPr>
            <a:noAutofit/>
          </a:bodyPr>
          <a:lstStyle/>
          <a:p>
            <a:r>
              <a:rPr lang="cs-CZ" sz="3200" dirty="0" err="1"/>
              <a:t>Frakcionálně</a:t>
            </a:r>
            <a:r>
              <a:rPr lang="cs-CZ" sz="3200" dirty="0"/>
              <a:t> integrované procesy (tzv. dlouhá paměť), </a:t>
            </a:r>
            <a:r>
              <a:rPr lang="cs-CZ" sz="3200" dirty="0" err="1"/>
              <a:t>frakcionální</a:t>
            </a:r>
            <a:r>
              <a:rPr lang="cs-CZ" sz="3200" dirty="0"/>
              <a:t> diference, model ARFIMA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999302" cy="3977646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Při analýze stacionárních procesů ARMA se došlo k závěru, že hodnoty ACF těchto modelů vykazují s rostoucím zpožděním exponenciální pokles. </a:t>
            </a:r>
          </a:p>
          <a:p>
            <a:pPr algn="just"/>
            <a:r>
              <a:rPr lang="cs-CZ" sz="2400" dirty="0"/>
              <a:t>To znamená, že náhodné veličiny, které jsou od sebe časově vzdálené, můžeme pokládat za téměř nekorelované. </a:t>
            </a:r>
          </a:p>
          <a:p>
            <a:pPr algn="just"/>
            <a:r>
              <a:rPr lang="cs-CZ" sz="2400" dirty="0"/>
              <a:t>Avšak v praxi se také můžeme setkat s časovými řadami, tvořenými stacionárními procesy, jejichž i velmi časově vzdálené náhodné veličiny jsou poměrně silně korelované.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66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160375" cy="1280794"/>
          </a:xfrm>
        </p:spPr>
        <p:txBody>
          <a:bodyPr>
            <a:noAutofit/>
          </a:bodyPr>
          <a:lstStyle/>
          <a:p>
            <a:r>
              <a:rPr lang="cs-CZ" sz="3200" dirty="0" err="1"/>
              <a:t>Frakcionálně</a:t>
            </a:r>
            <a:r>
              <a:rPr lang="cs-CZ" sz="3200" dirty="0"/>
              <a:t> integrované procesy (tzv. dlouhá paměť), </a:t>
            </a:r>
            <a:r>
              <a:rPr lang="cs-CZ" sz="3200" dirty="0" err="1"/>
              <a:t>frakcionální</a:t>
            </a:r>
            <a:r>
              <a:rPr lang="cs-CZ" sz="3200" dirty="0"/>
              <a:t> diference, model ARFIMA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49" y="1825624"/>
            <a:ext cx="8053623" cy="4412213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Na tento jev u časových řad v hydrologii poprvé upozornil </a:t>
            </a:r>
            <a:r>
              <a:rPr lang="cs-CZ" sz="2400" dirty="0" err="1"/>
              <a:t>Hurst</a:t>
            </a:r>
            <a:r>
              <a:rPr lang="cs-CZ" sz="2400" dirty="0"/>
              <a:t> (1951, 1957). </a:t>
            </a:r>
          </a:p>
          <a:p>
            <a:pPr algn="just"/>
            <a:r>
              <a:rPr lang="cs-CZ" sz="2400" dirty="0"/>
              <a:t>Podobné vlastnosti byly později nalezeny také u ekonomických, zejména pak u finančních časových řad. </a:t>
            </a:r>
          </a:p>
          <a:p>
            <a:pPr algn="just"/>
            <a:r>
              <a:rPr lang="cs-CZ" sz="2400" dirty="0"/>
              <a:t>Časové řady s touto vlastností se označují jako </a:t>
            </a:r>
            <a:r>
              <a:rPr lang="cs-CZ" sz="2400" i="1" dirty="0"/>
              <a:t>řady s dlouhou pamětí </a:t>
            </a:r>
            <a:r>
              <a:rPr lang="cs-CZ" sz="2400" dirty="0"/>
              <a:t>a jejich generující stochastické procesy jako procesy s dlouhou pamětí. </a:t>
            </a:r>
          </a:p>
          <a:p>
            <a:pPr algn="just"/>
            <a:r>
              <a:rPr lang="cs-CZ" sz="2400" dirty="0"/>
              <a:t>Modely časových řad s dlouhou pamětí se v ekonometrii pravidelně objevují od 80. let minulého století. </a:t>
            </a:r>
          </a:p>
          <a:p>
            <a:pPr algn="just"/>
            <a:r>
              <a:rPr lang="cs-CZ" sz="2400" dirty="0"/>
              <a:t>Jejich charakteristikou vlastností je, že hodnoty ACF neklesají s rostoucím zpožděním exponenciální, ale hyperbolicky.   </a:t>
            </a:r>
            <a:endParaRPr lang="en-GB" sz="2400" dirty="0"/>
          </a:p>
          <a:p>
            <a:endParaRPr lang="en-GB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99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160375" cy="1280794"/>
          </a:xfrm>
        </p:spPr>
        <p:txBody>
          <a:bodyPr>
            <a:noAutofit/>
          </a:bodyPr>
          <a:lstStyle/>
          <a:p>
            <a:r>
              <a:rPr lang="cs-CZ" sz="3200" dirty="0" err="1"/>
              <a:t>Frakcionálně</a:t>
            </a:r>
            <a:r>
              <a:rPr lang="cs-CZ" sz="3200" dirty="0"/>
              <a:t> integrované procesy (tzv. dlouhá paměť), </a:t>
            </a:r>
            <a:r>
              <a:rPr lang="cs-CZ" sz="3200" dirty="0" err="1"/>
              <a:t>frakcionální</a:t>
            </a:r>
            <a:r>
              <a:rPr lang="cs-CZ" sz="3200" dirty="0"/>
              <a:t> diference, model ARFIMA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49" y="1825624"/>
            <a:ext cx="8053623" cy="4412213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Toto chování je možné modelovat pomocí procesů ARFIMA(</a:t>
            </a:r>
            <a:r>
              <a:rPr lang="cs-CZ" sz="2400" dirty="0" err="1"/>
              <a:t>p,d,q</a:t>
            </a:r>
            <a:r>
              <a:rPr lang="cs-CZ" sz="2400" dirty="0"/>
              <a:t>), které jsou zobecněním modelů ARIMA(</a:t>
            </a:r>
            <a:r>
              <a:rPr lang="cs-CZ" sz="2400" dirty="0" err="1"/>
              <a:t>p,d,q</a:t>
            </a:r>
            <a:r>
              <a:rPr lang="cs-CZ" sz="2400" dirty="0"/>
              <a:t>).</a:t>
            </a:r>
          </a:p>
          <a:p>
            <a:pPr algn="just"/>
            <a:r>
              <a:rPr lang="cs-CZ" sz="2400" dirty="0"/>
              <a:t>V procesech ARFIMA není kladeno žádné omezení na řád diferencování a </a:t>
            </a:r>
            <a:r>
              <a:rPr lang="cs-CZ" sz="2400" i="1" dirty="0"/>
              <a:t>d </a:t>
            </a:r>
            <a:r>
              <a:rPr lang="cs-CZ" sz="2400" dirty="0"/>
              <a:t>může být libovolné reálné číslo, které se označuje jako </a:t>
            </a:r>
            <a:r>
              <a:rPr lang="cs-CZ" sz="2400" dirty="0" err="1"/>
              <a:t>frankcionální</a:t>
            </a:r>
            <a:r>
              <a:rPr lang="cs-CZ" sz="2400" dirty="0"/>
              <a:t> parametr. </a:t>
            </a:r>
            <a:endParaRPr lang="en-GB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5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160375" cy="1280794"/>
          </a:xfrm>
        </p:spPr>
        <p:txBody>
          <a:bodyPr>
            <a:noAutofit/>
          </a:bodyPr>
          <a:lstStyle/>
          <a:p>
            <a:r>
              <a:rPr lang="cs-CZ" sz="4000" dirty="0" smtClean="0"/>
              <a:t>Diagnostika modelu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49" y="1825624"/>
            <a:ext cx="8053623" cy="4412213"/>
          </a:xfrm>
        </p:spPr>
        <p:txBody>
          <a:bodyPr>
            <a:normAutofit/>
          </a:bodyPr>
          <a:lstStyle/>
          <a:p>
            <a:pPr algn="just"/>
            <a:r>
              <a:rPr lang="cs-CZ" sz="2700" dirty="0"/>
              <a:t>Diagnostika v rámci </a:t>
            </a:r>
            <a:r>
              <a:rPr lang="cs-CZ" sz="2700" dirty="0" err="1"/>
              <a:t>Boxovy-Jenkinsovy</a:t>
            </a:r>
            <a:r>
              <a:rPr lang="cs-CZ" sz="2700" dirty="0"/>
              <a:t> metodologie spočívá v tom, že pomocí různých diagnostických nástrojů ověřujeme (verifikujeme) adekvátnost zkonstruovaného modelu, tj. kontrolujeme, zda je skutečně kompatibilní s analyzovanými daty</a:t>
            </a:r>
            <a:r>
              <a:rPr lang="cs-CZ" dirty="0"/>
              <a:t>. </a:t>
            </a:r>
          </a:p>
          <a:p>
            <a:pPr algn="just"/>
            <a:r>
              <a:rPr lang="cs-CZ" dirty="0"/>
              <a:t>Přitom se zaměřujeme zejména na:</a:t>
            </a:r>
            <a:endParaRPr lang="en-GB" dirty="0"/>
          </a:p>
          <a:p>
            <a:pPr lvl="1" algn="just"/>
            <a:r>
              <a:rPr lang="cs-CZ" sz="2000" dirty="0"/>
              <a:t>Kontrola </a:t>
            </a:r>
            <a:r>
              <a:rPr lang="cs-CZ" sz="2000" dirty="0" err="1"/>
              <a:t>stationarity</a:t>
            </a:r>
            <a:endParaRPr lang="en-GB" sz="2000" dirty="0"/>
          </a:p>
          <a:p>
            <a:pPr lvl="1" algn="just"/>
            <a:r>
              <a:rPr lang="cs-CZ" sz="2000" dirty="0"/>
              <a:t>Kontrola struktury ARMA</a:t>
            </a:r>
            <a:endParaRPr lang="en-GB" sz="2000" dirty="0"/>
          </a:p>
          <a:p>
            <a:pPr lvl="1" algn="just"/>
            <a:r>
              <a:rPr lang="cs-CZ" sz="2000" dirty="0"/>
              <a:t>Grafická prohlídka vypočteného bílého šumu</a:t>
            </a:r>
            <a:endParaRPr lang="en-GB" sz="2000" dirty="0"/>
          </a:p>
          <a:p>
            <a:pPr lvl="1" algn="just"/>
            <a:r>
              <a:rPr lang="cs-CZ" sz="2000" dirty="0"/>
              <a:t>Testování </a:t>
            </a:r>
            <a:r>
              <a:rPr lang="cs-CZ" sz="2000" dirty="0" err="1"/>
              <a:t>nekorelovanosti</a:t>
            </a:r>
            <a:r>
              <a:rPr lang="cs-CZ" sz="2000" dirty="0"/>
              <a:t> pro vypočtený bílý šum</a:t>
            </a:r>
            <a:endParaRPr lang="en-GB" sz="2000" dirty="0"/>
          </a:p>
          <a:p>
            <a:pPr algn="just"/>
            <a:endParaRPr lang="en-GB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64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160375" cy="1280794"/>
          </a:xfrm>
        </p:spPr>
        <p:txBody>
          <a:bodyPr>
            <a:noAutofit/>
          </a:bodyPr>
          <a:lstStyle/>
          <a:p>
            <a:r>
              <a:rPr lang="cs-CZ" sz="4000" dirty="0" smtClean="0"/>
              <a:t>Kritéria pro volbu modelu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49" y="1825624"/>
            <a:ext cx="8053623" cy="441221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Při analýze časové řady můžeme dojít k závěru, že existuje několik akceptovatelných modelů. Někdy je poměrně jednoduché z této množiny vybrat ten nejlepší. Jsou však situace, kdy tuto jistotu nemáme a výběr nejlepšího modelu je velice obtížný. </a:t>
            </a:r>
          </a:p>
          <a:p>
            <a:pPr algn="just"/>
            <a:r>
              <a:rPr lang="cs-CZ" dirty="0"/>
              <a:t>Pro řešení bylo navrženo několik dodatečných kritérií. Tato kritéria jsou založena na porovnání reziduí jednotlivých modelů prostřednictvím souhrnných statistik. Předpokládají přitom, že řád diferencování byl zvolen správně. </a:t>
            </a:r>
          </a:p>
          <a:p>
            <a:pPr algn="just"/>
            <a:r>
              <a:rPr lang="cs-CZ" b="1" dirty="0"/>
              <a:t>Jako nejvhodnější se vybírá model minimalizující hodnoty těchto kritérií.</a:t>
            </a:r>
            <a:endParaRPr lang="en-GB" b="1" dirty="0"/>
          </a:p>
          <a:p>
            <a:pPr algn="just">
              <a:buNone/>
            </a:pPr>
            <a:endParaRPr lang="en-GB" dirty="0"/>
          </a:p>
          <a:p>
            <a:pPr lvl="1" algn="just"/>
            <a:r>
              <a:rPr lang="cs-CZ" dirty="0" err="1"/>
              <a:t>Akaikeho</a:t>
            </a:r>
            <a:r>
              <a:rPr lang="cs-CZ" dirty="0"/>
              <a:t> kritéria AIC a BIC</a:t>
            </a:r>
          </a:p>
          <a:p>
            <a:pPr lvl="1" algn="just"/>
            <a:r>
              <a:rPr lang="cs-CZ" dirty="0" err="1"/>
              <a:t>Schwartzovo</a:t>
            </a:r>
            <a:r>
              <a:rPr lang="cs-CZ" dirty="0"/>
              <a:t> </a:t>
            </a:r>
            <a:r>
              <a:rPr lang="cs-CZ" dirty="0" err="1"/>
              <a:t>bayesovské</a:t>
            </a:r>
            <a:r>
              <a:rPr lang="cs-CZ" dirty="0"/>
              <a:t> kritérium SBC</a:t>
            </a:r>
          </a:p>
          <a:p>
            <a:pPr lvl="1" algn="just"/>
            <a:r>
              <a:rPr lang="cs-CZ" dirty="0" err="1"/>
              <a:t>Hannanovo-Quinnovo</a:t>
            </a:r>
            <a:r>
              <a:rPr lang="cs-CZ" dirty="0"/>
              <a:t> kritérium HQ</a:t>
            </a:r>
            <a:endParaRPr lang="en-GB" dirty="0"/>
          </a:p>
          <a:p>
            <a:pPr algn="just"/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92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69798" y="2465528"/>
            <a:ext cx="6070915" cy="1807707"/>
          </a:xfrm>
        </p:spPr>
        <p:txBody>
          <a:bodyPr>
            <a:normAutofit/>
          </a:bodyPr>
          <a:lstStyle/>
          <a:p>
            <a:r>
              <a:rPr lang="cs-CZ" dirty="0" smtClean="0"/>
              <a:t>Děkuji za pozornost a přeji pěkný den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85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0986" y="365127"/>
            <a:ext cx="7238040" cy="1280794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Boxova-Jenkinsova</a:t>
            </a:r>
            <a:r>
              <a:rPr lang="cs-CZ" dirty="0"/>
              <a:t> metodologie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Autory této teorie jsou matematici G.E.P. Box a </a:t>
            </a:r>
            <a:r>
              <a:rPr lang="cs-CZ" sz="2400" dirty="0" err="1"/>
              <a:t>G.Jenkins</a:t>
            </a:r>
            <a:r>
              <a:rPr lang="cs-CZ" sz="2400" dirty="0"/>
              <a:t> = </a:t>
            </a:r>
            <a:r>
              <a:rPr lang="cs-CZ" sz="2400" dirty="0" err="1"/>
              <a:t>Boxova-Jenkinsova</a:t>
            </a:r>
            <a:r>
              <a:rPr lang="cs-CZ" sz="2400" dirty="0"/>
              <a:t> metodologie. </a:t>
            </a:r>
            <a:endParaRPr lang="en-GB" sz="2400" dirty="0"/>
          </a:p>
          <a:p>
            <a:pPr algn="just"/>
            <a:r>
              <a:rPr lang="cs-CZ" sz="2400" dirty="0"/>
              <a:t>Metodologie především vychází z modelů, které popisují tzv. stochastické procesy, tj. určité fenomény, které se vyvíjejí v čase plně podle zákonů pravděpodobnosti. </a:t>
            </a:r>
          </a:p>
          <a:p>
            <a:pPr algn="just"/>
            <a:r>
              <a:rPr lang="cs-CZ" sz="2400" dirty="0"/>
              <a:t>Tyto modely pracují s náhodnými proměnnými a (většinou) nepředpokládají přítomnost nějaké deterministické složky ve funkčním vztahu. </a:t>
            </a:r>
          </a:p>
          <a:p>
            <a:pPr algn="just"/>
            <a:r>
              <a:rPr lang="cs-CZ" sz="2400" dirty="0"/>
              <a:t>Pro stochastický proces je typické, že nelze s jistotou předpovědět jeho budoucí vývoj. Maximálně se může odhadnout pravděpodobnosti jeho budoucího chování.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21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0986" y="365127"/>
            <a:ext cx="7238040" cy="1280794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Boxova-Jenkinsova</a:t>
            </a:r>
            <a:r>
              <a:rPr lang="cs-CZ" dirty="0"/>
              <a:t> metodologie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Metodologie Boxe a </a:t>
            </a:r>
            <a:r>
              <a:rPr lang="cs-CZ" sz="2400" dirty="0" err="1"/>
              <a:t>Jenkinse</a:t>
            </a:r>
            <a:r>
              <a:rPr lang="cs-CZ" sz="2400" dirty="0"/>
              <a:t> je pojata velmi obecně a modely v ní vytvořené jsou schopny popisovat řadu reálných situací. </a:t>
            </a:r>
          </a:p>
          <a:p>
            <a:pPr algn="just"/>
            <a:r>
              <a:rPr lang="cs-CZ" sz="2400" dirty="0"/>
              <a:t>Modely, s nimiž se pracuje, jsou schopny popisovat stochastické trendy a dokonce i sezónnost. </a:t>
            </a:r>
          </a:p>
          <a:p>
            <a:pPr algn="just"/>
            <a:r>
              <a:rPr lang="cs-CZ" sz="2400" dirty="0"/>
              <a:t>Metodologie lépe totiž popisuje ty časové řady, jejichž vývoj je mnohem dynamičtější, tj. dochází v nich častěji k prudším nebo náhlým změnám. </a:t>
            </a:r>
          </a:p>
          <a:p>
            <a:pPr algn="just"/>
            <a:r>
              <a:rPr lang="cs-CZ" sz="2400" dirty="0"/>
              <a:t>Metodologie tedy poskytuje v určitém slova smyslu „pružnější“ modely, jež se lépe adaptují na vývoj sledovaného procesu.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422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0986" y="365127"/>
            <a:ext cx="7238040" cy="1280794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Boxova-Jenkinsova</a:t>
            </a:r>
            <a:r>
              <a:rPr lang="cs-CZ" dirty="0"/>
              <a:t> metodologie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400" dirty="0"/>
              <a:t>Kromě toho, klasická teorie vychází z regresní analýzy, která dává optimální model v případě, kdy jsou splněny klasické podmínky formulované pro náhodnou složku modelu. </a:t>
            </a:r>
          </a:p>
          <a:p>
            <a:pPr algn="just"/>
            <a:r>
              <a:rPr lang="cs-CZ" sz="2400" dirty="0"/>
              <a:t>Tyto podmínky zahrnují předpoklad, že náhodné složky modelu jsou vzájemně nekorelované, tj. že závislé proměnné </a:t>
            </a:r>
            <a:r>
              <a:rPr lang="cs-CZ" sz="2400" i="1" dirty="0" err="1"/>
              <a:t>y</a:t>
            </a:r>
            <a:r>
              <a:rPr lang="cs-CZ" sz="2400" i="1" baseline="-25000" dirty="0" err="1"/>
              <a:t>t</a:t>
            </a:r>
            <a:r>
              <a:rPr lang="cs-CZ" sz="2400" dirty="0"/>
              <a:t> jsou vzájemně nekorelované. </a:t>
            </a:r>
          </a:p>
          <a:p>
            <a:pPr algn="just"/>
            <a:r>
              <a:rPr lang="cs-CZ" sz="2400" dirty="0"/>
              <a:t>Pokud tento předpoklad splněn není, zhoršují se vlastnosti odhadnutých parametrů regresní funkce a modelování se celkově komplikuje. </a:t>
            </a:r>
          </a:p>
          <a:p>
            <a:pPr algn="just"/>
            <a:r>
              <a:rPr lang="cs-CZ" sz="2400" dirty="0"/>
              <a:t>V případě </a:t>
            </a:r>
            <a:r>
              <a:rPr lang="cs-CZ" sz="2400" dirty="0" err="1"/>
              <a:t>Boxovy-Jenkinsovy</a:t>
            </a:r>
            <a:r>
              <a:rPr lang="cs-CZ" sz="2400" dirty="0"/>
              <a:t> metodologie se naopak vychází právě ze </a:t>
            </a:r>
            <a:r>
              <a:rPr lang="cs-CZ" sz="2400" dirty="0" err="1"/>
              <a:t>zkorelovanosti</a:t>
            </a:r>
            <a:r>
              <a:rPr lang="cs-CZ" sz="2400" dirty="0"/>
              <a:t> </a:t>
            </a:r>
            <a:r>
              <a:rPr lang="cs-CZ" sz="2400" i="1" dirty="0" err="1"/>
              <a:t>y</a:t>
            </a:r>
            <a:r>
              <a:rPr lang="cs-CZ" sz="2400" i="1" baseline="-25000" dirty="0" err="1"/>
              <a:t>t</a:t>
            </a:r>
            <a:r>
              <a:rPr lang="cs-CZ" sz="2400" dirty="0"/>
              <a:t>, která je základem pro budování konkrétního modelu. </a:t>
            </a:r>
            <a:endParaRPr lang="en-GB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007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>
            <a:normAutofit/>
          </a:bodyPr>
          <a:lstStyle/>
          <a:p>
            <a:r>
              <a:rPr lang="cs-CZ" sz="3500" dirty="0"/>
              <a:t>Výhody a nevýhody </a:t>
            </a:r>
            <a:r>
              <a:rPr lang="cs-CZ" sz="3500" dirty="0" err="1"/>
              <a:t>Boxovy-Jenkinsovy</a:t>
            </a:r>
            <a:r>
              <a:rPr lang="cs-CZ" sz="3500" dirty="0"/>
              <a:t> metodologie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645920"/>
            <a:ext cx="8247185" cy="465523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Výhody :</a:t>
            </a:r>
            <a:endParaRPr lang="en-GB" dirty="0"/>
          </a:p>
          <a:p>
            <a:pPr lvl="1" algn="just"/>
            <a:r>
              <a:rPr lang="cs-CZ" dirty="0"/>
              <a:t>stochastické modely typu ARMA jsou značně flexibilní, takže jsou použitelní i pro časové řady velmi obecných průběhů,</a:t>
            </a:r>
            <a:endParaRPr lang="en-GB" dirty="0"/>
          </a:p>
          <a:p>
            <a:pPr lvl="1" algn="just"/>
            <a:r>
              <a:rPr lang="cs-CZ" dirty="0"/>
              <a:t>lze doložit nepřeberné množství úspěšných aplikací,</a:t>
            </a:r>
            <a:endParaRPr lang="en-GB" dirty="0"/>
          </a:p>
          <a:p>
            <a:pPr lvl="1" algn="just"/>
            <a:r>
              <a:rPr lang="cs-CZ" dirty="0"/>
              <a:t>dostupný software,</a:t>
            </a:r>
            <a:endParaRPr lang="en-GB" dirty="0"/>
          </a:p>
          <a:p>
            <a:pPr lvl="1" algn="just"/>
            <a:r>
              <a:rPr lang="cs-CZ" dirty="0"/>
              <a:t>zatím neexistuje lepší rutinní nástroj pro analýzu časově závislých pozorování.</a:t>
            </a:r>
          </a:p>
          <a:p>
            <a:pPr lvl="1" algn="just"/>
            <a:endParaRPr lang="en-GB" dirty="0"/>
          </a:p>
          <a:p>
            <a:pPr algn="just"/>
            <a:r>
              <a:rPr lang="cs-CZ" dirty="0"/>
              <a:t>Nevýhody:</a:t>
            </a:r>
            <a:endParaRPr lang="en-GB" dirty="0"/>
          </a:p>
          <a:p>
            <a:pPr lvl="1" algn="just"/>
            <a:r>
              <a:rPr lang="cs-CZ" dirty="0" err="1"/>
              <a:t>Boxova-Jenkinsova</a:t>
            </a:r>
            <a:r>
              <a:rPr lang="cs-CZ" dirty="0"/>
              <a:t> metodologie vyžaduje delší časové řady (minimálně 50 pozorování),</a:t>
            </a:r>
            <a:endParaRPr lang="en-GB" dirty="0"/>
          </a:p>
          <a:p>
            <a:pPr lvl="1" algn="just"/>
            <a:r>
              <a:rPr lang="cs-CZ" dirty="0"/>
              <a:t>bez software je nerealizovatelná,</a:t>
            </a:r>
            <a:endParaRPr lang="en-GB" dirty="0"/>
          </a:p>
          <a:p>
            <a:pPr lvl="1" algn="just"/>
            <a:r>
              <a:rPr lang="cs-CZ" dirty="0"/>
              <a:t>obtížná praktická interpretace zkonstruovaných modelů.</a:t>
            </a:r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852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/>
          <a:lstStyle/>
          <a:p>
            <a:r>
              <a:rPr lang="cs-CZ" dirty="0"/>
              <a:t>Autokorelační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645920"/>
            <a:ext cx="8247185" cy="465523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400" dirty="0"/>
              <a:t>Autokorelační funkce (ACF) podává informaci o síle lineární závislosti mezi veličinami </a:t>
            </a:r>
            <a:r>
              <a:rPr lang="cs-CZ" sz="2400" dirty="0" err="1"/>
              <a:t>y</a:t>
            </a:r>
            <a:r>
              <a:rPr lang="cs-CZ" sz="2400" baseline="-25000" dirty="0" err="1"/>
              <a:t>t</a:t>
            </a:r>
            <a:r>
              <a:rPr lang="cs-CZ" sz="2400" baseline="-25000" dirty="0"/>
              <a:t> </a:t>
            </a:r>
            <a:r>
              <a:rPr lang="cs-CZ" sz="2400" dirty="0"/>
              <a:t>a </a:t>
            </a:r>
            <a:r>
              <a:rPr lang="cs-CZ" sz="2400" dirty="0" err="1"/>
              <a:t>y</a:t>
            </a:r>
            <a:r>
              <a:rPr lang="cs-CZ" sz="2400" baseline="-25000" dirty="0" err="1"/>
              <a:t>t</a:t>
            </a:r>
            <a:r>
              <a:rPr lang="cs-CZ" sz="2400" baseline="-25000" dirty="0"/>
              <a:t>-k</a:t>
            </a:r>
            <a:r>
              <a:rPr lang="cs-CZ" sz="2400" dirty="0"/>
              <a:t>. </a:t>
            </a:r>
          </a:p>
          <a:p>
            <a:pPr algn="just"/>
            <a:r>
              <a:rPr lang="cs-CZ" sz="2400" dirty="0"/>
              <a:t>Autokorelační funkce pro zpoždění </a:t>
            </a:r>
            <a:r>
              <a:rPr lang="cs-CZ" sz="2400" i="1" dirty="0"/>
              <a:t>k </a:t>
            </a:r>
            <a:r>
              <a:rPr lang="cs-CZ" sz="2400" dirty="0"/>
              <a:t>(autokorelace pro zpoždění </a:t>
            </a:r>
            <a:r>
              <a:rPr lang="cs-CZ" sz="2400" i="1" dirty="0"/>
              <a:t>k</a:t>
            </a:r>
            <a:r>
              <a:rPr lang="cs-CZ" sz="2400" dirty="0"/>
              <a:t>) se definuje jako</a:t>
            </a:r>
          </a:p>
          <a:p>
            <a:pPr algn="just">
              <a:buNone/>
            </a:pPr>
            <a:r>
              <a:rPr lang="cs-CZ" sz="2400" dirty="0"/>
              <a:t>					</a:t>
            </a:r>
          </a:p>
          <a:p>
            <a:pPr algn="just">
              <a:buNone/>
            </a:pPr>
            <a:r>
              <a:rPr lang="cs-CZ" sz="2400" dirty="0"/>
              <a:t>						k = …, -1, 0, 1, … </a:t>
            </a:r>
          </a:p>
          <a:p>
            <a:pPr algn="just">
              <a:buNone/>
            </a:pPr>
            <a:endParaRPr lang="cs-CZ" sz="2400" dirty="0"/>
          </a:p>
          <a:p>
            <a:pPr algn="just"/>
            <a:r>
              <a:rPr lang="cs-CZ" sz="2400" dirty="0"/>
              <a:t>Autokorelační funkce je symetrická kolem </a:t>
            </a:r>
            <a:r>
              <a:rPr lang="cs-CZ" sz="2400" i="1" dirty="0"/>
              <a:t>k = 0</a:t>
            </a:r>
            <a:r>
              <a:rPr lang="cs-CZ" sz="2400" dirty="0"/>
              <a:t>, proto je vyjadřovaná pouze pro k </a:t>
            </a:r>
            <a:r>
              <a:rPr lang="en-US" sz="2400" dirty="0"/>
              <a:t>&gt; 0</a:t>
            </a:r>
            <a:r>
              <a:rPr lang="cs-CZ" sz="2400" dirty="0"/>
              <a:t>. Nabývá hodnoty v intervalu </a:t>
            </a:r>
            <a:r>
              <a:rPr lang="en-US" sz="2400" dirty="0"/>
              <a:t>&lt;-1; 1&gt;</a:t>
            </a:r>
            <a:r>
              <a:rPr lang="cs-CZ" sz="2400" dirty="0"/>
              <a:t>.</a:t>
            </a:r>
            <a:endParaRPr lang="en-GB" sz="2400" dirty="0"/>
          </a:p>
          <a:p>
            <a:pPr algn="just"/>
            <a:r>
              <a:rPr lang="cs-CZ" sz="2400" dirty="0"/>
              <a:t>Graf autokorelační funkce se nazývá </a:t>
            </a:r>
            <a:r>
              <a:rPr lang="cs-CZ" sz="2400" dirty="0" err="1"/>
              <a:t>korelogram</a:t>
            </a:r>
            <a:r>
              <a:rPr lang="cs-CZ" sz="2400" dirty="0"/>
              <a:t>. </a:t>
            </a:r>
            <a:r>
              <a:rPr lang="cs-CZ" sz="2400" dirty="0" err="1"/>
              <a:t>Korelogram</a:t>
            </a:r>
            <a:r>
              <a:rPr lang="cs-CZ" sz="2400" dirty="0"/>
              <a:t> popisuje pomocí několika hodnota krátkodobou dynamiku dané stacionární řady (dlouhodobou dynamiku naproti tomu zachycuje většinou trend). </a:t>
            </a:r>
            <a:endParaRPr lang="en-GB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0207" y="3199187"/>
            <a:ext cx="1872208" cy="7268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27824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>
            <a:normAutofit/>
          </a:bodyPr>
          <a:lstStyle/>
          <a:p>
            <a:r>
              <a:rPr lang="cs-CZ" dirty="0" err="1" smtClean="0"/>
              <a:t>Korelogram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00913" y="2259791"/>
            <a:ext cx="6304410" cy="3495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96530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>
            <a:normAutofit/>
          </a:bodyPr>
          <a:lstStyle/>
          <a:p>
            <a:r>
              <a:rPr lang="cs-CZ" dirty="0"/>
              <a:t>Parciální autokorelační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946495"/>
            <a:ext cx="8247185" cy="4354658"/>
          </a:xfrm>
        </p:spPr>
        <p:txBody>
          <a:bodyPr>
            <a:noAutofit/>
          </a:bodyPr>
          <a:lstStyle/>
          <a:p>
            <a:pPr algn="just"/>
            <a:r>
              <a:rPr lang="cs-CZ" sz="2000" dirty="0"/>
              <a:t>Korelace mezi dvěma náhodnými veličinami je často způsobena tím, že obě veličiny jsou korelovány s veličinou třetí. </a:t>
            </a:r>
          </a:p>
          <a:p>
            <a:pPr algn="just"/>
            <a:r>
              <a:rPr lang="cs-CZ" sz="2000" dirty="0"/>
              <a:t>Značná část korelace mezi veličinami </a:t>
            </a:r>
            <a:r>
              <a:rPr lang="cs-CZ" sz="2000" i="1" dirty="0" err="1"/>
              <a:t>X</a:t>
            </a:r>
            <a:r>
              <a:rPr lang="cs-CZ" sz="2000" i="1" baseline="-25000" dirty="0" err="1"/>
              <a:t>t</a:t>
            </a:r>
            <a:r>
              <a:rPr lang="cs-CZ" sz="2000" dirty="0"/>
              <a:t> a </a:t>
            </a:r>
            <a:r>
              <a:rPr lang="cs-CZ" sz="2000" i="1" dirty="0" err="1"/>
              <a:t>X</a:t>
            </a:r>
            <a:r>
              <a:rPr lang="cs-CZ" sz="2000" i="1" baseline="-25000" dirty="0" err="1"/>
              <a:t>t</a:t>
            </a:r>
            <a:r>
              <a:rPr lang="cs-CZ" sz="2000" i="1" baseline="-25000" dirty="0"/>
              <a:t>-k</a:t>
            </a:r>
            <a:r>
              <a:rPr lang="cs-CZ" sz="2000" dirty="0"/>
              <a:t> může být tedy způsobena jejich korelací s veličinami </a:t>
            </a:r>
            <a:r>
              <a:rPr lang="cs-CZ" sz="2000" i="1" dirty="0"/>
              <a:t>X</a:t>
            </a:r>
            <a:r>
              <a:rPr lang="cs-CZ" sz="2000" i="1" baseline="-25000" dirty="0"/>
              <a:t>t-1</a:t>
            </a:r>
            <a:r>
              <a:rPr lang="cs-CZ" sz="2000" i="1" dirty="0"/>
              <a:t>, X</a:t>
            </a:r>
            <a:r>
              <a:rPr lang="cs-CZ" sz="2000" i="1" baseline="-25000" dirty="0"/>
              <a:t>t-2</a:t>
            </a:r>
            <a:r>
              <a:rPr lang="cs-CZ" sz="2000" i="1" dirty="0"/>
              <a:t>, …, X</a:t>
            </a:r>
            <a:r>
              <a:rPr lang="cs-CZ" sz="2000" i="1" baseline="-25000" dirty="0"/>
              <a:t>t-k+1</a:t>
            </a:r>
            <a:r>
              <a:rPr lang="cs-CZ" sz="2000" dirty="0"/>
              <a:t>. </a:t>
            </a:r>
          </a:p>
          <a:p>
            <a:pPr algn="just"/>
            <a:r>
              <a:rPr lang="cs-CZ" sz="2000" dirty="0"/>
              <a:t>Parciální autokorelace (PACF) podávají informaci o korelaci veličin </a:t>
            </a:r>
            <a:r>
              <a:rPr lang="cs-CZ" sz="2000" i="1" dirty="0" err="1"/>
              <a:t>X</a:t>
            </a:r>
            <a:r>
              <a:rPr lang="cs-CZ" sz="2000" i="1" baseline="-25000" dirty="0" err="1"/>
              <a:t>t</a:t>
            </a:r>
            <a:r>
              <a:rPr lang="cs-CZ" sz="2000" dirty="0"/>
              <a:t> a </a:t>
            </a:r>
            <a:r>
              <a:rPr lang="cs-CZ" sz="2000" i="1" dirty="0" err="1"/>
              <a:t>X</a:t>
            </a:r>
            <a:r>
              <a:rPr lang="cs-CZ" sz="2000" i="1" baseline="-25000" dirty="0" err="1"/>
              <a:t>t</a:t>
            </a:r>
            <a:r>
              <a:rPr lang="cs-CZ" sz="2000" i="1" baseline="-25000" dirty="0"/>
              <a:t>-k</a:t>
            </a:r>
            <a:r>
              <a:rPr lang="cs-CZ" sz="2000" dirty="0"/>
              <a:t> očištěnou o vliv veličin ležících mezi nimi.</a:t>
            </a:r>
            <a:endParaRPr lang="en-GB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6402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1702</TotalTime>
  <Words>1881</Words>
  <Application>Microsoft Office PowerPoint</Application>
  <PresentationFormat>Předvádění na obrazovce (4:3)</PresentationFormat>
  <Paragraphs>149</Paragraphs>
  <Slides>29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Wingdings</vt:lpstr>
      <vt:lpstr>Motiv Office</vt:lpstr>
      <vt:lpstr>Finanční ekonometrie</vt:lpstr>
      <vt:lpstr>Modely jednorozměrných stacionárních časových řad</vt:lpstr>
      <vt:lpstr>Boxova-Jenkinsova metodologie</vt:lpstr>
      <vt:lpstr>Boxova-Jenkinsova metodologie</vt:lpstr>
      <vt:lpstr>Boxova-Jenkinsova metodologie</vt:lpstr>
      <vt:lpstr>Výhody a nevýhody Boxovy-Jenkinsovy metodologie</vt:lpstr>
      <vt:lpstr>Autokorelační funkce</vt:lpstr>
      <vt:lpstr>Korelogram</vt:lpstr>
      <vt:lpstr>Parciální autokorelační funkce</vt:lpstr>
      <vt:lpstr>Proces bílého šumu (White Noise)</vt:lpstr>
      <vt:lpstr>Proces bílého šumu</vt:lpstr>
      <vt:lpstr>Autoregrese, řády autoregresních procesů (AR)</vt:lpstr>
      <vt:lpstr>Klouzavé (pohyblivé) průměry (MA), řády procesů MA</vt:lpstr>
      <vt:lpstr>Smíšený model ARMA</vt:lpstr>
      <vt:lpstr>Smíšený model ARMA</vt:lpstr>
      <vt:lpstr>Smíšený model ARMA</vt:lpstr>
      <vt:lpstr>Modely jednorozměrných nestacionárních časových řad</vt:lpstr>
      <vt:lpstr>Nestacionární časové řady</vt:lpstr>
      <vt:lpstr>Náhodná procházka (Random Walk Process)</vt:lpstr>
      <vt:lpstr>Model ARIMA</vt:lpstr>
      <vt:lpstr>Model ARIMA</vt:lpstr>
      <vt:lpstr>Modely sezónních časových řad (SAR, SMA, SARMA, resp. SARIMA)</vt:lpstr>
      <vt:lpstr>Modely sezónních časových řad (SAR, SMA, SARMA, resp. SARIMA)</vt:lpstr>
      <vt:lpstr>Frakcionálně integrované procesy (tzv. dlouhá paměť), frakcionální diference, model ARFIMA</vt:lpstr>
      <vt:lpstr>Frakcionálně integrované procesy (tzv. dlouhá paměť), frakcionální diference, model ARFIMA</vt:lpstr>
      <vt:lpstr>Frakcionálně integrované procesy (tzv. dlouhá paměť), frakcionální diference, model ARFIMA</vt:lpstr>
      <vt:lpstr>Diagnostika modelu</vt:lpstr>
      <vt:lpstr>Kritéria pro volbu modelu</vt:lpstr>
      <vt:lpstr>Děkuji za pozornost a přeji pěkný den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ekonometrie</dc:title>
  <dc:creator>Uživatel systému Windows</dc:creator>
  <cp:lastModifiedBy>Iveta Palečková</cp:lastModifiedBy>
  <cp:revision>31</cp:revision>
  <cp:lastPrinted>2019-02-25T11:42:08Z</cp:lastPrinted>
  <dcterms:created xsi:type="dcterms:W3CDTF">2019-02-19T15:15:01Z</dcterms:created>
  <dcterms:modified xsi:type="dcterms:W3CDTF">2020-04-01T10:22:34Z</dcterms:modified>
</cp:coreProperties>
</file>