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6" r:id="rId7"/>
    <p:sldId id="263" r:id="rId8"/>
    <p:sldId id="264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1039D-87A0-4557-A024-6CE8054E5165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69033-8A68-4AC5-94A8-24759154502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11372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0EF86-6A78-4CCB-BD91-C561FA77ACB7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34351-87F8-4B4E-B704-9CEF68331F0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7019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24DF4-B67D-4A22-81A3-036EE6E13C51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9B961-202C-4F78-966D-BD6EEB157AF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6503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EA7A0-AA60-4B8A-9BAF-C7A736B1E392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C1CE6-32AA-43AD-92C5-8BD906E5C43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5740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0EB3A-BC57-4A5B-884D-1F04A28241F5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8FFB7-C0FB-4F7C-94A6-FA2DF1338F3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9123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4C0E8-6445-4361-9E31-BF71333D9FED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60D37-266E-4ADB-8329-5CB00BCB641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93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42364-7A22-4D6F-9C75-B59131C35B34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C0196-4689-4602-B1AA-122CF756EE9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27068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C8F03-2A96-4346-B177-072F314234BE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A0B27-F766-4782-B76F-903849F9467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51970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19279-1CA3-44FF-9C92-244845E0277A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CDD16-3A1B-404A-8BF3-4C1CC09DA5F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5955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6CC9-FD01-4DDE-B57E-AED2D8C044D6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BCD2A-38A4-4806-87A4-FA6E5ED673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8156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54BBF-F2AB-4C38-B7BB-E86BDD43CD9B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FDE4F6-531A-4B61-8281-F34A6D05FCF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184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EE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2ABF26-520D-4475-BE7F-D1503EAB5817}" type="datetimeFigureOut">
              <a:rPr lang="cs-CZ"/>
              <a:pPr>
                <a:defRPr/>
              </a:pPr>
              <a:t>18.03.2018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8569451-2DD3-4369-B568-2A5869649343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aguru.cz/clanky/2016/10/emailing-zakazniky-je-nutne-oslovit-co-nejosobneji/" TargetMode="External"/><Relationship Id="rId2" Type="http://schemas.openxmlformats.org/officeDocument/2006/relationships/hyperlink" Target="http://retailnews.cz/2017/10/04/cim-a-jak-nejlepe-oslovit-zakaznik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pravy.aktualne.cz/ekonomika/trzby-e-shopu-letos-prolomi-hranici-100-miliard-dopravcum-al/r~8a7570aed1b811e6a78c002590604f2e/?redirected=1521405459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5800" y="1571625"/>
            <a:ext cx="7772400" cy="1470025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Podnikání na internetu</a:t>
            </a:r>
          </a:p>
        </p:txBody>
      </p:sp>
      <p:sp>
        <p:nvSpPr>
          <p:cNvPr id="2051" name="Podnadpis 2"/>
          <p:cNvSpPr>
            <a:spLocks noGrp="1"/>
          </p:cNvSpPr>
          <p:nvPr>
            <p:ph type="subTitle" idx="1"/>
          </p:nvPr>
        </p:nvSpPr>
        <p:spPr>
          <a:xfrm>
            <a:off x="1371600" y="3286125"/>
            <a:ext cx="6400800" cy="685800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chemeClr val="tx1"/>
                </a:solidFill>
              </a:rPr>
              <a:t>Přednáška č. 5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1357313" y="4714875"/>
            <a:ext cx="64008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200" dirty="0" smtClean="0">
                <a:latin typeface="+mn-lt"/>
                <a:cs typeface="+mn-cs"/>
              </a:rPr>
              <a:t>doc</a:t>
            </a:r>
            <a:r>
              <a:rPr lang="cs-CZ" sz="3200" dirty="0">
                <a:latin typeface="+mn-lt"/>
                <a:cs typeface="+mn-cs"/>
              </a:rPr>
              <a:t>. Mgr. Petr Suchánek, </a:t>
            </a:r>
            <a:r>
              <a:rPr lang="cs-CZ" sz="3200" dirty="0" err="1">
                <a:latin typeface="+mn-lt"/>
                <a:cs typeface="+mn-cs"/>
              </a:rPr>
              <a:t>Ph.D</a:t>
            </a:r>
            <a:r>
              <a:rPr lang="cs-CZ" sz="3200" dirty="0">
                <a:latin typeface="+mn-lt"/>
                <a:cs typeface="+mn-cs"/>
              </a:rPr>
              <a:t>.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200" dirty="0" err="1">
                <a:latin typeface="+mn-lt"/>
                <a:cs typeface="+mn-cs"/>
              </a:rPr>
              <a:t>suchanek</a:t>
            </a:r>
            <a:r>
              <a:rPr lang="en-US" sz="3200" dirty="0">
                <a:latin typeface="+mn-lt"/>
                <a:cs typeface="+mn-cs"/>
              </a:rPr>
              <a:t>@</a:t>
            </a:r>
            <a:r>
              <a:rPr lang="cs-CZ" sz="3200" dirty="0" err="1">
                <a:latin typeface="+mn-lt"/>
                <a:cs typeface="+mn-cs"/>
              </a:rPr>
              <a:t>opf.slu.cz</a:t>
            </a:r>
            <a:endParaRPr lang="cs-CZ" sz="32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E-business prostředí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311275"/>
            <a:ext cx="8472488" cy="24050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sz="2800" dirty="0" smtClean="0"/>
              <a:t>Dobrý produkt za dobrou cenu</a:t>
            </a:r>
            <a:r>
              <a:rPr lang="en-GB" sz="2800" dirty="0" smtClean="0"/>
              <a:t>;</a:t>
            </a:r>
            <a:endParaRPr lang="cs-CZ" sz="28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cs-CZ" sz="2800" dirty="0" smtClean="0"/>
              <a:t>Viditelný a jasný kontakt</a:t>
            </a:r>
            <a:r>
              <a:rPr lang="en-GB" sz="2800" dirty="0" smtClean="0"/>
              <a:t>;</a:t>
            </a:r>
            <a:endParaRPr lang="cs-CZ" sz="28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cs-CZ" sz="2800" dirty="0" smtClean="0"/>
              <a:t>Stručné a jasné obchodní podmínky</a:t>
            </a:r>
            <a:r>
              <a:rPr lang="en-GB" sz="2800" dirty="0" smtClean="0"/>
              <a:t>;</a:t>
            </a:r>
            <a:endParaRPr lang="cs-CZ" sz="28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cs-CZ" sz="2800" dirty="0" smtClean="0"/>
              <a:t>Nákup bez registrace</a:t>
            </a:r>
            <a:r>
              <a:rPr lang="en-GB" sz="2800" dirty="0" smtClean="0"/>
              <a:t>;</a:t>
            </a:r>
            <a:endParaRPr lang="cs-CZ" sz="28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cs-CZ" sz="2800" dirty="0" smtClean="0"/>
              <a:t>Heuréka (recenze, porovnání obchodů)</a:t>
            </a:r>
            <a:r>
              <a:rPr lang="en-GB" sz="2800" dirty="0" smtClean="0"/>
              <a:t>;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sz="2800" dirty="0" smtClean="0"/>
              <a:t>Rychlá a jasná komunikace</a:t>
            </a:r>
            <a:r>
              <a:rPr lang="en-GB" sz="2800" dirty="0" smtClean="0"/>
              <a:t>;</a:t>
            </a:r>
            <a:endParaRPr lang="cs-CZ" sz="28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cs-CZ" sz="2800" dirty="0" smtClean="0"/>
              <a:t>Definice konkurenční výhody</a:t>
            </a:r>
            <a:r>
              <a:rPr lang="en-GB" sz="2800" dirty="0" smtClean="0"/>
              <a:t>;</a:t>
            </a:r>
            <a:endParaRPr lang="cs-CZ" sz="28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cs-CZ" sz="2800" dirty="0" smtClean="0"/>
              <a:t>Nerealizovat cenovou válku</a:t>
            </a:r>
            <a:r>
              <a:rPr lang="en-GB" sz="2800" dirty="0" smtClean="0"/>
              <a:t>;</a:t>
            </a:r>
            <a:endParaRPr lang="cs-CZ" sz="28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cs-CZ" sz="2800" dirty="0" smtClean="0"/>
              <a:t>Neustále komunikovat a dávat o sobě vědět</a:t>
            </a:r>
            <a:r>
              <a:rPr lang="en-GB" sz="2800" dirty="0"/>
              <a:t>;</a:t>
            </a:r>
            <a:endParaRPr lang="cs-CZ" sz="28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cs-CZ" sz="2800" dirty="0" smtClean="0"/>
              <a:t>Dát návštěvníkům „něco“ navíc. </a:t>
            </a:r>
            <a:endParaRPr lang="en-GB" sz="2800" dirty="0" smtClean="0"/>
          </a:p>
          <a:p>
            <a:pPr marL="457200" lvl="1" indent="0" eaLnBrk="1" hangingPunct="1">
              <a:buNone/>
              <a:defRPr/>
            </a:pPr>
            <a:endParaRPr lang="cs-CZ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81086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E-business prostředí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311275"/>
            <a:ext cx="8472488" cy="24050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sz="2800" dirty="0" smtClean="0">
                <a:hlinkClick r:id="rId2"/>
              </a:rPr>
              <a:t>http</a:t>
            </a:r>
            <a:r>
              <a:rPr lang="cs-CZ" sz="2800" dirty="0">
                <a:hlinkClick r:id="rId2"/>
              </a:rPr>
              <a:t>://retailnews.cz/2017/10/04/cim-a-jak-nejlepe-oslovit-zakaznika</a:t>
            </a:r>
            <a:r>
              <a:rPr lang="cs-CZ" sz="2800" dirty="0" smtClean="0">
                <a:hlinkClick r:id="rId2"/>
              </a:rPr>
              <a:t>/</a:t>
            </a:r>
            <a:endParaRPr lang="cs-CZ" sz="28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hlinkClick r:id="rId3"/>
              </a:rPr>
              <a:t>https://www.mediaguru.cz/clanky/2016/10/emailing-zakazniky-je-nutne-oslovit-co-nejosobneji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cs-CZ">
                <a:hlinkClick r:id="rId4"/>
              </a:rPr>
              <a:t>https://zpravy.aktualne.cz/ekonomika/trzby-e-shopu-letos-prolomi-hranici-100-miliard-dopravcum-al/r~8a7570aed1b811e6a78c002590604f2e</a:t>
            </a:r>
            <a:r>
              <a:rPr lang="cs-CZ">
                <a:hlinkClick r:id="rId4"/>
              </a:rPr>
              <a:t>/?</a:t>
            </a:r>
            <a:r>
              <a:rPr lang="cs-CZ" smtClean="0">
                <a:hlinkClick r:id="rId4"/>
              </a:rPr>
              <a:t>redirected=1521405459</a:t>
            </a:r>
            <a:endParaRPr lang="cs-CZ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55896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E-business prostředí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488" cy="24050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Podnikatelské prostředí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smtClean="0"/>
              <a:t>Zákazníci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smtClean="0"/>
              <a:t>Spolupracující podnikatelské subjekty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smtClean="0"/>
              <a:t>Konkurenční podnikatelské subjekty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smtClean="0"/>
              <a:t>Finanční instituce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smtClean="0"/>
              <a:t>Instituce veřejné a státní správy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smtClean="0"/>
              <a:t>Poskytovatelé komunikačních služeb 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smtClean="0"/>
              <a:t>další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E-business prostředí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Arial" panose="020B0604020202020204" pitchFamily="34" charset="0"/>
            </a:endParaRPr>
          </a:p>
        </p:txBody>
      </p:sp>
      <p:graphicFrame>
        <p:nvGraphicFramePr>
          <p:cNvPr id="4100" name="Objekt 3"/>
          <p:cNvGraphicFramePr>
            <a:graphicFrameLocks noChangeAspect="1"/>
          </p:cNvGraphicFramePr>
          <p:nvPr/>
        </p:nvGraphicFramePr>
        <p:xfrm>
          <a:off x="684213" y="1628775"/>
          <a:ext cx="7704137" cy="460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Visio" r:id="rId3" imgW="5902675" imgH="3526740" progId="Visio.Drawing.11">
                  <p:embed/>
                </p:oleObj>
              </mc:Choice>
              <mc:Fallback>
                <p:oleObj name="Visio" r:id="rId3" imgW="5902675" imgH="3526740" progId="Visio.Drawing.11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628775"/>
                        <a:ext cx="7704137" cy="460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E-business prostředí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311275"/>
            <a:ext cx="8472488" cy="24050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Podnikatelské prostředí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smtClean="0"/>
              <a:t>Lokální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smtClean="0"/>
              <a:t>Globální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Klíčové ukazatele</a:t>
            </a:r>
          </a:p>
          <a:p>
            <a:pPr marL="400050" lvl="1" indent="0" eaLnBrk="1" hangingPunct="1">
              <a:buFont typeface="Arial" charset="0"/>
              <a:buNone/>
              <a:defRPr/>
            </a:pPr>
            <a:endParaRPr lang="cs-CZ" dirty="0" smtClean="0"/>
          </a:p>
        </p:txBody>
      </p:sp>
      <p:sp>
        <p:nvSpPr>
          <p:cNvPr id="5124" name="Zástupný symbol pro obsah 2"/>
          <p:cNvSpPr txBox="1">
            <a:spLocks/>
          </p:cNvSpPr>
          <p:nvPr/>
        </p:nvSpPr>
        <p:spPr bwMode="auto">
          <a:xfrm>
            <a:off x="595313" y="3789363"/>
            <a:ext cx="4192587" cy="240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38163" indent="-3619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 eaLnBrk="1" hangingPunct="1"/>
            <a:r>
              <a:rPr lang="cs-CZ" altLang="cs-CZ"/>
              <a:t>právní formy podnikání,</a:t>
            </a:r>
          </a:p>
          <a:p>
            <a:pPr lvl="1" eaLnBrk="1" hangingPunct="1"/>
            <a:r>
              <a:rPr lang="cs-CZ" altLang="cs-CZ"/>
              <a:t>legislativa,</a:t>
            </a:r>
          </a:p>
          <a:p>
            <a:pPr lvl="1" eaLnBrk="1" hangingPunct="1"/>
            <a:r>
              <a:rPr lang="cs-CZ" altLang="cs-CZ"/>
              <a:t>daňový systém,</a:t>
            </a:r>
          </a:p>
          <a:p>
            <a:pPr lvl="1" eaLnBrk="1" hangingPunct="1"/>
            <a:r>
              <a:rPr lang="cs-CZ" altLang="cs-CZ"/>
              <a:t>investiční klima</a:t>
            </a:r>
          </a:p>
        </p:txBody>
      </p:sp>
      <p:sp>
        <p:nvSpPr>
          <p:cNvPr id="5125" name="Zástupný symbol pro obsah 2"/>
          <p:cNvSpPr txBox="1">
            <a:spLocks/>
          </p:cNvSpPr>
          <p:nvPr/>
        </p:nvSpPr>
        <p:spPr bwMode="auto">
          <a:xfrm>
            <a:off x="4700588" y="3789363"/>
            <a:ext cx="4192587" cy="240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38163" indent="-3619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 eaLnBrk="1" hangingPunct="1"/>
            <a:r>
              <a:rPr lang="cs-CZ" altLang="cs-CZ"/>
              <a:t>klíčová odvětví,</a:t>
            </a:r>
          </a:p>
          <a:p>
            <a:pPr lvl="1" eaLnBrk="1" hangingPunct="1"/>
            <a:r>
              <a:rPr lang="cs-CZ" altLang="cs-CZ"/>
              <a:t>exportní úspěšnost,</a:t>
            </a:r>
          </a:p>
          <a:p>
            <a:pPr lvl="1" eaLnBrk="1" hangingPunct="1"/>
            <a:r>
              <a:rPr lang="cs-CZ" altLang="cs-CZ"/>
              <a:t>sociální úroveň,</a:t>
            </a:r>
          </a:p>
          <a:p>
            <a:pPr lvl="1" eaLnBrk="1" hangingPunct="1"/>
            <a:r>
              <a:rPr lang="cs-CZ" altLang="cs-CZ"/>
              <a:t>kupní síla</a:t>
            </a:r>
          </a:p>
        </p:txBody>
      </p:sp>
      <p:sp>
        <p:nvSpPr>
          <p:cNvPr id="5126" name="Zástupný symbol pro obsah 2"/>
          <p:cNvSpPr txBox="1">
            <a:spLocks/>
          </p:cNvSpPr>
          <p:nvPr/>
        </p:nvSpPr>
        <p:spPr bwMode="auto">
          <a:xfrm>
            <a:off x="3203575" y="6007100"/>
            <a:ext cx="16557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38163" indent="-3619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 eaLnBrk="1" hangingPunct="1"/>
            <a:r>
              <a:rPr lang="cs-CZ" altLang="cs-CZ"/>
              <a:t>a další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E-business prostředí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311275"/>
            <a:ext cx="8472488" cy="24050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Počet on-line připojených uživatelů k Internetu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smtClean="0"/>
              <a:t>Ne všichni nakoupili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Potřeby zákazníků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Požadavky zákazníků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Růst inteligence a gramotnosti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E-business prostředí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311275"/>
            <a:ext cx="8472488" cy="533549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Zákazník </a:t>
            </a:r>
            <a:r>
              <a:rPr lang="en-GB" dirty="0" smtClean="0"/>
              <a:t>&amp;</a:t>
            </a:r>
            <a:r>
              <a:rPr lang="cs-CZ" dirty="0" smtClean="0"/>
              <a:t> produkt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916832"/>
            <a:ext cx="7200800" cy="4536504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1043608" y="6453336"/>
            <a:ext cx="79928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http://www.synext.cz/rozhodovaci-proces-pri-b2c-nakupech.html</a:t>
            </a:r>
          </a:p>
        </p:txBody>
      </p:sp>
    </p:spTree>
    <p:extLst>
      <p:ext uri="{BB962C8B-B14F-4D97-AF65-F5344CB8AC3E}">
        <p14:creationId xmlns:p14="http://schemas.microsoft.com/office/powerpoint/2010/main" val="70582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E-business prostředí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311275"/>
            <a:ext cx="8472488" cy="24050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Zákazník </a:t>
            </a:r>
            <a:r>
              <a:rPr lang="en-GB" dirty="0" smtClean="0"/>
              <a:t>&amp;</a:t>
            </a:r>
            <a:r>
              <a:rPr lang="cs-CZ" dirty="0" smtClean="0"/>
              <a:t> produkt</a:t>
            </a:r>
            <a:endParaRPr lang="cs-CZ" dirty="0"/>
          </a:p>
          <a:p>
            <a:pPr lvl="1" eaLnBrk="1" hangingPunct="1">
              <a:buFont typeface="Arial" charset="0"/>
              <a:buChar char="•"/>
              <a:defRPr/>
            </a:pPr>
            <a:r>
              <a:rPr lang="cs-CZ" dirty="0"/>
              <a:t>    poznání </a:t>
            </a:r>
            <a:r>
              <a:rPr lang="cs-CZ" dirty="0" smtClean="0"/>
              <a:t>potřeb</a:t>
            </a:r>
            <a:endParaRPr lang="en-GB" dirty="0" smtClean="0"/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/>
              <a:t>r</a:t>
            </a:r>
            <a:r>
              <a:rPr lang="cs-CZ" dirty="0" smtClean="0"/>
              <a:t>eálné</a:t>
            </a:r>
            <a:r>
              <a:rPr lang="en-GB" dirty="0" smtClean="0"/>
              <a:t>;</a:t>
            </a:r>
            <a:endParaRPr lang="cs-CZ" dirty="0" smtClean="0"/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vyvolané</a:t>
            </a:r>
            <a:r>
              <a:rPr lang="en-GB" dirty="0" smtClean="0"/>
              <a:t>;</a:t>
            </a:r>
            <a:endParaRPr lang="cs-CZ" dirty="0"/>
          </a:p>
          <a:p>
            <a:pPr lvl="1" eaLnBrk="1" hangingPunct="1">
              <a:buFont typeface="Arial" charset="0"/>
              <a:buChar char="•"/>
              <a:defRPr/>
            </a:pPr>
            <a:r>
              <a:rPr lang="cs-CZ" dirty="0"/>
              <a:t>    definování </a:t>
            </a:r>
            <a:r>
              <a:rPr lang="cs-CZ" dirty="0" smtClean="0"/>
              <a:t>výrobku</a:t>
            </a:r>
            <a:endParaRPr lang="en-GB" dirty="0" smtClean="0"/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/>
              <a:t>zákazník si zjišťuje různé vlastnosti </a:t>
            </a:r>
            <a:r>
              <a:rPr lang="cs-CZ" dirty="0" smtClean="0"/>
              <a:t>výrobku</a:t>
            </a:r>
            <a:r>
              <a:rPr lang="en-GB" dirty="0" smtClean="0"/>
              <a:t>;</a:t>
            </a:r>
            <a:endParaRPr lang="cs-CZ" dirty="0"/>
          </a:p>
          <a:p>
            <a:pPr lvl="1" eaLnBrk="1" hangingPunct="1">
              <a:buFont typeface="Arial" charset="0"/>
              <a:buChar char="•"/>
              <a:defRPr/>
            </a:pPr>
            <a:r>
              <a:rPr lang="cs-CZ" dirty="0"/>
              <a:t>    poznání </a:t>
            </a:r>
            <a:r>
              <a:rPr lang="cs-CZ" dirty="0" smtClean="0"/>
              <a:t>dodavatelů</a:t>
            </a:r>
            <a:endParaRPr lang="cs-CZ" dirty="0"/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/>
              <a:t>kdo a za jakých podmínek určitý výrobek prodává na </a:t>
            </a:r>
            <a:r>
              <a:rPr lang="cs-CZ" dirty="0" smtClean="0"/>
              <a:t>trh</a:t>
            </a:r>
            <a:r>
              <a:rPr lang="en-GB" dirty="0" smtClean="0"/>
              <a:t>;</a:t>
            </a:r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porovná</a:t>
            </a:r>
            <a:r>
              <a:rPr lang="en-GB" dirty="0" smtClean="0"/>
              <a:t>n</a:t>
            </a:r>
            <a:r>
              <a:rPr lang="cs-CZ" dirty="0" smtClean="0"/>
              <a:t>í dodavatelů</a:t>
            </a:r>
            <a:r>
              <a:rPr lang="en-GB" dirty="0" smtClean="0"/>
              <a:t>;</a:t>
            </a:r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snaha najít </a:t>
            </a:r>
            <a:r>
              <a:rPr lang="cs-CZ" dirty="0"/>
              <a:t>výrobek, který by </a:t>
            </a:r>
            <a:r>
              <a:rPr lang="cs-CZ" dirty="0" smtClean="0"/>
              <a:t>nejlépe vyhovoval potřebám a prioritám zákazníka</a:t>
            </a:r>
            <a:r>
              <a:rPr lang="en-GB" dirty="0" smtClean="0"/>
              <a:t>;</a:t>
            </a:r>
            <a:endParaRPr lang="cs-CZ" dirty="0"/>
          </a:p>
          <a:p>
            <a:pPr marL="457200" lvl="1" indent="0" eaLnBrk="1" hangingPunct="1">
              <a:buNone/>
              <a:defRPr/>
            </a:pPr>
            <a:endParaRPr lang="cs-CZ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3560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E-business prostředí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311275"/>
            <a:ext cx="8472488" cy="24050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Zákazník </a:t>
            </a:r>
            <a:r>
              <a:rPr lang="en-GB" dirty="0" smtClean="0"/>
              <a:t>&amp;</a:t>
            </a:r>
            <a:r>
              <a:rPr lang="cs-CZ" dirty="0" smtClean="0"/>
              <a:t> produkt</a:t>
            </a:r>
            <a:endParaRPr lang="cs-CZ" dirty="0"/>
          </a:p>
          <a:p>
            <a:pPr lvl="1" eaLnBrk="1" hangingPunct="1">
              <a:buFont typeface="Arial" charset="0"/>
              <a:buChar char="•"/>
              <a:defRPr/>
            </a:pPr>
            <a:r>
              <a:rPr lang="cs-CZ" dirty="0"/>
              <a:t>    poznání </a:t>
            </a:r>
            <a:r>
              <a:rPr lang="cs-CZ" dirty="0" smtClean="0"/>
              <a:t>dodavatelů</a:t>
            </a:r>
            <a:r>
              <a:rPr lang="en-GB" dirty="0" smtClean="0"/>
              <a:t> </a:t>
            </a:r>
            <a:r>
              <a:rPr lang="cs-CZ" dirty="0" smtClean="0"/>
              <a:t>– zdroje informací</a:t>
            </a:r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přímá nabídka;</a:t>
            </a:r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reklama;</a:t>
            </a:r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internet;</a:t>
            </a:r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výstavy a další zdroje;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 výběr dodavatele</a:t>
            </a:r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/>
              <a:t> (cena, značka výrobku, image výrobku, služby dodávané k výrobku, poměr kvalita/cena, míra šetrnosti výrobku k přírodě, ..) </a:t>
            </a:r>
            <a:endParaRPr lang="cs-CZ" dirty="0" smtClean="0"/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nákup</a:t>
            </a:r>
          </a:p>
          <a:p>
            <a:pPr lvl="2" eaLnBrk="1" hangingPunct="1">
              <a:defRPr/>
            </a:pPr>
            <a:r>
              <a:rPr lang="cs-CZ" dirty="0" smtClean="0"/>
              <a:t>pozitivní nebo negativní dojem</a:t>
            </a:r>
          </a:p>
          <a:p>
            <a:pPr lvl="1" eaLnBrk="1" hangingPunct="1">
              <a:buFont typeface="Arial" charset="0"/>
              <a:buChar char="•"/>
              <a:defRPr/>
            </a:pPr>
            <a:endParaRPr lang="en-GB" dirty="0" smtClean="0"/>
          </a:p>
          <a:p>
            <a:pPr marL="457200" lvl="1" indent="0" eaLnBrk="1" hangingPunct="1">
              <a:buNone/>
              <a:defRPr/>
            </a:pPr>
            <a:endParaRPr lang="cs-CZ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3026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E-business prostředí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311275"/>
            <a:ext cx="8472488" cy="605557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Výrobek po nákupu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38" y="1844824"/>
            <a:ext cx="7853412" cy="443447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766738" y="6556697"/>
            <a:ext cx="8162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http://marketing.topsid.com/index.php?war=chovani_zakaznika&amp;unit=rozhodovaci_proces</a:t>
            </a:r>
          </a:p>
        </p:txBody>
      </p:sp>
    </p:spTree>
    <p:extLst>
      <p:ext uri="{BB962C8B-B14F-4D97-AF65-F5344CB8AC3E}">
        <p14:creationId xmlns:p14="http://schemas.microsoft.com/office/powerpoint/2010/main" val="96049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294</Words>
  <Application>Microsoft Office PowerPoint</Application>
  <PresentationFormat>Předvádění na obrazovce (4:3)</PresentationFormat>
  <Paragraphs>78</Paragraphs>
  <Slides>11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Wingdings</vt:lpstr>
      <vt:lpstr>Motiv sady Office</vt:lpstr>
      <vt:lpstr>Visio</vt:lpstr>
      <vt:lpstr>Podnikání na internetu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ps</dc:creator>
  <cp:lastModifiedBy>suchanek</cp:lastModifiedBy>
  <cp:revision>52</cp:revision>
  <dcterms:created xsi:type="dcterms:W3CDTF">2009-09-17T16:58:41Z</dcterms:created>
  <dcterms:modified xsi:type="dcterms:W3CDTF">2018-03-18T20:38:55Z</dcterms:modified>
</cp:coreProperties>
</file>