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63" r:id="rId2"/>
    <p:sldId id="287" r:id="rId3"/>
    <p:sldId id="339" r:id="rId4"/>
    <p:sldId id="340" r:id="rId5"/>
    <p:sldId id="343" r:id="rId6"/>
    <p:sldId id="345" r:id="rId7"/>
    <p:sldId id="346" r:id="rId8"/>
    <p:sldId id="341" r:id="rId9"/>
    <p:sldId id="344" r:id="rId10"/>
    <p:sldId id="347" r:id="rId11"/>
    <p:sldId id="349" r:id="rId12"/>
    <p:sldId id="350" r:id="rId13"/>
    <p:sldId id="353" r:id="rId14"/>
    <p:sldId id="351" r:id="rId15"/>
    <p:sldId id="352" r:id="rId16"/>
    <p:sldId id="354" r:id="rId17"/>
    <p:sldId id="266" r:id="rId18"/>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14" y="57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12.08.2020</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22655236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40518318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11045270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11674089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20081610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10994327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31382393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20546071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21186785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12191549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33340366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9766411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20074064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23489653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1907762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251520" y="699542"/>
            <a:ext cx="5616624" cy="2160240"/>
          </a:xfrm>
          <a:prstGeom prst="rect">
            <a:avLst/>
          </a:prstGeom>
        </p:spPr>
        <p:txBody>
          <a:bodyPr anchor="t">
            <a:normAutofit/>
          </a:bodyPr>
          <a:lstStyle/>
          <a:p>
            <a:pPr algn="l"/>
            <a:r>
              <a:rPr lang="cs-CZ" sz="3100" b="1" dirty="0">
                <a:solidFill>
                  <a:schemeClr val="bg1"/>
                </a:solidFill>
                <a:latin typeface="Times New Roman" panose="02020603050405020304" pitchFamily="18" charset="0"/>
                <a:cs typeface="Times New Roman" panose="02020603050405020304" pitchFamily="18" charset="0"/>
              </a:rPr>
              <a:t>INFORMAČNÍ SYSTÉMY VE VEŘEJNÉ SPRÁVĚ</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323528" y="2931790"/>
            <a:ext cx="5544616" cy="1656184"/>
          </a:xfrm>
          <a:prstGeom prst="rect">
            <a:avLst/>
          </a:prstGeom>
        </p:spPr>
        <p:txBody>
          <a:bodyPr>
            <a:noAutofit/>
          </a:bodyPr>
          <a:lstStyle/>
          <a:p>
            <a:pPr marL="0" indent="0">
              <a:buNone/>
            </a:pPr>
            <a:r>
              <a:rPr lang="pl-PL" sz="2400" dirty="0">
                <a:solidFill>
                  <a:schemeClr val="bg1"/>
                </a:solidFill>
                <a:latin typeface="Times New Roman" panose="02020603050405020304" pitchFamily="18" charset="0"/>
                <a:cs typeface="Times New Roman" panose="02020603050405020304" pitchFamily="18" charset="0"/>
              </a:rPr>
              <a:t>6. </a:t>
            </a:r>
            <a:r>
              <a:rPr lang="pl-PL" sz="2400">
                <a:solidFill>
                  <a:schemeClr val="bg1"/>
                </a:solidFill>
                <a:latin typeface="Times New Roman" panose="02020603050405020304" pitchFamily="18" charset="0"/>
                <a:cs typeface="Times New Roman" panose="02020603050405020304" pitchFamily="18" charset="0"/>
              </a:rPr>
              <a:t>E-government</a:t>
            </a:r>
            <a:endParaRPr lang="cs-CZ" sz="2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228184" y="3723878"/>
            <a:ext cx="274408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b="1" dirty="0">
                <a:solidFill>
                  <a:srgbClr val="307871"/>
                </a:solidFill>
                <a:latin typeface="Times New Roman" panose="02020603050405020304" pitchFamily="18" charset="0"/>
                <a:cs typeface="Times New Roman" panose="02020603050405020304" pitchFamily="18" charset="0"/>
              </a:rPr>
              <a:t>Ing. Radim Dolák, Ph.D</a:t>
            </a:r>
            <a:r>
              <a:rPr lang="cs-CZ" altLang="cs-CZ" sz="900" b="1" dirty="0">
                <a:solidFill>
                  <a:srgbClr val="307871"/>
                </a:solidFill>
                <a:latin typeface="Times New Roman" panose="02020603050405020304" pitchFamily="18" charset="0"/>
                <a:cs typeface="Times New Roman" panose="02020603050405020304" pitchFamily="18" charset="0"/>
              </a:rPr>
              <a: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50485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CZECH POINT (Český Podací Ověřovací Informační Národní Terminál) je asistované místo výkonu veřejné správy, kde každý člověk může získat všechny informace o údajích, které o něm vede stát v centrálních registrech nebo učinit jakékoliv podání ke státu. </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Např. se jedná: </a:t>
            </a:r>
          </a:p>
          <a:p>
            <a:pPr algn="just">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výpis </a:t>
            </a:r>
            <a:r>
              <a:rPr lang="cs-CZ" altLang="cs-CZ" sz="1800" b="1" dirty="0">
                <a:solidFill>
                  <a:srgbClr val="307871"/>
                </a:solidFill>
                <a:latin typeface="Times New Roman" panose="02020603050405020304" pitchFamily="18" charset="0"/>
                <a:cs typeface="Times New Roman" panose="02020603050405020304" pitchFamily="18" charset="0"/>
              </a:rPr>
              <a:t>z Katastru nemovitostí; </a:t>
            </a:r>
          </a:p>
          <a:p>
            <a:pPr algn="just">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výpis </a:t>
            </a:r>
            <a:r>
              <a:rPr lang="cs-CZ" altLang="cs-CZ" sz="1800" b="1" dirty="0">
                <a:solidFill>
                  <a:srgbClr val="307871"/>
                </a:solidFill>
                <a:latin typeface="Times New Roman" panose="02020603050405020304" pitchFamily="18" charset="0"/>
                <a:cs typeface="Times New Roman" panose="02020603050405020304" pitchFamily="18" charset="0"/>
              </a:rPr>
              <a:t>z Obchodního rejstříku; </a:t>
            </a:r>
          </a:p>
          <a:p>
            <a:pPr algn="just">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výpis </a:t>
            </a:r>
            <a:r>
              <a:rPr lang="cs-CZ" altLang="cs-CZ" sz="1800" b="1" dirty="0">
                <a:solidFill>
                  <a:srgbClr val="307871"/>
                </a:solidFill>
                <a:latin typeface="Times New Roman" panose="02020603050405020304" pitchFamily="18" charset="0"/>
                <a:cs typeface="Times New Roman" panose="02020603050405020304" pitchFamily="18" charset="0"/>
              </a:rPr>
              <a:t>z Živnostenského rejstříku; </a:t>
            </a:r>
          </a:p>
          <a:p>
            <a:pPr algn="just">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výpis </a:t>
            </a:r>
            <a:r>
              <a:rPr lang="cs-CZ" altLang="cs-CZ" sz="1800" b="1" dirty="0">
                <a:solidFill>
                  <a:srgbClr val="307871"/>
                </a:solidFill>
                <a:latin typeface="Times New Roman" panose="02020603050405020304" pitchFamily="18" charset="0"/>
                <a:cs typeface="Times New Roman" panose="02020603050405020304" pitchFamily="18" charset="0"/>
              </a:rPr>
              <a:t>z Rejstříku trestů; </a:t>
            </a:r>
          </a:p>
          <a:p>
            <a:pPr algn="just">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výpis </a:t>
            </a:r>
            <a:r>
              <a:rPr lang="cs-CZ" altLang="cs-CZ" sz="1800" b="1" dirty="0">
                <a:solidFill>
                  <a:srgbClr val="307871"/>
                </a:solidFill>
                <a:latin typeface="Times New Roman" panose="02020603050405020304" pitchFamily="18" charset="0"/>
                <a:cs typeface="Times New Roman" panose="02020603050405020304" pitchFamily="18" charset="0"/>
              </a:rPr>
              <a:t>z Rejstříku trestů právnické osoby; </a:t>
            </a:r>
          </a:p>
          <a:p>
            <a:pPr algn="just">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přijetí </a:t>
            </a:r>
            <a:r>
              <a:rPr lang="cs-CZ" altLang="cs-CZ" sz="1800" b="1" dirty="0">
                <a:solidFill>
                  <a:srgbClr val="307871"/>
                </a:solidFill>
                <a:latin typeface="Times New Roman" panose="02020603050405020304" pitchFamily="18" charset="0"/>
                <a:cs typeface="Times New Roman" panose="02020603050405020304" pitchFamily="18" charset="0"/>
              </a:rPr>
              <a:t>podání podle živnostenského zákona (§ 72); </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 </a:t>
            </a:r>
          </a:p>
        </p:txBody>
      </p:sp>
      <p:sp>
        <p:nvSpPr>
          <p:cNvPr id="6" name="Nadpis 5"/>
          <p:cNvSpPr>
            <a:spLocks noGrp="1"/>
          </p:cNvSpPr>
          <p:nvPr>
            <p:ph type="title"/>
          </p:nvPr>
        </p:nvSpPr>
        <p:spPr>
          <a:xfrm>
            <a:off x="179512" y="195486"/>
            <a:ext cx="7488832" cy="507703"/>
          </a:xfrm>
        </p:spPr>
        <p:txBody>
          <a:bodyPr/>
          <a:lstStyle/>
          <a:p>
            <a:r>
              <a:rPr lang="cs-CZ" b="1" dirty="0" err="1" smtClean="0"/>
              <a:t>eGovernment</a:t>
            </a:r>
            <a:r>
              <a:rPr lang="cs-CZ" b="1" dirty="0" smtClean="0"/>
              <a:t> - </a:t>
            </a:r>
            <a:r>
              <a:rPr lang="cs-CZ" altLang="cs-CZ" b="1" dirty="0">
                <a:solidFill>
                  <a:srgbClr val="307871"/>
                </a:solidFill>
                <a:latin typeface="Times New Roman" panose="02020603050405020304" pitchFamily="18" charset="0"/>
                <a:cs typeface="Times New Roman" panose="02020603050405020304" pitchFamily="18" charset="0"/>
              </a:rPr>
              <a:t>CZECH POINT </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5421972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žádost </a:t>
            </a:r>
            <a:r>
              <a:rPr lang="cs-CZ" altLang="cs-CZ" sz="1800" b="1" dirty="0">
                <a:solidFill>
                  <a:srgbClr val="307871"/>
                </a:solidFill>
                <a:latin typeface="Times New Roman" panose="02020603050405020304" pitchFamily="18" charset="0"/>
                <a:cs typeface="Times New Roman" panose="02020603050405020304" pitchFamily="18" charset="0"/>
              </a:rPr>
              <a:t>o výpis nebo opis z Rejstříku trestů podle zákona č. 124/2008 Sb.;</a:t>
            </a:r>
          </a:p>
          <a:p>
            <a:pPr algn="just">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výpis </a:t>
            </a:r>
            <a:r>
              <a:rPr lang="cs-CZ" altLang="cs-CZ" sz="1800" b="1" dirty="0">
                <a:solidFill>
                  <a:srgbClr val="307871"/>
                </a:solidFill>
                <a:latin typeface="Times New Roman" panose="02020603050405020304" pitchFamily="18" charset="0"/>
                <a:cs typeface="Times New Roman" panose="02020603050405020304" pitchFamily="18" charset="0"/>
              </a:rPr>
              <a:t>z bodového hodnocení řidiče; </a:t>
            </a:r>
          </a:p>
          <a:p>
            <a:pPr algn="just">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vydání </a:t>
            </a:r>
            <a:r>
              <a:rPr lang="cs-CZ" altLang="cs-CZ" sz="1800" b="1" dirty="0">
                <a:solidFill>
                  <a:srgbClr val="307871"/>
                </a:solidFill>
                <a:latin typeface="Times New Roman" panose="02020603050405020304" pitchFamily="18" charset="0"/>
                <a:cs typeface="Times New Roman" panose="02020603050405020304" pitchFamily="18" charset="0"/>
              </a:rPr>
              <a:t>ověřeného výstupu ze Seznamu kvalifikovaných dodavatelů; </a:t>
            </a:r>
          </a:p>
          <a:p>
            <a:pPr algn="just">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podání </a:t>
            </a:r>
            <a:r>
              <a:rPr lang="cs-CZ" altLang="cs-CZ" sz="1800" b="1" dirty="0">
                <a:solidFill>
                  <a:srgbClr val="307871"/>
                </a:solidFill>
                <a:latin typeface="Times New Roman" panose="02020603050405020304" pitchFamily="18" charset="0"/>
                <a:cs typeface="Times New Roman" panose="02020603050405020304" pitchFamily="18" charset="0"/>
              </a:rPr>
              <a:t>do registru účastníků provozu modulu autovraků ISOH; </a:t>
            </a:r>
          </a:p>
          <a:p>
            <a:pPr algn="just">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výpis </a:t>
            </a:r>
            <a:r>
              <a:rPr lang="cs-CZ" altLang="cs-CZ" sz="1800" b="1" dirty="0">
                <a:solidFill>
                  <a:srgbClr val="307871"/>
                </a:solidFill>
                <a:latin typeface="Times New Roman" panose="02020603050405020304" pitchFamily="18" charset="0"/>
                <a:cs typeface="Times New Roman" panose="02020603050405020304" pitchFamily="18" charset="0"/>
              </a:rPr>
              <a:t>z insolvenčního rejstříku; </a:t>
            </a:r>
          </a:p>
          <a:p>
            <a:pPr algn="just">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datové </a:t>
            </a:r>
            <a:r>
              <a:rPr lang="cs-CZ" altLang="cs-CZ" sz="1800" b="1" dirty="0">
                <a:solidFill>
                  <a:srgbClr val="307871"/>
                </a:solidFill>
                <a:latin typeface="Times New Roman" panose="02020603050405020304" pitchFamily="18" charset="0"/>
                <a:cs typeface="Times New Roman" panose="02020603050405020304" pitchFamily="18" charset="0"/>
              </a:rPr>
              <a:t>schránky; </a:t>
            </a:r>
          </a:p>
          <a:p>
            <a:pPr algn="just">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autorizovaná </a:t>
            </a:r>
            <a:r>
              <a:rPr lang="cs-CZ" altLang="cs-CZ" sz="1800" b="1" dirty="0">
                <a:solidFill>
                  <a:srgbClr val="307871"/>
                </a:solidFill>
                <a:latin typeface="Times New Roman" panose="02020603050405020304" pitchFamily="18" charset="0"/>
                <a:cs typeface="Times New Roman" panose="02020603050405020304" pitchFamily="18" charset="0"/>
              </a:rPr>
              <a:t>konverze dokumentů; </a:t>
            </a:r>
          </a:p>
          <a:p>
            <a:pPr algn="just">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centrální </a:t>
            </a:r>
            <a:r>
              <a:rPr lang="cs-CZ" altLang="cs-CZ" sz="1800" b="1" dirty="0">
                <a:solidFill>
                  <a:srgbClr val="307871"/>
                </a:solidFill>
                <a:latin typeface="Times New Roman" panose="02020603050405020304" pitchFamily="18" charset="0"/>
                <a:cs typeface="Times New Roman" panose="02020603050405020304" pitchFamily="18" charset="0"/>
              </a:rPr>
              <a:t>úložiště ověřovacích doložek; </a:t>
            </a:r>
          </a:p>
          <a:p>
            <a:pPr algn="just">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úschovna </a:t>
            </a:r>
            <a:r>
              <a:rPr lang="cs-CZ" altLang="cs-CZ" sz="1800" b="1" dirty="0">
                <a:solidFill>
                  <a:srgbClr val="307871"/>
                </a:solidFill>
                <a:latin typeface="Times New Roman" panose="02020603050405020304" pitchFamily="18" charset="0"/>
                <a:cs typeface="Times New Roman" panose="02020603050405020304" pitchFamily="18" charset="0"/>
              </a:rPr>
              <a:t>systému Czech POINT; </a:t>
            </a:r>
          </a:p>
          <a:p>
            <a:pPr algn="just">
              <a:buFont typeface="Wingdings" panose="05000000000000000000" pitchFamily="2" charset="2"/>
              <a:buChar char="ü"/>
            </a:pPr>
            <a:r>
              <a:rPr lang="cs-CZ" altLang="cs-CZ" sz="1800" b="1" dirty="0" err="1" smtClean="0">
                <a:solidFill>
                  <a:srgbClr val="307871"/>
                </a:solidFill>
                <a:latin typeface="Times New Roman" panose="02020603050405020304" pitchFamily="18" charset="0"/>
                <a:cs typeface="Times New Roman" panose="02020603050405020304" pitchFamily="18" charset="0"/>
              </a:rPr>
              <a:t>CzechPOINT@office</a:t>
            </a:r>
            <a:r>
              <a:rPr lang="cs-CZ" altLang="cs-CZ" sz="1800" b="1" dirty="0">
                <a:solidFill>
                  <a:srgbClr val="307871"/>
                </a:solidFill>
                <a:latin typeface="Times New Roman" panose="02020603050405020304" pitchFamily="18" charset="0"/>
                <a:cs typeface="Times New Roman" panose="02020603050405020304" pitchFamily="18" charset="0"/>
              </a:rPr>
              <a:t>; </a:t>
            </a:r>
          </a:p>
          <a:p>
            <a:pPr algn="just">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základní </a:t>
            </a:r>
            <a:r>
              <a:rPr lang="cs-CZ" altLang="cs-CZ" sz="1800" b="1" dirty="0">
                <a:solidFill>
                  <a:srgbClr val="307871"/>
                </a:solidFill>
                <a:latin typeface="Times New Roman" panose="02020603050405020304" pitchFamily="18" charset="0"/>
                <a:cs typeface="Times New Roman" panose="02020603050405020304" pitchFamily="18" charset="0"/>
              </a:rPr>
              <a:t>registry.</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 </a:t>
            </a:r>
          </a:p>
        </p:txBody>
      </p:sp>
      <p:sp>
        <p:nvSpPr>
          <p:cNvPr id="6" name="Nadpis 5"/>
          <p:cNvSpPr>
            <a:spLocks noGrp="1"/>
          </p:cNvSpPr>
          <p:nvPr>
            <p:ph type="title"/>
          </p:nvPr>
        </p:nvSpPr>
        <p:spPr>
          <a:xfrm>
            <a:off x="179512" y="195486"/>
            <a:ext cx="7488832" cy="507703"/>
          </a:xfrm>
        </p:spPr>
        <p:txBody>
          <a:bodyPr/>
          <a:lstStyle/>
          <a:p>
            <a:r>
              <a:rPr lang="cs-CZ" b="1" dirty="0" err="1" smtClean="0"/>
              <a:t>eGovernment</a:t>
            </a:r>
            <a:r>
              <a:rPr lang="cs-CZ" b="1" dirty="0" smtClean="0"/>
              <a:t> - </a:t>
            </a:r>
            <a:r>
              <a:rPr lang="cs-CZ" altLang="cs-CZ" b="1" dirty="0">
                <a:solidFill>
                  <a:srgbClr val="307871"/>
                </a:solidFill>
                <a:latin typeface="Times New Roman" panose="02020603050405020304" pitchFamily="18" charset="0"/>
                <a:cs typeface="Times New Roman" panose="02020603050405020304" pitchFamily="18" charset="0"/>
              </a:rPr>
              <a:t>CZECH POINT </a:t>
            </a:r>
            <a:r>
              <a:rPr lang="cs-CZ" b="1" dirty="0"/>
              <a:t/>
            </a:r>
            <a:br>
              <a:rPr lang="cs-CZ" b="1" dirty="0"/>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7539450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Datová schránka je elektronické úložiště, které je určeno k doručování orgány veřejné moci, provádění úkonů vůči orgánům veřejné moci a dodávání dokumentů fyzických osob, podnikajících fyzických osob a právnických osob.</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Datová </a:t>
            </a:r>
            <a:r>
              <a:rPr lang="cs-CZ" altLang="cs-CZ" sz="1800" b="1" dirty="0">
                <a:solidFill>
                  <a:srgbClr val="307871"/>
                </a:solidFill>
                <a:latin typeface="Times New Roman" panose="02020603050405020304" pitchFamily="18" charset="0"/>
                <a:cs typeface="Times New Roman" panose="02020603050405020304" pitchFamily="18" charset="0"/>
              </a:rPr>
              <a:t>schránka je tedy datovým prostorem vyhrazeným pro orgán veřejné moci nebo právnickou osobu nebo podnikající fyzickou osobu nebo pro fyzickou osobu, kam jsou orgány veřejné moci doručovány datové zprávy, kde jsou prováděny úkony vůči orgánům veřejné moci. </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 </a:t>
            </a:r>
          </a:p>
        </p:txBody>
      </p:sp>
      <p:sp>
        <p:nvSpPr>
          <p:cNvPr id="6" name="Nadpis 5"/>
          <p:cNvSpPr>
            <a:spLocks noGrp="1"/>
          </p:cNvSpPr>
          <p:nvPr>
            <p:ph type="title"/>
          </p:nvPr>
        </p:nvSpPr>
        <p:spPr>
          <a:xfrm>
            <a:off x="179512" y="195486"/>
            <a:ext cx="7488832" cy="507703"/>
          </a:xfrm>
        </p:spPr>
        <p:txBody>
          <a:bodyPr/>
          <a:lstStyle/>
          <a:p>
            <a:r>
              <a:rPr lang="cs-CZ" b="1" dirty="0" err="1" smtClean="0"/>
              <a:t>eGovernment</a:t>
            </a:r>
            <a:r>
              <a:rPr lang="cs-CZ" b="1" dirty="0" smtClean="0"/>
              <a:t> – datová schránka</a:t>
            </a:r>
            <a:r>
              <a:rPr lang="cs-CZ" b="1" dirty="0"/>
              <a:t/>
            </a:r>
            <a:br>
              <a:rPr lang="cs-CZ" b="1" dirty="0"/>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9249816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Datové </a:t>
            </a:r>
            <a:r>
              <a:rPr lang="cs-CZ" altLang="cs-CZ" sz="1800" b="1" dirty="0">
                <a:solidFill>
                  <a:srgbClr val="307871"/>
                </a:solidFill>
                <a:latin typeface="Times New Roman" panose="02020603050405020304" pitchFamily="18" charset="0"/>
                <a:cs typeface="Times New Roman" panose="02020603050405020304" pitchFamily="18" charset="0"/>
              </a:rPr>
              <a:t>schránky zřizuje a spravuje Ministerstvo vnitra.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Člení </a:t>
            </a:r>
            <a:r>
              <a:rPr lang="cs-CZ" altLang="cs-CZ" sz="1800" b="1" dirty="0">
                <a:solidFill>
                  <a:srgbClr val="307871"/>
                </a:solidFill>
                <a:latin typeface="Times New Roman" panose="02020603050405020304" pitchFamily="18" charset="0"/>
                <a:cs typeface="Times New Roman" panose="02020603050405020304" pitchFamily="18" charset="0"/>
              </a:rPr>
              <a:t>se na: </a:t>
            </a:r>
          </a:p>
          <a:p>
            <a:pPr algn="just">
              <a:buFont typeface="Wingdings" panose="05000000000000000000" pitchFamily="2" charset="2"/>
              <a:buChar char="Ø"/>
            </a:pPr>
            <a:r>
              <a:rPr lang="cs-CZ" altLang="cs-CZ" sz="1800" b="1" dirty="0" smtClean="0">
                <a:solidFill>
                  <a:srgbClr val="307871"/>
                </a:solidFill>
                <a:latin typeface="Times New Roman" panose="02020603050405020304" pitchFamily="18" charset="0"/>
                <a:cs typeface="Times New Roman" panose="02020603050405020304" pitchFamily="18" charset="0"/>
              </a:rPr>
              <a:t>datová </a:t>
            </a:r>
            <a:r>
              <a:rPr lang="cs-CZ" altLang="cs-CZ" sz="1800" b="1" dirty="0">
                <a:solidFill>
                  <a:srgbClr val="307871"/>
                </a:solidFill>
                <a:latin typeface="Times New Roman" panose="02020603050405020304" pitchFamily="18" charset="0"/>
                <a:cs typeface="Times New Roman" panose="02020603050405020304" pitchFamily="18" charset="0"/>
              </a:rPr>
              <a:t>schránka fyzické osoby; </a:t>
            </a:r>
          </a:p>
          <a:p>
            <a:pPr algn="just">
              <a:buFont typeface="Wingdings" panose="05000000000000000000" pitchFamily="2" charset="2"/>
              <a:buChar char="Ø"/>
            </a:pPr>
            <a:r>
              <a:rPr lang="cs-CZ" altLang="cs-CZ" sz="1800" b="1" dirty="0" smtClean="0">
                <a:solidFill>
                  <a:srgbClr val="307871"/>
                </a:solidFill>
                <a:latin typeface="Times New Roman" panose="02020603050405020304" pitchFamily="18" charset="0"/>
                <a:cs typeface="Times New Roman" panose="02020603050405020304" pitchFamily="18" charset="0"/>
              </a:rPr>
              <a:t>datová </a:t>
            </a:r>
            <a:r>
              <a:rPr lang="cs-CZ" altLang="cs-CZ" sz="1800" b="1" dirty="0">
                <a:solidFill>
                  <a:srgbClr val="307871"/>
                </a:solidFill>
                <a:latin typeface="Times New Roman" panose="02020603050405020304" pitchFamily="18" charset="0"/>
                <a:cs typeface="Times New Roman" panose="02020603050405020304" pitchFamily="18" charset="0"/>
              </a:rPr>
              <a:t>schránka podnikající fyzické osoby; </a:t>
            </a:r>
          </a:p>
          <a:p>
            <a:pPr algn="just">
              <a:buFont typeface="Wingdings" panose="05000000000000000000" pitchFamily="2" charset="2"/>
              <a:buChar char="Ø"/>
            </a:pPr>
            <a:r>
              <a:rPr lang="cs-CZ" altLang="cs-CZ" sz="1800" b="1" dirty="0" smtClean="0">
                <a:solidFill>
                  <a:srgbClr val="307871"/>
                </a:solidFill>
                <a:latin typeface="Times New Roman" panose="02020603050405020304" pitchFamily="18" charset="0"/>
                <a:cs typeface="Times New Roman" panose="02020603050405020304" pitchFamily="18" charset="0"/>
              </a:rPr>
              <a:t>datová </a:t>
            </a:r>
            <a:r>
              <a:rPr lang="cs-CZ" altLang="cs-CZ" sz="1800" b="1" dirty="0">
                <a:solidFill>
                  <a:srgbClr val="307871"/>
                </a:solidFill>
                <a:latin typeface="Times New Roman" panose="02020603050405020304" pitchFamily="18" charset="0"/>
                <a:cs typeface="Times New Roman" panose="02020603050405020304" pitchFamily="18" charset="0"/>
              </a:rPr>
              <a:t>schránka právnické osoby; </a:t>
            </a:r>
          </a:p>
          <a:p>
            <a:pPr algn="just">
              <a:buFont typeface="Wingdings" panose="05000000000000000000" pitchFamily="2" charset="2"/>
              <a:buChar char="Ø"/>
            </a:pPr>
            <a:r>
              <a:rPr lang="cs-CZ" altLang="cs-CZ" sz="1800" b="1" dirty="0" smtClean="0">
                <a:solidFill>
                  <a:srgbClr val="307871"/>
                </a:solidFill>
                <a:latin typeface="Times New Roman" panose="02020603050405020304" pitchFamily="18" charset="0"/>
                <a:cs typeface="Times New Roman" panose="02020603050405020304" pitchFamily="18" charset="0"/>
              </a:rPr>
              <a:t>datová </a:t>
            </a:r>
            <a:r>
              <a:rPr lang="cs-CZ" altLang="cs-CZ" sz="1800" b="1" dirty="0">
                <a:solidFill>
                  <a:srgbClr val="307871"/>
                </a:solidFill>
                <a:latin typeface="Times New Roman" panose="02020603050405020304" pitchFamily="18" charset="0"/>
                <a:cs typeface="Times New Roman" panose="02020603050405020304" pitchFamily="18" charset="0"/>
              </a:rPr>
              <a:t>schránka orgánu veřejné moci, kam patří i datové schránky orgánů územních samosprávných celků.</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 </a:t>
            </a:r>
          </a:p>
        </p:txBody>
      </p:sp>
      <p:sp>
        <p:nvSpPr>
          <p:cNvPr id="6" name="Nadpis 5"/>
          <p:cNvSpPr>
            <a:spLocks noGrp="1"/>
          </p:cNvSpPr>
          <p:nvPr>
            <p:ph type="title"/>
          </p:nvPr>
        </p:nvSpPr>
        <p:spPr>
          <a:xfrm>
            <a:off x="179512" y="195486"/>
            <a:ext cx="7488832" cy="507703"/>
          </a:xfrm>
        </p:spPr>
        <p:txBody>
          <a:bodyPr/>
          <a:lstStyle/>
          <a:p>
            <a:r>
              <a:rPr lang="cs-CZ" b="1" dirty="0" err="1" smtClean="0"/>
              <a:t>eGovernment</a:t>
            </a:r>
            <a:r>
              <a:rPr lang="cs-CZ" b="1" dirty="0" smtClean="0"/>
              <a:t> – datová schránka</a:t>
            </a:r>
            <a:r>
              <a:rPr lang="cs-CZ" b="1" dirty="0"/>
              <a:t/>
            </a:r>
            <a:br>
              <a:rPr lang="cs-CZ" b="1" dirty="0"/>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7195942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Datovou </a:t>
            </a:r>
            <a:r>
              <a:rPr lang="cs-CZ" altLang="cs-CZ" sz="1800" b="1" dirty="0">
                <a:solidFill>
                  <a:srgbClr val="307871"/>
                </a:solidFill>
                <a:latin typeface="Times New Roman" panose="02020603050405020304" pitchFamily="18" charset="0"/>
                <a:cs typeface="Times New Roman" panose="02020603050405020304" pitchFamily="18" charset="0"/>
              </a:rPr>
              <a:t>zprávou jsou elektronická data, která lze přenášet prostředky pro </a:t>
            </a:r>
            <a:r>
              <a:rPr lang="cs-CZ" altLang="cs-CZ" sz="1800" b="1" dirty="0" smtClean="0">
                <a:solidFill>
                  <a:srgbClr val="307871"/>
                </a:solidFill>
                <a:latin typeface="Times New Roman" panose="02020603050405020304" pitchFamily="18" charset="0"/>
                <a:cs typeface="Times New Roman" panose="02020603050405020304" pitchFamily="18" charset="0"/>
              </a:rPr>
              <a:t>elektronickou </a:t>
            </a:r>
            <a:r>
              <a:rPr lang="cs-CZ" altLang="cs-CZ" sz="1800" b="1" dirty="0">
                <a:solidFill>
                  <a:srgbClr val="307871"/>
                </a:solidFill>
                <a:latin typeface="Times New Roman" panose="02020603050405020304" pitchFamily="18" charset="0"/>
                <a:cs typeface="Times New Roman" panose="02020603050405020304" pitchFamily="18" charset="0"/>
              </a:rPr>
              <a:t>komunikaci a uchovávat na záznamových médiích, používaných při zpracování a </a:t>
            </a:r>
            <a:r>
              <a:rPr lang="cs-CZ" altLang="cs-CZ" sz="1800" b="1" dirty="0" smtClean="0">
                <a:solidFill>
                  <a:srgbClr val="307871"/>
                </a:solidFill>
                <a:latin typeface="Times New Roman" panose="02020603050405020304" pitchFamily="18" charset="0"/>
                <a:cs typeface="Times New Roman" panose="02020603050405020304" pitchFamily="18" charset="0"/>
              </a:rPr>
              <a:t>přenosu </a:t>
            </a:r>
            <a:r>
              <a:rPr lang="cs-CZ" altLang="cs-CZ" sz="1800" b="1" dirty="0">
                <a:solidFill>
                  <a:srgbClr val="307871"/>
                </a:solidFill>
                <a:latin typeface="Times New Roman" panose="02020603050405020304" pitchFamily="18" charset="0"/>
                <a:cs typeface="Times New Roman" panose="02020603050405020304" pitchFamily="18" charset="0"/>
              </a:rPr>
              <a:t>dat elektronickou formou.  </a:t>
            </a:r>
          </a:p>
          <a:p>
            <a:pPr algn="just">
              <a:buFont typeface="Wingdings" panose="05000000000000000000" pitchFamily="2" charset="2"/>
              <a:buChar char="q"/>
            </a:pPr>
            <a:endParaRPr lang="cs-CZ" altLang="cs-CZ" sz="1800" b="1" dirty="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Konverzí </a:t>
            </a:r>
            <a:r>
              <a:rPr lang="cs-CZ" altLang="cs-CZ" sz="1800" b="1" dirty="0">
                <a:solidFill>
                  <a:srgbClr val="307871"/>
                </a:solidFill>
                <a:latin typeface="Times New Roman" panose="02020603050405020304" pitchFamily="18" charset="0"/>
                <a:cs typeface="Times New Roman" panose="02020603050405020304" pitchFamily="18" charset="0"/>
              </a:rPr>
              <a:t>se rozumí se úplné převedení dokumentu: </a:t>
            </a:r>
          </a:p>
          <a:p>
            <a:pPr algn="just">
              <a:buFont typeface="Wingdings" panose="05000000000000000000" pitchFamily="2" charset="2"/>
              <a:buChar char="Ø"/>
            </a:pPr>
            <a:r>
              <a:rPr lang="cs-CZ" altLang="cs-CZ" sz="1800" b="1" dirty="0" smtClean="0">
                <a:solidFill>
                  <a:srgbClr val="307871"/>
                </a:solidFill>
                <a:latin typeface="Times New Roman" panose="02020603050405020304" pitchFamily="18" charset="0"/>
                <a:cs typeface="Times New Roman" panose="02020603050405020304" pitchFamily="18" charset="0"/>
              </a:rPr>
              <a:t>v </a:t>
            </a:r>
            <a:r>
              <a:rPr lang="cs-CZ" altLang="cs-CZ" sz="1800" b="1" dirty="0">
                <a:solidFill>
                  <a:srgbClr val="307871"/>
                </a:solidFill>
                <a:latin typeface="Times New Roman" panose="02020603050405020304" pitchFamily="18" charset="0"/>
                <a:cs typeface="Times New Roman" panose="02020603050405020304" pitchFamily="18" charset="0"/>
              </a:rPr>
              <a:t>listinné podobě do dokumentu obsaženého v datové zprávě, ověření shody </a:t>
            </a:r>
            <a:r>
              <a:rPr lang="cs-CZ" altLang="cs-CZ" sz="1800" b="1" dirty="0" smtClean="0">
                <a:solidFill>
                  <a:srgbClr val="307871"/>
                </a:solidFill>
                <a:latin typeface="Times New Roman" panose="02020603050405020304" pitchFamily="18" charset="0"/>
                <a:cs typeface="Times New Roman" panose="02020603050405020304" pitchFamily="18" charset="0"/>
              </a:rPr>
              <a:t>obsahu </a:t>
            </a:r>
            <a:r>
              <a:rPr lang="cs-CZ" altLang="cs-CZ" sz="1800" b="1" dirty="0">
                <a:solidFill>
                  <a:srgbClr val="307871"/>
                </a:solidFill>
                <a:latin typeface="Times New Roman" panose="02020603050405020304" pitchFamily="18" charset="0"/>
                <a:cs typeface="Times New Roman" panose="02020603050405020304" pitchFamily="18" charset="0"/>
              </a:rPr>
              <a:t>těchto dokumentů a připojení ověřovací doložky, nebo </a:t>
            </a:r>
          </a:p>
          <a:p>
            <a:pPr algn="just">
              <a:buFont typeface="Wingdings" panose="05000000000000000000" pitchFamily="2" charset="2"/>
              <a:buChar char="Ø"/>
            </a:pPr>
            <a:r>
              <a:rPr lang="cs-CZ" altLang="cs-CZ" sz="1800" b="1" dirty="0" smtClean="0">
                <a:solidFill>
                  <a:srgbClr val="307871"/>
                </a:solidFill>
                <a:latin typeface="Times New Roman" panose="02020603050405020304" pitchFamily="18" charset="0"/>
                <a:cs typeface="Times New Roman" panose="02020603050405020304" pitchFamily="18" charset="0"/>
              </a:rPr>
              <a:t>obsaženého </a:t>
            </a:r>
            <a:r>
              <a:rPr lang="cs-CZ" altLang="cs-CZ" sz="1800" b="1" dirty="0">
                <a:solidFill>
                  <a:srgbClr val="307871"/>
                </a:solidFill>
                <a:latin typeface="Times New Roman" panose="02020603050405020304" pitchFamily="18" charset="0"/>
                <a:cs typeface="Times New Roman" panose="02020603050405020304" pitchFamily="18" charset="0"/>
              </a:rPr>
              <a:t>v datové zprávě do dokumentu v listinné podobě a ověření shody </a:t>
            </a:r>
            <a:r>
              <a:rPr lang="cs-CZ" altLang="cs-CZ" sz="1800" b="1" dirty="0" smtClean="0">
                <a:solidFill>
                  <a:srgbClr val="307871"/>
                </a:solidFill>
                <a:latin typeface="Times New Roman" panose="02020603050405020304" pitchFamily="18" charset="0"/>
                <a:cs typeface="Times New Roman" panose="02020603050405020304" pitchFamily="18" charset="0"/>
              </a:rPr>
              <a:t>obsahu </a:t>
            </a:r>
            <a:r>
              <a:rPr lang="cs-CZ" altLang="cs-CZ" sz="1800" b="1" dirty="0">
                <a:solidFill>
                  <a:srgbClr val="307871"/>
                </a:solidFill>
                <a:latin typeface="Times New Roman" panose="02020603050405020304" pitchFamily="18" charset="0"/>
                <a:cs typeface="Times New Roman" panose="02020603050405020304" pitchFamily="18" charset="0"/>
              </a:rPr>
              <a:t>těchto dokumentů a připojení ověřovací doložky.</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 </a:t>
            </a:r>
          </a:p>
        </p:txBody>
      </p:sp>
      <p:sp>
        <p:nvSpPr>
          <p:cNvPr id="6" name="Nadpis 5"/>
          <p:cNvSpPr>
            <a:spLocks noGrp="1"/>
          </p:cNvSpPr>
          <p:nvPr>
            <p:ph type="title"/>
          </p:nvPr>
        </p:nvSpPr>
        <p:spPr>
          <a:xfrm>
            <a:off x="179512" y="195486"/>
            <a:ext cx="7488832" cy="507703"/>
          </a:xfrm>
        </p:spPr>
        <p:txBody>
          <a:bodyPr/>
          <a:lstStyle/>
          <a:p>
            <a:r>
              <a:rPr lang="cs-CZ" b="1" dirty="0" err="1" smtClean="0"/>
              <a:t>eGovernment</a:t>
            </a:r>
            <a:r>
              <a:rPr lang="cs-CZ" b="1" dirty="0" smtClean="0"/>
              <a:t> – datová zpráva, konverze</a:t>
            </a:r>
            <a:r>
              <a:rPr lang="cs-CZ" b="1" dirty="0"/>
              <a:t/>
            </a:r>
            <a:br>
              <a:rPr lang="cs-CZ" b="1" dirty="0"/>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4207671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Portál veřejné správy  je ISVS zajišťující přístup k informacím státních orgánů, </a:t>
            </a:r>
            <a:r>
              <a:rPr lang="cs-CZ" altLang="cs-CZ" sz="1800" b="1" dirty="0" smtClean="0">
                <a:solidFill>
                  <a:srgbClr val="307871"/>
                </a:solidFill>
                <a:latin typeface="Times New Roman" panose="02020603050405020304" pitchFamily="18" charset="0"/>
                <a:cs typeface="Times New Roman" panose="02020603050405020304" pitchFamily="18" charset="0"/>
              </a:rPr>
              <a:t>orgánů </a:t>
            </a:r>
            <a:r>
              <a:rPr lang="cs-CZ" altLang="cs-CZ" sz="1800" b="1" dirty="0">
                <a:solidFill>
                  <a:srgbClr val="307871"/>
                </a:solidFill>
                <a:latin typeface="Times New Roman" panose="02020603050405020304" pitchFamily="18" charset="0"/>
                <a:cs typeface="Times New Roman" panose="02020603050405020304" pitchFamily="18" charset="0"/>
              </a:rPr>
              <a:t>územních samosprávných celků, orgánů veřejné moci, které nejsou státními orgány ani orgány územních samosprávných celků a komunikaci s veřejnými orgány. </a:t>
            </a:r>
          </a:p>
          <a:p>
            <a:pPr algn="just">
              <a:buFont typeface="Wingdings" panose="05000000000000000000" pitchFamily="2" charset="2"/>
              <a:buChar char="q"/>
            </a:pPr>
            <a:endParaRPr lang="cs-CZ" altLang="cs-CZ" sz="1800" b="1" dirty="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Správcem portálu je Ministerstvo vnitra ČR.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endParaRPr lang="cs-CZ" altLang="cs-CZ" sz="1800" b="1" dirty="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Komunikaci s veřejnými orgány zajišťuje portál prostřednictvím: </a:t>
            </a:r>
          </a:p>
          <a:p>
            <a:pPr algn="just">
              <a:buFont typeface="Wingdings" panose="05000000000000000000" pitchFamily="2" charset="2"/>
              <a:buChar char="Ø"/>
            </a:pPr>
            <a:r>
              <a:rPr lang="cs-CZ" altLang="cs-CZ" sz="1800" b="1" dirty="0" smtClean="0">
                <a:solidFill>
                  <a:srgbClr val="307871"/>
                </a:solidFill>
                <a:latin typeface="Times New Roman" panose="02020603050405020304" pitchFamily="18" charset="0"/>
                <a:cs typeface="Times New Roman" panose="02020603050405020304" pitchFamily="18" charset="0"/>
              </a:rPr>
              <a:t>datových </a:t>
            </a:r>
            <a:r>
              <a:rPr lang="cs-CZ" altLang="cs-CZ" sz="1800" b="1" dirty="0">
                <a:solidFill>
                  <a:srgbClr val="307871"/>
                </a:solidFill>
                <a:latin typeface="Times New Roman" panose="02020603050405020304" pitchFamily="18" charset="0"/>
                <a:cs typeface="Times New Roman" panose="02020603050405020304" pitchFamily="18" charset="0"/>
              </a:rPr>
              <a:t>schránek; </a:t>
            </a:r>
          </a:p>
          <a:p>
            <a:pPr algn="just">
              <a:buFont typeface="Wingdings" panose="05000000000000000000" pitchFamily="2" charset="2"/>
              <a:buChar char="Ø"/>
            </a:pPr>
            <a:r>
              <a:rPr lang="cs-CZ" altLang="cs-CZ" sz="1800" b="1" dirty="0" smtClean="0">
                <a:solidFill>
                  <a:srgbClr val="307871"/>
                </a:solidFill>
                <a:latin typeface="Times New Roman" panose="02020603050405020304" pitchFamily="18" charset="0"/>
                <a:cs typeface="Times New Roman" panose="02020603050405020304" pitchFamily="18" charset="0"/>
              </a:rPr>
              <a:t>kontaktních </a:t>
            </a:r>
            <a:r>
              <a:rPr lang="cs-CZ" altLang="cs-CZ" sz="1800" b="1" dirty="0">
                <a:solidFill>
                  <a:srgbClr val="307871"/>
                </a:solidFill>
                <a:latin typeface="Times New Roman" panose="02020603050405020304" pitchFamily="18" charset="0"/>
                <a:cs typeface="Times New Roman" panose="02020603050405020304" pitchFamily="18" charset="0"/>
              </a:rPr>
              <a:t>míst veřejné správy. </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 </a:t>
            </a:r>
          </a:p>
        </p:txBody>
      </p:sp>
      <p:sp>
        <p:nvSpPr>
          <p:cNvPr id="6" name="Nadpis 5"/>
          <p:cNvSpPr>
            <a:spLocks noGrp="1"/>
          </p:cNvSpPr>
          <p:nvPr>
            <p:ph type="title"/>
          </p:nvPr>
        </p:nvSpPr>
        <p:spPr>
          <a:xfrm>
            <a:off x="179512" y="195486"/>
            <a:ext cx="7488832" cy="507703"/>
          </a:xfrm>
        </p:spPr>
        <p:txBody>
          <a:bodyPr/>
          <a:lstStyle/>
          <a:p>
            <a:r>
              <a:rPr lang="cs-CZ" b="1" dirty="0" err="1" smtClean="0"/>
              <a:t>eGovernment</a:t>
            </a:r>
            <a:r>
              <a:rPr lang="cs-CZ" b="1" dirty="0" smtClean="0"/>
              <a:t> – portál veřejné správy</a:t>
            </a:r>
            <a:r>
              <a:rPr lang="cs-CZ" b="1" dirty="0"/>
              <a:t/>
            </a:r>
            <a:br>
              <a:rPr lang="cs-CZ" b="1" dirty="0"/>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6174758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Portál </a:t>
            </a:r>
            <a:r>
              <a:rPr lang="cs-CZ" altLang="cs-CZ" sz="1800" b="1" dirty="0">
                <a:solidFill>
                  <a:srgbClr val="307871"/>
                </a:solidFill>
                <a:latin typeface="Times New Roman" panose="02020603050405020304" pitchFamily="18" charset="0"/>
                <a:cs typeface="Times New Roman" panose="02020603050405020304" pitchFamily="18" charset="0"/>
              </a:rPr>
              <a:t>zajišťuje přístup k informacím získaným na základě informační činnosti </a:t>
            </a:r>
            <a:r>
              <a:rPr lang="cs-CZ" altLang="cs-CZ" sz="1800" b="1" dirty="0" smtClean="0">
                <a:solidFill>
                  <a:srgbClr val="307871"/>
                </a:solidFill>
                <a:latin typeface="Times New Roman" panose="02020603050405020304" pitchFamily="18" charset="0"/>
                <a:cs typeface="Times New Roman" panose="02020603050405020304" pitchFamily="18" charset="0"/>
              </a:rPr>
              <a:t>veřejných </a:t>
            </a:r>
            <a:r>
              <a:rPr lang="cs-CZ" altLang="cs-CZ" sz="1800" b="1" dirty="0">
                <a:solidFill>
                  <a:srgbClr val="307871"/>
                </a:solidFill>
                <a:latin typeface="Times New Roman" panose="02020603050405020304" pitchFamily="18" charset="0"/>
                <a:cs typeface="Times New Roman" panose="02020603050405020304" pitchFamily="18" charset="0"/>
              </a:rPr>
              <a:t>orgánů zejména v oblasti: </a:t>
            </a:r>
          </a:p>
          <a:p>
            <a:pPr algn="just">
              <a:buFont typeface="Wingdings" panose="05000000000000000000" pitchFamily="2" charset="2"/>
              <a:buChar char="Ø"/>
            </a:pPr>
            <a:r>
              <a:rPr lang="cs-CZ" altLang="cs-CZ" sz="1800" b="1" dirty="0" smtClean="0">
                <a:solidFill>
                  <a:srgbClr val="307871"/>
                </a:solidFill>
                <a:latin typeface="Times New Roman" panose="02020603050405020304" pitchFamily="18" charset="0"/>
                <a:cs typeface="Times New Roman" panose="02020603050405020304" pitchFamily="18" charset="0"/>
              </a:rPr>
              <a:t>sociálního </a:t>
            </a:r>
            <a:r>
              <a:rPr lang="cs-CZ" altLang="cs-CZ" sz="1800" b="1" dirty="0">
                <a:solidFill>
                  <a:srgbClr val="307871"/>
                </a:solidFill>
                <a:latin typeface="Times New Roman" panose="02020603050405020304" pitchFamily="18" charset="0"/>
                <a:cs typeface="Times New Roman" panose="02020603050405020304" pitchFamily="18" charset="0"/>
              </a:rPr>
              <a:t>zabezpečení; </a:t>
            </a:r>
          </a:p>
          <a:p>
            <a:pPr algn="just">
              <a:buFont typeface="Wingdings" panose="05000000000000000000" pitchFamily="2" charset="2"/>
              <a:buChar char="Ø"/>
            </a:pPr>
            <a:r>
              <a:rPr lang="cs-CZ" altLang="cs-CZ" sz="1800" b="1" dirty="0" smtClean="0">
                <a:solidFill>
                  <a:srgbClr val="307871"/>
                </a:solidFill>
                <a:latin typeface="Times New Roman" panose="02020603050405020304" pitchFamily="18" charset="0"/>
                <a:cs typeface="Times New Roman" panose="02020603050405020304" pitchFamily="18" charset="0"/>
              </a:rPr>
              <a:t>zdravotnického </a:t>
            </a:r>
            <a:r>
              <a:rPr lang="cs-CZ" altLang="cs-CZ" sz="1800" b="1" dirty="0">
                <a:solidFill>
                  <a:srgbClr val="307871"/>
                </a:solidFill>
                <a:latin typeface="Times New Roman" panose="02020603050405020304" pitchFamily="18" charset="0"/>
                <a:cs typeface="Times New Roman" panose="02020603050405020304" pitchFamily="18" charset="0"/>
              </a:rPr>
              <a:t>zabezpečení; </a:t>
            </a:r>
          </a:p>
          <a:p>
            <a:pPr algn="just">
              <a:buFont typeface="Wingdings" panose="05000000000000000000" pitchFamily="2" charset="2"/>
              <a:buChar char="Ø"/>
            </a:pPr>
            <a:r>
              <a:rPr lang="cs-CZ" altLang="cs-CZ" sz="1800" b="1" dirty="0" smtClean="0">
                <a:solidFill>
                  <a:srgbClr val="307871"/>
                </a:solidFill>
                <a:latin typeface="Times New Roman" panose="02020603050405020304" pitchFamily="18" charset="0"/>
                <a:cs typeface="Times New Roman" panose="02020603050405020304" pitchFamily="18" charset="0"/>
              </a:rPr>
              <a:t>správy </a:t>
            </a:r>
            <a:r>
              <a:rPr lang="cs-CZ" altLang="cs-CZ" sz="1800" b="1" dirty="0">
                <a:solidFill>
                  <a:srgbClr val="307871"/>
                </a:solidFill>
                <a:latin typeface="Times New Roman" panose="02020603050405020304" pitchFamily="18" charset="0"/>
                <a:cs typeface="Times New Roman" panose="02020603050405020304" pitchFamily="18" charset="0"/>
              </a:rPr>
              <a:t>veřejných financí; </a:t>
            </a:r>
          </a:p>
          <a:p>
            <a:pPr algn="just">
              <a:buFont typeface="Wingdings" panose="05000000000000000000" pitchFamily="2" charset="2"/>
              <a:buChar char="Ø"/>
            </a:pPr>
            <a:r>
              <a:rPr lang="cs-CZ" altLang="cs-CZ" sz="1800" b="1" dirty="0" smtClean="0">
                <a:solidFill>
                  <a:srgbClr val="307871"/>
                </a:solidFill>
                <a:latin typeface="Times New Roman" panose="02020603050405020304" pitchFamily="18" charset="0"/>
                <a:cs typeface="Times New Roman" panose="02020603050405020304" pitchFamily="18" charset="0"/>
              </a:rPr>
              <a:t>dotací</a:t>
            </a:r>
            <a:r>
              <a:rPr lang="cs-CZ" altLang="cs-CZ" sz="1800" b="1" dirty="0">
                <a:solidFill>
                  <a:srgbClr val="307871"/>
                </a:solidFill>
                <a:latin typeface="Times New Roman" panose="02020603050405020304" pitchFamily="18" charset="0"/>
                <a:cs typeface="Times New Roman" panose="02020603050405020304" pitchFamily="18" charset="0"/>
              </a:rPr>
              <a:t>; </a:t>
            </a:r>
          </a:p>
          <a:p>
            <a:pPr algn="just">
              <a:buFont typeface="Wingdings" panose="05000000000000000000" pitchFamily="2" charset="2"/>
              <a:buChar char="Ø"/>
            </a:pPr>
            <a:r>
              <a:rPr lang="cs-CZ" altLang="cs-CZ" sz="1800" b="1" dirty="0" smtClean="0">
                <a:solidFill>
                  <a:srgbClr val="307871"/>
                </a:solidFill>
                <a:latin typeface="Times New Roman" panose="02020603050405020304" pitchFamily="18" charset="0"/>
                <a:cs typeface="Times New Roman" panose="02020603050405020304" pitchFamily="18" charset="0"/>
              </a:rPr>
              <a:t>veřejných </a:t>
            </a:r>
            <a:r>
              <a:rPr lang="cs-CZ" altLang="cs-CZ" sz="1800" b="1" dirty="0">
                <a:solidFill>
                  <a:srgbClr val="307871"/>
                </a:solidFill>
                <a:latin typeface="Times New Roman" panose="02020603050405020304" pitchFamily="18" charset="0"/>
                <a:cs typeface="Times New Roman" panose="02020603050405020304" pitchFamily="18" charset="0"/>
              </a:rPr>
              <a:t>zakázek; </a:t>
            </a:r>
          </a:p>
          <a:p>
            <a:pPr algn="just">
              <a:buFont typeface="Wingdings" panose="05000000000000000000" pitchFamily="2" charset="2"/>
              <a:buChar char="Ø"/>
            </a:pPr>
            <a:r>
              <a:rPr lang="cs-CZ" altLang="cs-CZ" sz="1800" b="1" dirty="0" smtClean="0">
                <a:solidFill>
                  <a:srgbClr val="307871"/>
                </a:solidFill>
                <a:latin typeface="Times New Roman" panose="02020603050405020304" pitchFamily="18" charset="0"/>
                <a:cs typeface="Times New Roman" panose="02020603050405020304" pitchFamily="18" charset="0"/>
              </a:rPr>
              <a:t>státní </a:t>
            </a:r>
            <a:r>
              <a:rPr lang="cs-CZ" altLang="cs-CZ" sz="1800" b="1" dirty="0">
                <a:solidFill>
                  <a:srgbClr val="307871"/>
                </a:solidFill>
                <a:latin typeface="Times New Roman" panose="02020603050405020304" pitchFamily="18" charset="0"/>
                <a:cs typeface="Times New Roman" panose="02020603050405020304" pitchFamily="18" charset="0"/>
              </a:rPr>
              <a:t>statistické služby; </a:t>
            </a:r>
          </a:p>
          <a:p>
            <a:pPr algn="just">
              <a:buFont typeface="Wingdings" panose="05000000000000000000" pitchFamily="2" charset="2"/>
              <a:buChar char="Ø"/>
            </a:pPr>
            <a:r>
              <a:rPr lang="cs-CZ" altLang="cs-CZ" sz="1800" b="1" dirty="0" smtClean="0">
                <a:solidFill>
                  <a:srgbClr val="307871"/>
                </a:solidFill>
                <a:latin typeface="Times New Roman" panose="02020603050405020304" pitchFamily="18" charset="0"/>
                <a:cs typeface="Times New Roman" panose="02020603050405020304" pitchFamily="18" charset="0"/>
              </a:rPr>
              <a:t>evidence </a:t>
            </a:r>
            <a:r>
              <a:rPr lang="cs-CZ" altLang="cs-CZ" sz="1800" b="1" dirty="0">
                <a:solidFill>
                  <a:srgbClr val="307871"/>
                </a:solidFill>
                <a:latin typeface="Times New Roman" panose="02020603050405020304" pitchFamily="18" charset="0"/>
                <a:cs typeface="Times New Roman" panose="02020603050405020304" pitchFamily="18" charset="0"/>
              </a:rPr>
              <a:t>a identifikace osob, jejich součástí a práv a povinností těchto osob či jejich součástí; </a:t>
            </a:r>
          </a:p>
          <a:p>
            <a:pPr algn="just">
              <a:buFont typeface="Wingdings" panose="05000000000000000000" pitchFamily="2" charset="2"/>
              <a:buChar char="Ø"/>
            </a:pPr>
            <a:r>
              <a:rPr lang="cs-CZ" altLang="cs-CZ" sz="1800" b="1" dirty="0" smtClean="0">
                <a:solidFill>
                  <a:srgbClr val="307871"/>
                </a:solidFill>
                <a:latin typeface="Times New Roman" panose="02020603050405020304" pitchFamily="18" charset="0"/>
                <a:cs typeface="Times New Roman" panose="02020603050405020304" pitchFamily="18" charset="0"/>
              </a:rPr>
              <a:t>tvorby </a:t>
            </a:r>
            <a:r>
              <a:rPr lang="cs-CZ" altLang="cs-CZ" sz="1800" b="1" dirty="0">
                <a:solidFill>
                  <a:srgbClr val="307871"/>
                </a:solidFill>
                <a:latin typeface="Times New Roman" panose="02020603050405020304" pitchFamily="18" charset="0"/>
                <a:cs typeface="Times New Roman" panose="02020603050405020304" pitchFamily="18" charset="0"/>
              </a:rPr>
              <a:t>a publikace právních předpisů atd.</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 </a:t>
            </a:r>
          </a:p>
        </p:txBody>
      </p:sp>
      <p:sp>
        <p:nvSpPr>
          <p:cNvPr id="6" name="Nadpis 5"/>
          <p:cNvSpPr>
            <a:spLocks noGrp="1"/>
          </p:cNvSpPr>
          <p:nvPr>
            <p:ph type="title"/>
          </p:nvPr>
        </p:nvSpPr>
        <p:spPr>
          <a:xfrm>
            <a:off x="179512" y="195486"/>
            <a:ext cx="7488832" cy="507703"/>
          </a:xfrm>
        </p:spPr>
        <p:txBody>
          <a:bodyPr/>
          <a:lstStyle/>
          <a:p>
            <a:r>
              <a:rPr lang="cs-CZ" b="1" dirty="0" err="1" smtClean="0"/>
              <a:t>eGovernment</a:t>
            </a:r>
            <a:r>
              <a:rPr lang="cs-CZ" b="1" dirty="0" smtClean="0"/>
              <a:t> – portál veřejné správy</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8591839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827584" y="843558"/>
            <a:ext cx="7704856" cy="830997"/>
          </a:xfrm>
          <a:prstGeom prst="rect">
            <a:avLst/>
          </a:prstGeom>
        </p:spPr>
        <p:txBody>
          <a:bodyPr wrap="square">
            <a:spAutoFit/>
          </a:bodyPr>
          <a:lstStyle/>
          <a:p>
            <a:r>
              <a:rPr lang="cs-CZ" sz="4800" b="1" dirty="0"/>
              <a:t>DĚKUJI ZA POZORNOST</a:t>
            </a:r>
            <a:endParaRPr lang="cs-CZ" sz="4800" dirty="0"/>
          </a:p>
        </p:txBody>
      </p:sp>
    </p:spTree>
    <p:extLst>
      <p:ext uri="{BB962C8B-B14F-4D97-AF65-F5344CB8AC3E}">
        <p14:creationId xmlns:p14="http://schemas.microsoft.com/office/powerpoint/2010/main" val="1578381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200800" cy="4104456"/>
          </a:xfrm>
          <a:prstGeom prst="rect">
            <a:avLst/>
          </a:prstGeom>
        </p:spPr>
        <p:txBody>
          <a:bodyPr>
            <a:noAutofit/>
          </a:bodyPr>
          <a:lstStyle/>
          <a:p>
            <a:pPr algn="just">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Definovat </a:t>
            </a:r>
            <a:r>
              <a:rPr lang="cs-CZ" altLang="cs-CZ" sz="1800" b="1" dirty="0">
                <a:solidFill>
                  <a:srgbClr val="307871"/>
                </a:solidFill>
                <a:latin typeface="Times New Roman" panose="02020603050405020304" pitchFamily="18" charset="0"/>
                <a:cs typeface="Times New Roman" panose="02020603050405020304" pitchFamily="18" charset="0"/>
              </a:rPr>
              <a:t>pojem </a:t>
            </a:r>
            <a:r>
              <a:rPr lang="cs-CZ" altLang="cs-CZ" sz="1800" b="1" dirty="0" err="1">
                <a:solidFill>
                  <a:srgbClr val="307871"/>
                </a:solidFill>
                <a:latin typeface="Times New Roman" panose="02020603050405020304" pitchFamily="18" charset="0"/>
                <a:cs typeface="Times New Roman" panose="02020603050405020304" pitchFamily="18" charset="0"/>
              </a:rPr>
              <a:t>eGovernment</a:t>
            </a:r>
            <a:r>
              <a:rPr lang="cs-CZ" altLang="cs-CZ" sz="1800" b="1" dirty="0">
                <a:solidFill>
                  <a:srgbClr val="307871"/>
                </a:solidFill>
                <a:latin typeface="Times New Roman" panose="02020603050405020304" pitchFamily="18" charset="0"/>
                <a:cs typeface="Times New Roman" panose="02020603050405020304" pitchFamily="18" charset="0"/>
              </a:rPr>
              <a:t> a znát jeho základní pilíře</a:t>
            </a:r>
          </a:p>
          <a:p>
            <a:pPr algn="just">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Znát </a:t>
            </a:r>
            <a:r>
              <a:rPr lang="cs-CZ" altLang="cs-CZ" sz="1800" b="1" dirty="0">
                <a:solidFill>
                  <a:srgbClr val="307871"/>
                </a:solidFill>
                <a:latin typeface="Times New Roman" panose="02020603050405020304" pitchFamily="18" charset="0"/>
                <a:cs typeface="Times New Roman" panose="02020603050405020304" pitchFamily="18" charset="0"/>
              </a:rPr>
              <a:t>významné projekty jako je Czech POINT a datové schránky</a:t>
            </a:r>
          </a:p>
          <a:p>
            <a:pPr algn="just">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Pochopit </a:t>
            </a:r>
            <a:r>
              <a:rPr lang="cs-CZ" altLang="cs-CZ" sz="1800" b="1" dirty="0">
                <a:solidFill>
                  <a:srgbClr val="307871"/>
                </a:solidFill>
                <a:latin typeface="Times New Roman" panose="02020603050405020304" pitchFamily="18" charset="0"/>
                <a:cs typeface="Times New Roman" panose="02020603050405020304" pitchFamily="18" charset="0"/>
              </a:rPr>
              <a:t>princip digitalizace vnitřních agend veřejné správy </a:t>
            </a:r>
          </a:p>
          <a:p>
            <a:pPr algn="just">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Znát </a:t>
            </a:r>
            <a:r>
              <a:rPr lang="cs-CZ" altLang="cs-CZ" sz="1800" b="1" dirty="0">
                <a:solidFill>
                  <a:srgbClr val="307871"/>
                </a:solidFill>
                <a:latin typeface="Times New Roman" panose="02020603050405020304" pitchFamily="18" charset="0"/>
                <a:cs typeface="Times New Roman" panose="02020603050405020304" pitchFamily="18" charset="0"/>
              </a:rPr>
              <a:t>problematiku Portálu veřejné správy (PES) z pohledu jeho struktury a obsahy.</a:t>
            </a:r>
          </a:p>
          <a:p>
            <a:pPr algn="just">
              <a:buFont typeface="Wingdings" panose="05000000000000000000" pitchFamily="2" charset="2"/>
              <a:buChar char="ü"/>
            </a:pPr>
            <a:endParaRPr lang="cs-CZ" altLang="cs-CZ" sz="1800" b="1" dirty="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endParaRPr lang="cs-CZ" altLang="cs-CZ" sz="1800" b="1" dirty="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endParaRPr lang="cs-CZ" altLang="cs-CZ" sz="1800" b="1" dirty="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a:t>Cíle přednášky</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962156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cs-CZ" altLang="cs-CZ" sz="1800" b="1" dirty="0" err="1">
                <a:solidFill>
                  <a:srgbClr val="307871"/>
                </a:solidFill>
                <a:latin typeface="Times New Roman" panose="02020603050405020304" pitchFamily="18" charset="0"/>
                <a:cs typeface="Times New Roman" panose="02020603050405020304" pitchFamily="18" charset="0"/>
              </a:rPr>
              <a:t>eGovernment</a:t>
            </a:r>
            <a:r>
              <a:rPr lang="cs-CZ" altLang="cs-CZ" sz="1800" b="1" dirty="0">
                <a:solidFill>
                  <a:srgbClr val="307871"/>
                </a:solidFill>
                <a:latin typeface="Times New Roman" panose="02020603050405020304" pitchFamily="18" charset="0"/>
                <a:cs typeface="Times New Roman" panose="02020603050405020304" pitchFamily="18" charset="0"/>
              </a:rPr>
              <a:t> (e-vláda) je elektronickou formou výkonu státní </a:t>
            </a:r>
            <a:r>
              <a:rPr lang="cs-CZ" altLang="cs-CZ" sz="1800" b="1" dirty="0" smtClean="0">
                <a:solidFill>
                  <a:srgbClr val="307871"/>
                </a:solidFill>
                <a:latin typeface="Times New Roman" panose="02020603050405020304" pitchFamily="18" charset="0"/>
                <a:cs typeface="Times New Roman" panose="02020603050405020304" pitchFamily="18" charset="0"/>
              </a:rPr>
              <a:t/>
            </a:r>
            <a:br>
              <a:rPr lang="cs-CZ" altLang="cs-CZ" sz="1800" b="1" dirty="0" smtClean="0">
                <a:solidFill>
                  <a:srgbClr val="307871"/>
                </a:solidFill>
                <a:latin typeface="Times New Roman" panose="02020603050405020304" pitchFamily="18" charset="0"/>
                <a:cs typeface="Times New Roman" panose="02020603050405020304" pitchFamily="18" charset="0"/>
              </a:rPr>
            </a:br>
            <a:r>
              <a:rPr lang="cs-CZ" altLang="cs-CZ" sz="1800" b="1" dirty="0" smtClean="0">
                <a:solidFill>
                  <a:srgbClr val="307871"/>
                </a:solidFill>
                <a:latin typeface="Times New Roman" panose="02020603050405020304" pitchFamily="18" charset="0"/>
                <a:cs typeface="Times New Roman" panose="02020603050405020304" pitchFamily="18" charset="0"/>
              </a:rPr>
              <a:t>a veřejné </a:t>
            </a:r>
            <a:r>
              <a:rPr lang="cs-CZ" altLang="cs-CZ" sz="1800" b="1" dirty="0">
                <a:solidFill>
                  <a:srgbClr val="307871"/>
                </a:solidFill>
                <a:latin typeface="Times New Roman" panose="02020603050405020304" pitchFamily="18" charset="0"/>
                <a:cs typeface="Times New Roman" panose="02020603050405020304" pitchFamily="18" charset="0"/>
              </a:rPr>
              <a:t>správy s </a:t>
            </a:r>
            <a:r>
              <a:rPr lang="cs-CZ" altLang="cs-CZ" sz="1800" b="1" dirty="0" smtClean="0">
                <a:solidFill>
                  <a:srgbClr val="307871"/>
                </a:solidFill>
                <a:latin typeface="Times New Roman" panose="02020603050405020304" pitchFamily="18" charset="0"/>
                <a:cs typeface="Times New Roman" panose="02020603050405020304" pitchFamily="18" charset="0"/>
              </a:rPr>
              <a:t>využitím </a:t>
            </a:r>
            <a:r>
              <a:rPr lang="cs-CZ" altLang="cs-CZ" sz="1800" b="1" dirty="0">
                <a:solidFill>
                  <a:srgbClr val="307871"/>
                </a:solidFill>
                <a:latin typeface="Times New Roman" panose="02020603050405020304" pitchFamily="18" charset="0"/>
                <a:cs typeface="Times New Roman" panose="02020603050405020304" pitchFamily="18" charset="0"/>
              </a:rPr>
              <a:t>možností ICT, zejména internetu, </a:t>
            </a:r>
            <a:r>
              <a:rPr lang="cs-CZ" altLang="cs-CZ" sz="1800" b="1" dirty="0" smtClean="0">
                <a:solidFill>
                  <a:srgbClr val="307871"/>
                </a:solidFill>
                <a:latin typeface="Times New Roman" panose="02020603050405020304" pitchFamily="18" charset="0"/>
                <a:cs typeface="Times New Roman" panose="02020603050405020304" pitchFamily="18" charset="0"/>
              </a:rPr>
              <a:t/>
            </a:r>
            <a:br>
              <a:rPr lang="cs-CZ" altLang="cs-CZ" sz="1800" b="1" dirty="0" smtClean="0">
                <a:solidFill>
                  <a:srgbClr val="307871"/>
                </a:solidFill>
                <a:latin typeface="Times New Roman" panose="02020603050405020304" pitchFamily="18" charset="0"/>
                <a:cs typeface="Times New Roman" panose="02020603050405020304" pitchFamily="18" charset="0"/>
              </a:rPr>
            </a:br>
            <a:r>
              <a:rPr lang="cs-CZ" altLang="cs-CZ" sz="1800" b="1" dirty="0" smtClean="0">
                <a:solidFill>
                  <a:srgbClr val="307871"/>
                </a:solidFill>
                <a:latin typeface="Times New Roman" panose="02020603050405020304" pitchFamily="18" charset="0"/>
                <a:cs typeface="Times New Roman" panose="02020603050405020304" pitchFamily="18" charset="0"/>
              </a:rPr>
              <a:t>v </a:t>
            </a:r>
            <a:r>
              <a:rPr lang="cs-CZ" altLang="cs-CZ" sz="1800" b="1" dirty="0">
                <a:solidFill>
                  <a:srgbClr val="307871"/>
                </a:solidFill>
                <a:latin typeface="Times New Roman" panose="02020603050405020304" pitchFamily="18" charset="0"/>
                <a:cs typeface="Times New Roman" panose="02020603050405020304" pitchFamily="18" charset="0"/>
              </a:rPr>
              <a:t>procesech státní a veřejné správy, s cílem </a:t>
            </a:r>
            <a:r>
              <a:rPr lang="cs-CZ" altLang="cs-CZ" sz="1800" b="1" dirty="0" smtClean="0">
                <a:solidFill>
                  <a:srgbClr val="307871"/>
                </a:solidFill>
                <a:latin typeface="Times New Roman" panose="02020603050405020304" pitchFamily="18" charset="0"/>
                <a:cs typeface="Times New Roman" panose="02020603050405020304" pitchFamily="18" charset="0"/>
              </a:rPr>
              <a:t>optimalizovat </a:t>
            </a:r>
            <a:r>
              <a:rPr lang="cs-CZ" altLang="cs-CZ" sz="1800" b="1" dirty="0">
                <a:solidFill>
                  <a:srgbClr val="307871"/>
                </a:solidFill>
                <a:latin typeface="Times New Roman" panose="02020603050405020304" pitchFamily="18" charset="0"/>
                <a:cs typeface="Times New Roman" panose="02020603050405020304" pitchFamily="18" charset="0"/>
              </a:rPr>
              <a:t>tyto procesy.</a:t>
            </a:r>
          </a:p>
          <a:p>
            <a:pPr algn="just">
              <a:buFont typeface="Wingdings" panose="05000000000000000000" pitchFamily="2" charset="2"/>
              <a:buChar char="Ø"/>
            </a:pPr>
            <a:r>
              <a:rPr lang="cs-CZ" altLang="cs-CZ" sz="1800" b="1" dirty="0" err="1" smtClean="0">
                <a:solidFill>
                  <a:srgbClr val="307871"/>
                </a:solidFill>
                <a:latin typeface="Times New Roman" panose="02020603050405020304" pitchFamily="18" charset="0"/>
                <a:cs typeface="Times New Roman" panose="02020603050405020304" pitchFamily="18" charset="0"/>
              </a:rPr>
              <a:t>eGovernment</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a:solidFill>
                  <a:srgbClr val="307871"/>
                </a:solidFill>
                <a:latin typeface="Times New Roman" panose="02020603050405020304" pitchFamily="18" charset="0"/>
                <a:cs typeface="Times New Roman" panose="02020603050405020304" pitchFamily="18" charset="0"/>
              </a:rPr>
              <a:t>je definován jako poskytování služeb a zabezpečování dalších </a:t>
            </a:r>
            <a:r>
              <a:rPr lang="cs-CZ" altLang="cs-CZ" sz="1800" b="1" dirty="0" smtClean="0">
                <a:solidFill>
                  <a:srgbClr val="307871"/>
                </a:solidFill>
                <a:latin typeface="Times New Roman" panose="02020603050405020304" pitchFamily="18" charset="0"/>
                <a:cs typeface="Times New Roman" panose="02020603050405020304" pitchFamily="18" charset="0"/>
              </a:rPr>
              <a:t>činností </a:t>
            </a:r>
            <a:r>
              <a:rPr lang="cs-CZ" altLang="cs-CZ" sz="1800" b="1" dirty="0">
                <a:solidFill>
                  <a:srgbClr val="307871"/>
                </a:solidFill>
                <a:latin typeface="Times New Roman" panose="02020603050405020304" pitchFamily="18" charset="0"/>
                <a:cs typeface="Times New Roman" panose="02020603050405020304" pitchFamily="18" charset="0"/>
              </a:rPr>
              <a:t>on-line prostřednictvím internetu; </a:t>
            </a:r>
          </a:p>
          <a:p>
            <a:pPr algn="just">
              <a:buFont typeface="Wingdings" panose="05000000000000000000" pitchFamily="2" charset="2"/>
              <a:buChar char="Ø"/>
            </a:pPr>
            <a:r>
              <a:rPr lang="cs-CZ" altLang="cs-CZ" sz="1800" b="1" dirty="0" err="1" smtClean="0">
                <a:solidFill>
                  <a:srgbClr val="307871"/>
                </a:solidFill>
                <a:latin typeface="Times New Roman" panose="02020603050405020304" pitchFamily="18" charset="0"/>
                <a:cs typeface="Times New Roman" panose="02020603050405020304" pitchFamily="18" charset="0"/>
              </a:rPr>
              <a:t>eGovernment</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a:solidFill>
                  <a:srgbClr val="307871"/>
                </a:solidFill>
                <a:latin typeface="Times New Roman" panose="02020603050405020304" pitchFamily="18" charset="0"/>
                <a:cs typeface="Times New Roman" panose="02020603050405020304" pitchFamily="18" charset="0"/>
              </a:rPr>
              <a:t>je stavěn na úroveň využití informačních </a:t>
            </a:r>
            <a:r>
              <a:rPr lang="cs-CZ" altLang="cs-CZ" sz="1800" b="1" dirty="0" smtClean="0">
                <a:solidFill>
                  <a:srgbClr val="307871"/>
                </a:solidFill>
                <a:latin typeface="Times New Roman" panose="02020603050405020304" pitchFamily="18" charset="0"/>
                <a:cs typeface="Times New Roman" panose="02020603050405020304" pitchFamily="18" charset="0"/>
              </a:rPr>
              <a:t/>
            </a:r>
            <a:br>
              <a:rPr lang="cs-CZ" altLang="cs-CZ" sz="1800" b="1" dirty="0" smtClean="0">
                <a:solidFill>
                  <a:srgbClr val="307871"/>
                </a:solidFill>
                <a:latin typeface="Times New Roman" panose="02020603050405020304" pitchFamily="18" charset="0"/>
                <a:cs typeface="Times New Roman" panose="02020603050405020304" pitchFamily="18" charset="0"/>
              </a:rPr>
            </a:br>
            <a:r>
              <a:rPr lang="cs-CZ" altLang="cs-CZ" sz="1800" b="1" dirty="0" smtClean="0">
                <a:solidFill>
                  <a:srgbClr val="307871"/>
                </a:solidFill>
                <a:latin typeface="Times New Roman" panose="02020603050405020304" pitchFamily="18" charset="0"/>
                <a:cs typeface="Times New Roman" panose="02020603050405020304" pitchFamily="18" charset="0"/>
              </a:rPr>
              <a:t>a </a:t>
            </a:r>
            <a:r>
              <a:rPr lang="cs-CZ" altLang="cs-CZ" sz="1800" b="1" dirty="0">
                <a:solidFill>
                  <a:srgbClr val="307871"/>
                </a:solidFill>
                <a:latin typeface="Times New Roman" panose="02020603050405020304" pitchFamily="18" charset="0"/>
                <a:cs typeface="Times New Roman" panose="02020603050405020304" pitchFamily="18" charset="0"/>
              </a:rPr>
              <a:t>komunikačních </a:t>
            </a:r>
            <a:r>
              <a:rPr lang="cs-CZ" altLang="cs-CZ" sz="1800" b="1" dirty="0" smtClean="0">
                <a:solidFill>
                  <a:srgbClr val="307871"/>
                </a:solidFill>
                <a:latin typeface="Times New Roman" panose="02020603050405020304" pitchFamily="18" charset="0"/>
                <a:cs typeface="Times New Roman" panose="02020603050405020304" pitchFamily="18" charset="0"/>
              </a:rPr>
              <a:t>technologií </a:t>
            </a:r>
            <a:r>
              <a:rPr lang="cs-CZ" altLang="cs-CZ" sz="1800" b="1" dirty="0">
                <a:solidFill>
                  <a:srgbClr val="307871"/>
                </a:solidFill>
                <a:latin typeface="Times New Roman" panose="02020603050405020304" pitchFamily="18" charset="0"/>
                <a:cs typeface="Times New Roman" panose="02020603050405020304" pitchFamily="18" charset="0"/>
              </a:rPr>
              <a:t>ve vládě (státní a veřejné správě), nejširší definice zahrnují všechny aspekty její činnosti, i když je důraz kladen obecně na poskytování služeb a procesy. </a:t>
            </a:r>
          </a:p>
          <a:p>
            <a:pPr algn="just">
              <a:buFont typeface="Wingdings" panose="05000000000000000000" pitchFamily="2" charset="2"/>
              <a:buChar char="Ø"/>
            </a:pPr>
            <a:r>
              <a:rPr lang="cs-CZ" altLang="cs-CZ" sz="1800" b="1" dirty="0" err="1" smtClean="0">
                <a:solidFill>
                  <a:srgbClr val="307871"/>
                </a:solidFill>
                <a:latin typeface="Times New Roman" panose="02020603050405020304" pitchFamily="18" charset="0"/>
                <a:cs typeface="Times New Roman" panose="02020603050405020304" pitchFamily="18" charset="0"/>
              </a:rPr>
              <a:t>eGovernment</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a:solidFill>
                  <a:srgbClr val="307871"/>
                </a:solidFill>
                <a:latin typeface="Times New Roman" panose="02020603050405020304" pitchFamily="18" charset="0"/>
                <a:cs typeface="Times New Roman" panose="02020603050405020304" pitchFamily="18" charset="0"/>
              </a:rPr>
              <a:t>je definován jako schopnost transformace veřejné správy s využitím informačních a komunikačních technologií, tento aspekt je obvykle spojován s </a:t>
            </a:r>
            <a:r>
              <a:rPr lang="cs-CZ" altLang="cs-CZ" sz="1800" b="1" dirty="0" smtClean="0">
                <a:solidFill>
                  <a:srgbClr val="307871"/>
                </a:solidFill>
                <a:latin typeface="Times New Roman" panose="02020603050405020304" pitchFamily="18" charset="0"/>
                <a:cs typeface="Times New Roman" panose="02020603050405020304" pitchFamily="18" charset="0"/>
              </a:rPr>
              <a:t>využíváním </a:t>
            </a:r>
            <a:r>
              <a:rPr lang="cs-CZ" altLang="cs-CZ" sz="1800" b="1" dirty="0">
                <a:solidFill>
                  <a:srgbClr val="307871"/>
                </a:solidFill>
                <a:latin typeface="Times New Roman" panose="02020603050405020304" pitchFamily="18" charset="0"/>
                <a:cs typeface="Times New Roman" panose="02020603050405020304" pitchFamily="18" charset="0"/>
              </a:rPr>
              <a:t>internetu.</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 </a:t>
            </a:r>
          </a:p>
        </p:txBody>
      </p:sp>
      <p:sp>
        <p:nvSpPr>
          <p:cNvPr id="6" name="Nadpis 5"/>
          <p:cNvSpPr>
            <a:spLocks noGrp="1"/>
          </p:cNvSpPr>
          <p:nvPr>
            <p:ph type="title"/>
          </p:nvPr>
        </p:nvSpPr>
        <p:spPr>
          <a:xfrm>
            <a:off x="179512" y="195486"/>
            <a:ext cx="7488832" cy="507703"/>
          </a:xfrm>
        </p:spPr>
        <p:txBody>
          <a:bodyPr/>
          <a:lstStyle/>
          <a:p>
            <a:r>
              <a:rPr lang="cs-CZ" b="1" dirty="0" err="1" smtClean="0"/>
              <a:t>eGovernment</a:t>
            </a:r>
            <a:r>
              <a:rPr lang="cs-CZ" b="1" dirty="0" smtClean="0"/>
              <a:t> – vybrané definice</a:t>
            </a:r>
            <a:r>
              <a:rPr lang="cs-CZ" b="1" dirty="0"/>
              <a:t/>
            </a:r>
            <a:br>
              <a:rPr lang="cs-CZ" b="1" dirty="0"/>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360746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V procesech veřejné správy funguje on-line komunikace : </a:t>
            </a:r>
          </a:p>
          <a:p>
            <a:pPr algn="just">
              <a:buFont typeface="Wingdings" panose="05000000000000000000" pitchFamily="2" charset="2"/>
              <a:buChar char="Ø"/>
            </a:pPr>
            <a:r>
              <a:rPr lang="cs-CZ" altLang="cs-CZ" sz="1800" b="1" dirty="0" smtClean="0">
                <a:solidFill>
                  <a:srgbClr val="307871"/>
                </a:solidFill>
                <a:latin typeface="Times New Roman" panose="02020603050405020304" pitchFamily="18" charset="0"/>
                <a:cs typeface="Times New Roman" panose="02020603050405020304" pitchFamily="18" charset="0"/>
              </a:rPr>
              <a:t>v </a:t>
            </a:r>
            <a:r>
              <a:rPr lang="cs-CZ" altLang="cs-CZ" sz="1800" b="1" dirty="0">
                <a:solidFill>
                  <a:srgbClr val="307871"/>
                </a:solidFill>
                <a:latin typeface="Times New Roman" panose="02020603050405020304" pitchFamily="18" charset="0"/>
                <a:cs typeface="Times New Roman" panose="02020603050405020304" pitchFamily="18" charset="0"/>
              </a:rPr>
              <a:t>rámci institucí VS (G2E – </a:t>
            </a:r>
            <a:r>
              <a:rPr lang="cs-CZ" altLang="cs-CZ" sz="1800" b="1" dirty="0" err="1">
                <a:solidFill>
                  <a:srgbClr val="307871"/>
                </a:solidFill>
                <a:latin typeface="Times New Roman" panose="02020603050405020304" pitchFamily="18" charset="0"/>
                <a:cs typeface="Times New Roman" panose="02020603050405020304" pitchFamily="18" charset="0"/>
              </a:rPr>
              <a:t>Government</a:t>
            </a:r>
            <a:r>
              <a:rPr lang="cs-CZ" altLang="cs-CZ" sz="1800" b="1" dirty="0">
                <a:solidFill>
                  <a:srgbClr val="307871"/>
                </a:solidFill>
                <a:latin typeface="Times New Roman" panose="02020603050405020304" pitchFamily="18" charset="0"/>
                <a:cs typeface="Times New Roman" panose="02020603050405020304" pitchFamily="18" charset="0"/>
              </a:rPr>
              <a:t> to </a:t>
            </a:r>
            <a:r>
              <a:rPr lang="cs-CZ" altLang="cs-CZ" sz="1800" b="1" dirty="0" err="1">
                <a:solidFill>
                  <a:srgbClr val="307871"/>
                </a:solidFill>
                <a:latin typeface="Times New Roman" panose="02020603050405020304" pitchFamily="18" charset="0"/>
                <a:cs typeface="Times New Roman" panose="02020603050405020304" pitchFamily="18" charset="0"/>
              </a:rPr>
              <a:t>Employee</a:t>
            </a:r>
            <a:r>
              <a:rPr lang="cs-CZ" altLang="cs-CZ" sz="1800" b="1" dirty="0">
                <a:solidFill>
                  <a:srgbClr val="307871"/>
                </a:solidFill>
                <a:latin typeface="Times New Roman" panose="02020603050405020304" pitchFamily="18" charset="0"/>
                <a:cs typeface="Times New Roman" panose="02020603050405020304" pitchFamily="18" charset="0"/>
              </a:rPr>
              <a:t>); </a:t>
            </a:r>
          </a:p>
          <a:p>
            <a:pPr algn="just">
              <a:buFont typeface="Wingdings" panose="05000000000000000000" pitchFamily="2" charset="2"/>
              <a:buChar char="Ø"/>
            </a:pPr>
            <a:r>
              <a:rPr lang="cs-CZ" altLang="cs-CZ" sz="1800" b="1" dirty="0" smtClean="0">
                <a:solidFill>
                  <a:srgbClr val="307871"/>
                </a:solidFill>
                <a:latin typeface="Times New Roman" panose="02020603050405020304" pitchFamily="18" charset="0"/>
                <a:cs typeface="Times New Roman" panose="02020603050405020304" pitchFamily="18" charset="0"/>
              </a:rPr>
              <a:t>mezi </a:t>
            </a:r>
            <a:r>
              <a:rPr lang="cs-CZ" altLang="cs-CZ" sz="1800" b="1" dirty="0">
                <a:solidFill>
                  <a:srgbClr val="307871"/>
                </a:solidFill>
                <a:latin typeface="Times New Roman" panose="02020603050405020304" pitchFamily="18" charset="0"/>
                <a:cs typeface="Times New Roman" panose="02020603050405020304" pitchFamily="18" charset="0"/>
              </a:rPr>
              <a:t>institucemi VS navzájem (G2G – </a:t>
            </a:r>
            <a:r>
              <a:rPr lang="cs-CZ" altLang="cs-CZ" sz="1800" b="1" dirty="0" err="1">
                <a:solidFill>
                  <a:srgbClr val="307871"/>
                </a:solidFill>
                <a:latin typeface="Times New Roman" panose="02020603050405020304" pitchFamily="18" charset="0"/>
                <a:cs typeface="Times New Roman" panose="02020603050405020304" pitchFamily="18" charset="0"/>
              </a:rPr>
              <a:t>Government</a:t>
            </a:r>
            <a:r>
              <a:rPr lang="cs-CZ" altLang="cs-CZ" sz="1800" b="1" dirty="0">
                <a:solidFill>
                  <a:srgbClr val="307871"/>
                </a:solidFill>
                <a:latin typeface="Times New Roman" panose="02020603050405020304" pitchFamily="18" charset="0"/>
                <a:cs typeface="Times New Roman" panose="02020603050405020304" pitchFamily="18" charset="0"/>
              </a:rPr>
              <a:t> to </a:t>
            </a:r>
            <a:r>
              <a:rPr lang="cs-CZ" altLang="cs-CZ" sz="1800" b="1" dirty="0" err="1">
                <a:solidFill>
                  <a:srgbClr val="307871"/>
                </a:solidFill>
                <a:latin typeface="Times New Roman" panose="02020603050405020304" pitchFamily="18" charset="0"/>
                <a:cs typeface="Times New Roman" panose="02020603050405020304" pitchFamily="18" charset="0"/>
              </a:rPr>
              <a:t>Government</a:t>
            </a:r>
            <a:r>
              <a:rPr lang="cs-CZ" altLang="cs-CZ" sz="1800" b="1" dirty="0">
                <a:solidFill>
                  <a:srgbClr val="307871"/>
                </a:solidFill>
                <a:latin typeface="Times New Roman" panose="02020603050405020304" pitchFamily="18" charset="0"/>
                <a:cs typeface="Times New Roman" panose="02020603050405020304" pitchFamily="18" charset="0"/>
              </a:rPr>
              <a:t>); </a:t>
            </a:r>
          </a:p>
          <a:p>
            <a:pPr algn="just">
              <a:buFont typeface="Wingdings" panose="05000000000000000000" pitchFamily="2" charset="2"/>
              <a:buChar char="Ø"/>
            </a:pPr>
            <a:r>
              <a:rPr lang="cs-CZ" altLang="cs-CZ" sz="1800" b="1" dirty="0" smtClean="0">
                <a:solidFill>
                  <a:srgbClr val="307871"/>
                </a:solidFill>
                <a:latin typeface="Times New Roman" panose="02020603050405020304" pitchFamily="18" charset="0"/>
                <a:cs typeface="Times New Roman" panose="02020603050405020304" pitchFamily="18" charset="0"/>
              </a:rPr>
              <a:t>mezi </a:t>
            </a:r>
            <a:r>
              <a:rPr lang="cs-CZ" altLang="cs-CZ" sz="1800" b="1" dirty="0">
                <a:solidFill>
                  <a:srgbClr val="307871"/>
                </a:solidFill>
                <a:latin typeface="Times New Roman" panose="02020603050405020304" pitchFamily="18" charset="0"/>
                <a:cs typeface="Times New Roman" panose="02020603050405020304" pitchFamily="18" charset="0"/>
              </a:rPr>
              <a:t>veřejnou správou a občany (G2C - </a:t>
            </a:r>
            <a:r>
              <a:rPr lang="cs-CZ" altLang="cs-CZ" sz="1800" b="1" dirty="0" err="1">
                <a:solidFill>
                  <a:srgbClr val="307871"/>
                </a:solidFill>
                <a:latin typeface="Times New Roman" panose="02020603050405020304" pitchFamily="18" charset="0"/>
                <a:cs typeface="Times New Roman" panose="02020603050405020304" pitchFamily="18" charset="0"/>
              </a:rPr>
              <a:t>Government</a:t>
            </a:r>
            <a:r>
              <a:rPr lang="cs-CZ" altLang="cs-CZ" sz="1800" b="1" dirty="0">
                <a:solidFill>
                  <a:srgbClr val="307871"/>
                </a:solidFill>
                <a:latin typeface="Times New Roman" panose="02020603050405020304" pitchFamily="18" charset="0"/>
                <a:cs typeface="Times New Roman" panose="02020603050405020304" pitchFamily="18" charset="0"/>
              </a:rPr>
              <a:t> to Citizen); </a:t>
            </a:r>
          </a:p>
          <a:p>
            <a:pPr algn="just">
              <a:buFont typeface="Wingdings" panose="05000000000000000000" pitchFamily="2" charset="2"/>
              <a:buChar char="Ø"/>
            </a:pPr>
            <a:r>
              <a:rPr lang="cs-CZ" altLang="cs-CZ" sz="1800" b="1" dirty="0" smtClean="0">
                <a:solidFill>
                  <a:srgbClr val="307871"/>
                </a:solidFill>
                <a:latin typeface="Times New Roman" panose="02020603050405020304" pitchFamily="18" charset="0"/>
                <a:cs typeface="Times New Roman" panose="02020603050405020304" pitchFamily="18" charset="0"/>
              </a:rPr>
              <a:t>mezi </a:t>
            </a:r>
            <a:r>
              <a:rPr lang="cs-CZ" altLang="cs-CZ" sz="1800" b="1" dirty="0">
                <a:solidFill>
                  <a:srgbClr val="307871"/>
                </a:solidFill>
                <a:latin typeface="Times New Roman" panose="02020603050405020304" pitchFamily="18" charset="0"/>
                <a:cs typeface="Times New Roman" panose="02020603050405020304" pitchFamily="18" charset="0"/>
              </a:rPr>
              <a:t>veřejnou správou a podnikatelskou sférou (G2B - </a:t>
            </a:r>
            <a:r>
              <a:rPr lang="cs-CZ" altLang="cs-CZ" sz="1800" b="1" dirty="0" err="1">
                <a:solidFill>
                  <a:srgbClr val="307871"/>
                </a:solidFill>
                <a:latin typeface="Times New Roman" panose="02020603050405020304" pitchFamily="18" charset="0"/>
                <a:cs typeface="Times New Roman" panose="02020603050405020304" pitchFamily="18" charset="0"/>
              </a:rPr>
              <a:t>Government</a:t>
            </a:r>
            <a:r>
              <a:rPr lang="cs-CZ" altLang="cs-CZ" sz="1800" b="1" dirty="0">
                <a:solidFill>
                  <a:srgbClr val="307871"/>
                </a:solidFill>
                <a:latin typeface="Times New Roman" panose="02020603050405020304" pitchFamily="18" charset="0"/>
                <a:cs typeface="Times New Roman" panose="02020603050405020304" pitchFamily="18" charset="0"/>
              </a:rPr>
              <a:t> to Business); </a:t>
            </a:r>
          </a:p>
          <a:p>
            <a:pPr algn="just">
              <a:buFont typeface="Wingdings" panose="05000000000000000000" pitchFamily="2" charset="2"/>
              <a:buChar char="Ø"/>
            </a:pPr>
            <a:r>
              <a:rPr lang="cs-CZ" altLang="cs-CZ" sz="1800" b="1" dirty="0" smtClean="0">
                <a:solidFill>
                  <a:srgbClr val="307871"/>
                </a:solidFill>
                <a:latin typeface="Times New Roman" panose="02020603050405020304" pitchFamily="18" charset="0"/>
                <a:cs typeface="Times New Roman" panose="02020603050405020304" pitchFamily="18" charset="0"/>
              </a:rPr>
              <a:t>mezi </a:t>
            </a:r>
            <a:r>
              <a:rPr lang="cs-CZ" altLang="cs-CZ" sz="1800" b="1" dirty="0">
                <a:solidFill>
                  <a:srgbClr val="307871"/>
                </a:solidFill>
                <a:latin typeface="Times New Roman" panose="02020603050405020304" pitchFamily="18" charset="0"/>
                <a:cs typeface="Times New Roman" panose="02020603050405020304" pitchFamily="18" charset="0"/>
              </a:rPr>
              <a:t>veřejnou správou a administrativou (G2A - </a:t>
            </a:r>
            <a:r>
              <a:rPr lang="cs-CZ" altLang="cs-CZ" sz="1800" b="1" dirty="0" err="1">
                <a:solidFill>
                  <a:srgbClr val="307871"/>
                </a:solidFill>
                <a:latin typeface="Times New Roman" panose="02020603050405020304" pitchFamily="18" charset="0"/>
                <a:cs typeface="Times New Roman" panose="02020603050405020304" pitchFamily="18" charset="0"/>
              </a:rPr>
              <a:t>Government</a:t>
            </a:r>
            <a:r>
              <a:rPr lang="cs-CZ" altLang="cs-CZ" sz="1800" b="1" dirty="0">
                <a:solidFill>
                  <a:srgbClr val="307871"/>
                </a:solidFill>
                <a:latin typeface="Times New Roman" panose="02020603050405020304" pitchFamily="18" charset="0"/>
                <a:cs typeface="Times New Roman" panose="02020603050405020304" pitchFamily="18" charset="0"/>
              </a:rPr>
              <a:t> to </a:t>
            </a:r>
            <a:r>
              <a:rPr lang="cs-CZ" altLang="cs-CZ" sz="1800" b="1" dirty="0" err="1">
                <a:solidFill>
                  <a:srgbClr val="307871"/>
                </a:solidFill>
                <a:latin typeface="Times New Roman" panose="02020603050405020304" pitchFamily="18" charset="0"/>
                <a:cs typeface="Times New Roman" panose="02020603050405020304" pitchFamily="18" charset="0"/>
              </a:rPr>
              <a:t>Administration</a:t>
            </a:r>
            <a:r>
              <a:rPr lang="cs-CZ" altLang="cs-CZ" sz="1800" b="1" dirty="0">
                <a:solidFill>
                  <a:srgbClr val="307871"/>
                </a:solidFill>
                <a:latin typeface="Times New Roman" panose="02020603050405020304" pitchFamily="18" charset="0"/>
                <a:cs typeface="Times New Roman" panose="02020603050405020304" pitchFamily="18" charset="0"/>
              </a:rPr>
              <a:t>).</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 </a:t>
            </a:r>
          </a:p>
        </p:txBody>
      </p:sp>
      <p:sp>
        <p:nvSpPr>
          <p:cNvPr id="6" name="Nadpis 5"/>
          <p:cNvSpPr>
            <a:spLocks noGrp="1"/>
          </p:cNvSpPr>
          <p:nvPr>
            <p:ph type="title"/>
          </p:nvPr>
        </p:nvSpPr>
        <p:spPr>
          <a:xfrm>
            <a:off x="179512" y="195486"/>
            <a:ext cx="7488832" cy="507703"/>
          </a:xfrm>
        </p:spPr>
        <p:txBody>
          <a:bodyPr/>
          <a:lstStyle/>
          <a:p>
            <a:r>
              <a:rPr lang="cs-CZ" b="1" dirty="0" err="1" smtClean="0"/>
              <a:t>eGovernment</a:t>
            </a:r>
            <a:r>
              <a:rPr lang="cs-CZ" b="1" dirty="0" smtClean="0"/>
              <a:t> – dělení on-line komunikace</a:t>
            </a:r>
            <a:r>
              <a:rPr lang="cs-CZ" b="1" dirty="0"/>
              <a:t/>
            </a:r>
            <a:br>
              <a:rPr lang="cs-CZ" b="1" dirty="0"/>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231528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cs-CZ" altLang="cs-CZ" sz="1800" b="1" dirty="0" err="1">
                <a:solidFill>
                  <a:srgbClr val="307871"/>
                </a:solidFill>
                <a:latin typeface="Times New Roman" panose="02020603050405020304" pitchFamily="18" charset="0"/>
                <a:cs typeface="Times New Roman" panose="02020603050405020304" pitchFamily="18" charset="0"/>
              </a:rPr>
              <a:t>eGovernment</a:t>
            </a:r>
            <a:r>
              <a:rPr lang="cs-CZ" altLang="cs-CZ" sz="1800" b="1" dirty="0">
                <a:solidFill>
                  <a:srgbClr val="307871"/>
                </a:solidFill>
                <a:latin typeface="Times New Roman" panose="02020603050405020304" pitchFamily="18" charset="0"/>
                <a:cs typeface="Times New Roman" panose="02020603050405020304" pitchFamily="18" charset="0"/>
              </a:rPr>
              <a:t> představuje transformaci vnitřních a vnějších vztahů veřejné správy </a:t>
            </a:r>
            <a:r>
              <a:rPr lang="cs-CZ" altLang="cs-CZ" sz="1800" b="1" dirty="0" smtClean="0">
                <a:solidFill>
                  <a:srgbClr val="307871"/>
                </a:solidFill>
                <a:latin typeface="Times New Roman" panose="02020603050405020304" pitchFamily="18" charset="0"/>
                <a:cs typeface="Times New Roman" panose="02020603050405020304" pitchFamily="18" charset="0"/>
              </a:rPr>
              <a:t>pomocí </a:t>
            </a:r>
            <a:r>
              <a:rPr lang="cs-CZ" altLang="cs-CZ" sz="1800" b="1" dirty="0">
                <a:solidFill>
                  <a:srgbClr val="307871"/>
                </a:solidFill>
                <a:latin typeface="Times New Roman" panose="02020603050405020304" pitchFamily="18" charset="0"/>
                <a:cs typeface="Times New Roman" panose="02020603050405020304" pitchFamily="18" charset="0"/>
              </a:rPr>
              <a:t>informačních a komunikačních technologií s cílem optimalizovat interní procesy.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To </a:t>
            </a:r>
            <a:r>
              <a:rPr lang="cs-CZ" altLang="cs-CZ" sz="1800" b="1" dirty="0">
                <a:solidFill>
                  <a:srgbClr val="307871"/>
                </a:solidFill>
                <a:latin typeface="Times New Roman" panose="02020603050405020304" pitchFamily="18" charset="0"/>
                <a:cs typeface="Times New Roman" panose="02020603050405020304" pitchFamily="18" charset="0"/>
              </a:rPr>
              <a:t>znamená rychlejší, spolehlivější a levnější poskytování služeb veřejné správy nejširší </a:t>
            </a:r>
            <a:r>
              <a:rPr lang="cs-CZ" altLang="cs-CZ" sz="1800" b="1" dirty="0" smtClean="0">
                <a:solidFill>
                  <a:srgbClr val="307871"/>
                </a:solidFill>
                <a:latin typeface="Times New Roman" panose="02020603050405020304" pitchFamily="18" charset="0"/>
                <a:cs typeface="Times New Roman" panose="02020603050405020304" pitchFamily="18" charset="0"/>
              </a:rPr>
              <a:t>veřejnosti </a:t>
            </a:r>
            <a:r>
              <a:rPr lang="cs-CZ" altLang="cs-CZ" sz="1800" b="1" dirty="0">
                <a:solidFill>
                  <a:srgbClr val="307871"/>
                </a:solidFill>
                <a:latin typeface="Times New Roman" panose="02020603050405020304" pitchFamily="18" charset="0"/>
                <a:cs typeface="Times New Roman" panose="02020603050405020304" pitchFamily="18" charset="0"/>
              </a:rPr>
              <a:t>a zajištění větší otevřenosti veřejné správy ve vztahu ke svým uživatelům.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Nasazení </a:t>
            </a:r>
            <a:r>
              <a:rPr lang="cs-CZ" altLang="cs-CZ" sz="1800" b="1" dirty="0">
                <a:solidFill>
                  <a:srgbClr val="307871"/>
                </a:solidFill>
                <a:latin typeface="Times New Roman" panose="02020603050405020304" pitchFamily="18" charset="0"/>
                <a:cs typeface="Times New Roman" panose="02020603050405020304" pitchFamily="18" charset="0"/>
              </a:rPr>
              <a:t>ICT přináší značné úspory, lepší kvalitu služeb </a:t>
            </a:r>
            <a:r>
              <a:rPr lang="cs-CZ" altLang="cs-CZ" sz="1800" b="1" dirty="0" smtClean="0">
                <a:solidFill>
                  <a:srgbClr val="307871"/>
                </a:solidFill>
                <a:latin typeface="Times New Roman" panose="02020603050405020304" pitchFamily="18" charset="0"/>
                <a:cs typeface="Times New Roman" panose="02020603050405020304" pitchFamily="18" charset="0"/>
              </a:rPr>
              <a:t/>
            </a:r>
            <a:br>
              <a:rPr lang="cs-CZ" altLang="cs-CZ" sz="1800" b="1" dirty="0" smtClean="0">
                <a:solidFill>
                  <a:srgbClr val="307871"/>
                </a:solidFill>
                <a:latin typeface="Times New Roman" panose="02020603050405020304" pitchFamily="18" charset="0"/>
                <a:cs typeface="Times New Roman" panose="02020603050405020304" pitchFamily="18" charset="0"/>
              </a:rPr>
            </a:br>
            <a:r>
              <a:rPr lang="cs-CZ" altLang="cs-CZ" sz="1800" b="1" dirty="0" smtClean="0">
                <a:solidFill>
                  <a:srgbClr val="307871"/>
                </a:solidFill>
                <a:latin typeface="Times New Roman" panose="02020603050405020304" pitchFamily="18" charset="0"/>
                <a:cs typeface="Times New Roman" panose="02020603050405020304" pitchFamily="18" charset="0"/>
              </a:rPr>
              <a:t>a </a:t>
            </a:r>
            <a:r>
              <a:rPr lang="cs-CZ" altLang="cs-CZ" sz="1800" b="1" dirty="0">
                <a:solidFill>
                  <a:srgbClr val="307871"/>
                </a:solidFill>
                <a:latin typeface="Times New Roman" panose="02020603050405020304" pitchFamily="18" charset="0"/>
                <a:cs typeface="Times New Roman" panose="02020603050405020304" pitchFamily="18" charset="0"/>
              </a:rPr>
              <a:t>transparentnost v oblasti veřejné </a:t>
            </a:r>
            <a:r>
              <a:rPr lang="cs-CZ" altLang="cs-CZ" sz="1800" b="1" dirty="0" smtClean="0">
                <a:solidFill>
                  <a:srgbClr val="307871"/>
                </a:solidFill>
                <a:latin typeface="Times New Roman" panose="02020603050405020304" pitchFamily="18" charset="0"/>
                <a:cs typeface="Times New Roman" panose="02020603050405020304" pitchFamily="18" charset="0"/>
              </a:rPr>
              <a:t>správy a </a:t>
            </a:r>
            <a:r>
              <a:rPr lang="cs-CZ" altLang="cs-CZ" sz="1800" b="1" dirty="0">
                <a:solidFill>
                  <a:srgbClr val="307871"/>
                </a:solidFill>
                <a:latin typeface="Times New Roman" panose="02020603050405020304" pitchFamily="18" charset="0"/>
                <a:cs typeface="Times New Roman" panose="02020603050405020304" pitchFamily="18" charset="0"/>
              </a:rPr>
              <a:t>to nejen v komunikaci vláda-občan, ale zejména v segmentu komunikace vláda-vláda.</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 </a:t>
            </a:r>
          </a:p>
        </p:txBody>
      </p:sp>
      <p:sp>
        <p:nvSpPr>
          <p:cNvPr id="6" name="Nadpis 5"/>
          <p:cNvSpPr>
            <a:spLocks noGrp="1"/>
          </p:cNvSpPr>
          <p:nvPr>
            <p:ph type="title"/>
          </p:nvPr>
        </p:nvSpPr>
        <p:spPr>
          <a:xfrm>
            <a:off x="179512" y="195486"/>
            <a:ext cx="7488832" cy="507703"/>
          </a:xfrm>
        </p:spPr>
        <p:txBody>
          <a:bodyPr/>
          <a:lstStyle/>
          <a:p>
            <a:r>
              <a:rPr lang="cs-CZ" b="1" dirty="0" err="1" smtClean="0"/>
              <a:t>eGovernment</a:t>
            </a:r>
            <a:r>
              <a:rPr lang="cs-CZ" b="1" dirty="0"/>
              <a:t/>
            </a:r>
            <a:br>
              <a:rPr lang="cs-CZ" b="1" dirty="0"/>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5680202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občan </a:t>
            </a:r>
            <a:r>
              <a:rPr lang="cs-CZ" altLang="cs-CZ" sz="1800" b="1" dirty="0">
                <a:solidFill>
                  <a:srgbClr val="307871"/>
                </a:solidFill>
                <a:latin typeface="Times New Roman" panose="02020603050405020304" pitchFamily="18" charset="0"/>
                <a:cs typeface="Times New Roman" panose="02020603050405020304" pitchFamily="18" charset="0"/>
              </a:rPr>
              <a:t>je klientem,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zabezpečit </a:t>
            </a:r>
            <a:r>
              <a:rPr lang="cs-CZ" altLang="cs-CZ" sz="1800" b="1" dirty="0">
                <a:solidFill>
                  <a:srgbClr val="307871"/>
                </a:solidFill>
                <a:latin typeface="Times New Roman" panose="02020603050405020304" pitchFamily="18" charset="0"/>
                <a:cs typeface="Times New Roman" panose="02020603050405020304" pitchFamily="18" charset="0"/>
              </a:rPr>
              <a:t>snadný, bezpečný a důvěryhodný přístup ke službám všem občanům; </a:t>
            </a:r>
          </a:p>
          <a:p>
            <a:pPr algn="just">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vytvořit </a:t>
            </a:r>
            <a:r>
              <a:rPr lang="cs-CZ" altLang="cs-CZ" sz="1800" b="1" dirty="0">
                <a:solidFill>
                  <a:srgbClr val="307871"/>
                </a:solidFill>
                <a:latin typeface="Times New Roman" panose="02020603050405020304" pitchFamily="18" charset="0"/>
                <a:cs typeface="Times New Roman" panose="02020603050405020304" pitchFamily="18" charset="0"/>
              </a:rPr>
              <a:t>společnou datovou základnu pro ISVS, aby stačilo informace od občana získávat jen jednou; </a:t>
            </a:r>
          </a:p>
          <a:p>
            <a:pPr algn="just">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integrace </a:t>
            </a:r>
            <a:r>
              <a:rPr lang="cs-CZ" altLang="cs-CZ" sz="1800" b="1" dirty="0">
                <a:solidFill>
                  <a:srgbClr val="307871"/>
                </a:solidFill>
                <a:latin typeface="Times New Roman" panose="02020603050405020304" pitchFamily="18" charset="0"/>
                <a:cs typeface="Times New Roman" panose="02020603050405020304" pitchFamily="18" charset="0"/>
              </a:rPr>
              <a:t>služeb, omezení počtu komunikačních bodů při řešení různých záležitostí občanů; </a:t>
            </a:r>
          </a:p>
          <a:p>
            <a:pPr algn="just">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umožnit </a:t>
            </a:r>
            <a:r>
              <a:rPr lang="cs-CZ" altLang="cs-CZ" sz="1800" b="1" dirty="0">
                <a:solidFill>
                  <a:srgbClr val="307871"/>
                </a:solidFill>
                <a:latin typeface="Times New Roman" panose="02020603050405020304" pitchFamily="18" charset="0"/>
                <a:cs typeface="Times New Roman" panose="02020603050405020304" pitchFamily="18" charset="0"/>
              </a:rPr>
              <a:t>používání jedno kontaktního místa pro všechno („</a:t>
            </a:r>
            <a:r>
              <a:rPr lang="cs-CZ" altLang="cs-CZ" sz="1800" b="1" dirty="0" err="1">
                <a:solidFill>
                  <a:srgbClr val="307871"/>
                </a:solidFill>
                <a:latin typeface="Times New Roman" panose="02020603050405020304" pitchFamily="18" charset="0"/>
                <a:cs typeface="Times New Roman" panose="02020603050405020304" pitchFamily="18" charset="0"/>
              </a:rPr>
              <a:t>one</a:t>
            </a:r>
            <a:r>
              <a:rPr lang="cs-CZ" altLang="cs-CZ" sz="1800" b="1" dirty="0">
                <a:solidFill>
                  <a:srgbClr val="307871"/>
                </a:solidFill>
                <a:latin typeface="Times New Roman" panose="02020603050405020304" pitchFamily="18" charset="0"/>
                <a:cs typeface="Times New Roman" panose="02020603050405020304" pitchFamily="18" charset="0"/>
              </a:rPr>
              <a:t> stop </a:t>
            </a:r>
            <a:r>
              <a:rPr lang="cs-CZ" altLang="cs-CZ" sz="1800" b="1" dirty="0" err="1">
                <a:solidFill>
                  <a:srgbClr val="307871"/>
                </a:solidFill>
                <a:latin typeface="Times New Roman" panose="02020603050405020304" pitchFamily="18" charset="0"/>
                <a:cs typeface="Times New Roman" panose="02020603050405020304" pitchFamily="18" charset="0"/>
              </a:rPr>
              <a:t>shop</a:t>
            </a:r>
            <a:r>
              <a:rPr lang="cs-CZ" altLang="cs-CZ" sz="1800" b="1" dirty="0">
                <a:solidFill>
                  <a:srgbClr val="307871"/>
                </a:solidFill>
                <a:latin typeface="Times New Roman" panose="02020603050405020304" pitchFamily="18" charset="0"/>
                <a:cs typeface="Times New Roman" panose="02020603050405020304" pitchFamily="18" charset="0"/>
              </a:rPr>
              <a:t>“); </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 </a:t>
            </a:r>
          </a:p>
        </p:txBody>
      </p:sp>
      <p:sp>
        <p:nvSpPr>
          <p:cNvPr id="6" name="Nadpis 5"/>
          <p:cNvSpPr>
            <a:spLocks noGrp="1"/>
          </p:cNvSpPr>
          <p:nvPr>
            <p:ph type="title"/>
          </p:nvPr>
        </p:nvSpPr>
        <p:spPr>
          <a:xfrm>
            <a:off x="179512" y="195486"/>
            <a:ext cx="7488832" cy="507703"/>
          </a:xfrm>
        </p:spPr>
        <p:txBody>
          <a:bodyPr/>
          <a:lstStyle/>
          <a:p>
            <a:r>
              <a:rPr lang="cs-CZ" b="1" dirty="0" err="1" smtClean="0"/>
              <a:t>eGovernment</a:t>
            </a:r>
            <a:r>
              <a:rPr lang="cs-CZ" b="1" dirty="0" smtClean="0"/>
              <a:t> - cíle</a:t>
            </a:r>
            <a:r>
              <a:rPr lang="cs-CZ" b="1" dirty="0"/>
              <a:t/>
            </a:r>
            <a:br>
              <a:rPr lang="cs-CZ" b="1" dirty="0"/>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200100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občan </a:t>
            </a:r>
            <a:r>
              <a:rPr lang="cs-CZ" altLang="cs-CZ" sz="1800" b="1" dirty="0">
                <a:solidFill>
                  <a:srgbClr val="307871"/>
                </a:solidFill>
                <a:latin typeface="Times New Roman" panose="02020603050405020304" pitchFamily="18" charset="0"/>
                <a:cs typeface="Times New Roman" panose="02020603050405020304" pitchFamily="18" charset="0"/>
              </a:rPr>
              <a:t>by měl mít možnost volby místa a komunikačního kanálu (osobně, poštou, </a:t>
            </a:r>
            <a:r>
              <a:rPr lang="cs-CZ" altLang="cs-CZ" sz="1800" b="1" dirty="0" smtClean="0">
                <a:solidFill>
                  <a:srgbClr val="307871"/>
                </a:solidFill>
                <a:latin typeface="Times New Roman" panose="02020603050405020304" pitchFamily="18" charset="0"/>
                <a:cs typeface="Times New Roman" panose="02020603050405020304" pitchFamily="18" charset="0"/>
              </a:rPr>
              <a:t>telefonicky</a:t>
            </a:r>
            <a:r>
              <a:rPr lang="cs-CZ" altLang="cs-CZ" sz="1800" b="1" dirty="0">
                <a:solidFill>
                  <a:srgbClr val="307871"/>
                </a:solidFill>
                <a:latin typeface="Times New Roman" panose="02020603050405020304" pitchFamily="18" charset="0"/>
                <a:cs typeface="Times New Roman" panose="02020603050405020304" pitchFamily="18" charset="0"/>
              </a:rPr>
              <a:t>, elektronicky) a využívat alternativní komunikační kanály; </a:t>
            </a:r>
          </a:p>
          <a:p>
            <a:pPr algn="just">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personalizace </a:t>
            </a:r>
            <a:r>
              <a:rPr lang="cs-CZ" altLang="cs-CZ" sz="1800" b="1" dirty="0">
                <a:solidFill>
                  <a:srgbClr val="307871"/>
                </a:solidFill>
                <a:latin typeface="Times New Roman" panose="02020603050405020304" pitchFamily="18" charset="0"/>
                <a:cs typeface="Times New Roman" panose="02020603050405020304" pitchFamily="18" charset="0"/>
              </a:rPr>
              <a:t>a flexibilita služeb; </a:t>
            </a:r>
          </a:p>
          <a:p>
            <a:pPr algn="just">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systém </a:t>
            </a:r>
            <a:r>
              <a:rPr lang="cs-CZ" altLang="cs-CZ" sz="1800" b="1" dirty="0">
                <a:solidFill>
                  <a:srgbClr val="307871"/>
                </a:solidFill>
                <a:latin typeface="Times New Roman" panose="02020603050405020304" pitchFamily="18" charset="0"/>
                <a:cs typeface="Times New Roman" panose="02020603050405020304" pitchFamily="18" charset="0"/>
              </a:rPr>
              <a:t>by měl podporovat proaktivní služby VS, tedy aby ona sama automaticky zařizovala věci, které zařídit může sama, aniž by občan </a:t>
            </a:r>
            <a:r>
              <a:rPr lang="cs-CZ" altLang="cs-CZ" sz="1800" b="1" dirty="0" smtClean="0">
                <a:solidFill>
                  <a:srgbClr val="307871"/>
                </a:solidFill>
                <a:latin typeface="Times New Roman" panose="02020603050405020304" pitchFamily="18" charset="0"/>
                <a:cs typeface="Times New Roman" panose="02020603050405020304" pitchFamily="18" charset="0"/>
              </a:rPr>
              <a:t/>
            </a:r>
            <a:br>
              <a:rPr lang="cs-CZ" altLang="cs-CZ" sz="1800" b="1" dirty="0" smtClean="0">
                <a:solidFill>
                  <a:srgbClr val="307871"/>
                </a:solidFill>
                <a:latin typeface="Times New Roman" panose="02020603050405020304" pitchFamily="18" charset="0"/>
                <a:cs typeface="Times New Roman" panose="02020603050405020304" pitchFamily="18" charset="0"/>
              </a:rPr>
            </a:br>
            <a:r>
              <a:rPr lang="cs-CZ" altLang="cs-CZ" sz="1800" b="1" dirty="0" smtClean="0">
                <a:solidFill>
                  <a:srgbClr val="307871"/>
                </a:solidFill>
                <a:latin typeface="Times New Roman" panose="02020603050405020304" pitchFamily="18" charset="0"/>
                <a:cs typeface="Times New Roman" panose="02020603050405020304" pitchFamily="18" charset="0"/>
              </a:rPr>
              <a:t>s </a:t>
            </a:r>
            <a:r>
              <a:rPr lang="cs-CZ" altLang="cs-CZ" sz="1800" b="1" dirty="0">
                <a:solidFill>
                  <a:srgbClr val="307871"/>
                </a:solidFill>
                <a:latin typeface="Times New Roman" panose="02020603050405020304" pitchFamily="18" charset="0"/>
                <a:cs typeface="Times New Roman" panose="02020603050405020304" pitchFamily="18" charset="0"/>
              </a:rPr>
              <a:t>ní musel komunikovat;</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 </a:t>
            </a:r>
          </a:p>
        </p:txBody>
      </p:sp>
      <p:sp>
        <p:nvSpPr>
          <p:cNvPr id="6" name="Nadpis 5"/>
          <p:cNvSpPr>
            <a:spLocks noGrp="1"/>
          </p:cNvSpPr>
          <p:nvPr>
            <p:ph type="title"/>
          </p:nvPr>
        </p:nvSpPr>
        <p:spPr>
          <a:xfrm>
            <a:off x="179512" y="195486"/>
            <a:ext cx="7488832" cy="507703"/>
          </a:xfrm>
        </p:spPr>
        <p:txBody>
          <a:bodyPr/>
          <a:lstStyle/>
          <a:p>
            <a:r>
              <a:rPr lang="cs-CZ" b="1" dirty="0" err="1" smtClean="0"/>
              <a:t>eGovernment</a:t>
            </a:r>
            <a:r>
              <a:rPr lang="cs-CZ" b="1" dirty="0" smtClean="0"/>
              <a:t> - cíle</a:t>
            </a:r>
            <a:r>
              <a:rPr lang="cs-CZ" b="1" dirty="0"/>
              <a:t/>
            </a:r>
            <a:br>
              <a:rPr lang="cs-CZ" b="1" dirty="0"/>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514968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 </a:t>
            </a:r>
          </a:p>
        </p:txBody>
      </p:sp>
      <p:sp>
        <p:nvSpPr>
          <p:cNvPr id="6" name="Nadpis 5"/>
          <p:cNvSpPr>
            <a:spLocks noGrp="1"/>
          </p:cNvSpPr>
          <p:nvPr>
            <p:ph type="title"/>
          </p:nvPr>
        </p:nvSpPr>
        <p:spPr>
          <a:xfrm>
            <a:off x="179512" y="195486"/>
            <a:ext cx="7488832" cy="507703"/>
          </a:xfrm>
        </p:spPr>
        <p:txBody>
          <a:bodyPr/>
          <a:lstStyle/>
          <a:p>
            <a:r>
              <a:rPr lang="cs-CZ" b="1" dirty="0" err="1" smtClean="0"/>
              <a:t>eGovernment</a:t>
            </a:r>
            <a:r>
              <a:rPr lang="cs-CZ" b="1" dirty="0"/>
              <a:t/>
            </a:r>
            <a:br>
              <a:rPr lang="cs-CZ" b="1" dirty="0"/>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pic>
        <p:nvPicPr>
          <p:cNvPr id="2" name="Obrázek 1"/>
          <p:cNvPicPr>
            <a:picLocks noChangeAspect="1"/>
          </p:cNvPicPr>
          <p:nvPr/>
        </p:nvPicPr>
        <p:blipFill>
          <a:blip r:embed="rId3"/>
          <a:stretch>
            <a:fillRect/>
          </a:stretch>
        </p:blipFill>
        <p:spPr>
          <a:xfrm>
            <a:off x="251520" y="771550"/>
            <a:ext cx="7051873" cy="3892990"/>
          </a:xfrm>
          <a:prstGeom prst="rect">
            <a:avLst/>
          </a:prstGeom>
        </p:spPr>
      </p:pic>
    </p:spTree>
    <p:extLst>
      <p:ext uri="{BB962C8B-B14F-4D97-AF65-F5344CB8AC3E}">
        <p14:creationId xmlns:p14="http://schemas.microsoft.com/office/powerpoint/2010/main" val="2265682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Elektronická podatelna je vlastně emailový klient.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Musí </a:t>
            </a:r>
            <a:r>
              <a:rPr lang="cs-CZ" altLang="cs-CZ" sz="1800" b="1" dirty="0">
                <a:solidFill>
                  <a:srgbClr val="307871"/>
                </a:solidFill>
                <a:latin typeface="Times New Roman" panose="02020603050405020304" pitchFamily="18" charset="0"/>
                <a:cs typeface="Times New Roman" panose="02020603050405020304" pitchFamily="18" charset="0"/>
              </a:rPr>
              <a:t>zohledňovat zákonné </a:t>
            </a:r>
            <a:r>
              <a:rPr lang="cs-CZ" altLang="cs-CZ" sz="1800" b="1" dirty="0" smtClean="0">
                <a:solidFill>
                  <a:srgbClr val="307871"/>
                </a:solidFill>
                <a:latin typeface="Times New Roman" panose="02020603050405020304" pitchFamily="18" charset="0"/>
                <a:cs typeface="Times New Roman" panose="02020603050405020304" pitchFamily="18" charset="0"/>
              </a:rPr>
              <a:t>podmínky </a:t>
            </a:r>
            <a:r>
              <a:rPr lang="cs-CZ" altLang="cs-CZ" sz="1800" b="1" dirty="0">
                <a:solidFill>
                  <a:srgbClr val="307871"/>
                </a:solidFill>
                <a:latin typeface="Times New Roman" panose="02020603050405020304" pitchFamily="18" charset="0"/>
                <a:cs typeface="Times New Roman" panose="02020603050405020304" pitchFamily="18" charset="0"/>
              </a:rPr>
              <a:t>pro provoz elektronické podatelny.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U</a:t>
            </a:r>
            <a:r>
              <a:rPr lang="cs-CZ" altLang="cs-CZ" sz="1800" b="1" dirty="0" smtClean="0">
                <a:solidFill>
                  <a:srgbClr val="307871"/>
                </a:solidFill>
                <a:latin typeface="Times New Roman" panose="02020603050405020304" pitchFamily="18" charset="0"/>
                <a:cs typeface="Times New Roman" panose="02020603050405020304" pitchFamily="18" charset="0"/>
              </a:rPr>
              <a:t>možňuje </a:t>
            </a:r>
            <a:r>
              <a:rPr lang="cs-CZ" altLang="cs-CZ" sz="1800" b="1" dirty="0">
                <a:solidFill>
                  <a:srgbClr val="307871"/>
                </a:solidFill>
                <a:latin typeface="Times New Roman" panose="02020603050405020304" pitchFamily="18" charset="0"/>
                <a:cs typeface="Times New Roman" panose="02020603050405020304" pitchFamily="18" charset="0"/>
              </a:rPr>
              <a:t>číst došlá elektronická podání z libovolné schránky elektronické pošty prostřednictvím protokolů definovaných příslušnými standardy.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Umožňuje </a:t>
            </a:r>
            <a:r>
              <a:rPr lang="cs-CZ" altLang="cs-CZ" sz="1800" b="1" dirty="0">
                <a:solidFill>
                  <a:srgbClr val="307871"/>
                </a:solidFill>
                <a:latin typeface="Times New Roman" panose="02020603050405020304" pitchFamily="18" charset="0"/>
                <a:cs typeface="Times New Roman" panose="02020603050405020304" pitchFamily="18" charset="0"/>
              </a:rPr>
              <a:t>přijímat </a:t>
            </a:r>
            <a:r>
              <a:rPr lang="cs-CZ" altLang="cs-CZ" sz="1800" b="1" dirty="0" smtClean="0">
                <a:solidFill>
                  <a:srgbClr val="307871"/>
                </a:solidFill>
                <a:latin typeface="Times New Roman" panose="02020603050405020304" pitchFamily="18" charset="0"/>
                <a:cs typeface="Times New Roman" panose="02020603050405020304" pitchFamily="18" charset="0"/>
              </a:rPr>
              <a:t>elektronická </a:t>
            </a:r>
            <a:r>
              <a:rPr lang="cs-CZ" altLang="cs-CZ" sz="1800" b="1" dirty="0">
                <a:solidFill>
                  <a:srgbClr val="307871"/>
                </a:solidFill>
                <a:latin typeface="Times New Roman" panose="02020603050405020304" pitchFamily="18" charset="0"/>
                <a:cs typeface="Times New Roman" panose="02020603050405020304" pitchFamily="18" charset="0"/>
              </a:rPr>
              <a:t>podání pomocí e-mailu nebo technického nosiče podle Zákona o elektronickém podpisu a vyhovuje standardu ISVS pro provoz elektronických podatelen.</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 </a:t>
            </a:r>
          </a:p>
        </p:txBody>
      </p:sp>
      <p:sp>
        <p:nvSpPr>
          <p:cNvPr id="6" name="Nadpis 5"/>
          <p:cNvSpPr>
            <a:spLocks noGrp="1"/>
          </p:cNvSpPr>
          <p:nvPr>
            <p:ph type="title"/>
          </p:nvPr>
        </p:nvSpPr>
        <p:spPr>
          <a:xfrm>
            <a:off x="179512" y="195486"/>
            <a:ext cx="7488832" cy="507703"/>
          </a:xfrm>
        </p:spPr>
        <p:txBody>
          <a:bodyPr/>
          <a:lstStyle/>
          <a:p>
            <a:r>
              <a:rPr lang="cs-CZ" b="1" dirty="0" err="1" smtClean="0"/>
              <a:t>eGovernment</a:t>
            </a:r>
            <a:r>
              <a:rPr lang="cs-CZ" b="1" dirty="0" smtClean="0"/>
              <a:t> – elektronická podatelna</a:t>
            </a:r>
            <a:r>
              <a:rPr lang="cs-CZ" b="1" dirty="0"/>
              <a:t/>
            </a:r>
            <a:br>
              <a:rPr lang="cs-CZ" b="1" dirty="0"/>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33976061"/>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3043</TotalTime>
  <Words>896</Words>
  <Application>Microsoft Office PowerPoint</Application>
  <PresentationFormat>Předvádění na obrazovce (16:9)</PresentationFormat>
  <Paragraphs>205</Paragraphs>
  <Slides>17</Slides>
  <Notes>15</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17</vt:i4>
      </vt:variant>
    </vt:vector>
  </HeadingPairs>
  <TitlesOfParts>
    <vt:vector size="23" baseType="lpstr">
      <vt:lpstr>Arial</vt:lpstr>
      <vt:lpstr>Calibri</vt:lpstr>
      <vt:lpstr>Enriqueta</vt:lpstr>
      <vt:lpstr>Times New Roman</vt:lpstr>
      <vt:lpstr>Wingdings</vt:lpstr>
      <vt:lpstr>SLU</vt:lpstr>
      <vt:lpstr>INFORMAČNÍ SYSTÉMY VE VEŘEJNÉ SPRÁVĚ</vt:lpstr>
      <vt:lpstr>Cíle přednášky</vt:lpstr>
      <vt:lpstr>eGovernment – vybrané definice </vt:lpstr>
      <vt:lpstr>eGovernment – dělení on-line komunikace </vt:lpstr>
      <vt:lpstr>eGovernment </vt:lpstr>
      <vt:lpstr>eGovernment - cíle </vt:lpstr>
      <vt:lpstr>eGovernment - cíle </vt:lpstr>
      <vt:lpstr>eGovernment </vt:lpstr>
      <vt:lpstr>eGovernment – elektronická podatelna </vt:lpstr>
      <vt:lpstr>eGovernment - CZECH POINT </vt:lpstr>
      <vt:lpstr>eGovernment - CZECH POINT  </vt:lpstr>
      <vt:lpstr>eGovernment – datová schránka </vt:lpstr>
      <vt:lpstr>eGovernment – datová schránka </vt:lpstr>
      <vt:lpstr>eGovernment – datová zpráva, konverze </vt:lpstr>
      <vt:lpstr>eGovernment – portál veřejné správy </vt:lpstr>
      <vt:lpstr>eGovernment – portál veřejné správy</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RD</cp:lastModifiedBy>
  <cp:revision>241</cp:revision>
  <dcterms:created xsi:type="dcterms:W3CDTF">2016-07-06T15:42:34Z</dcterms:created>
  <dcterms:modified xsi:type="dcterms:W3CDTF">2020-08-12T11:16:58Z</dcterms:modified>
</cp:coreProperties>
</file>