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70" r:id="rId3"/>
    <p:sldId id="260" r:id="rId4"/>
    <p:sldId id="272" r:id="rId5"/>
    <p:sldId id="273" r:id="rId6"/>
    <p:sldId id="274" r:id="rId7"/>
    <p:sldId id="275" r:id="rId8"/>
    <p:sldId id="277" r:id="rId9"/>
    <p:sldId id="276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06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93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36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4606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2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493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01.05.2022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27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01.05.2022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11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01.05.2022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50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01.05.2022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45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01.05.2022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99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01.05.2022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02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115D1-5B67-4DB9-BE4A-9C2F295AE6A9}" type="datetimeFigureOut">
              <a:rPr lang="cs-CZ" smtClean="0"/>
              <a:t>01.05.2022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6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45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endParaRPr lang="cs-CZ" sz="2800" dirty="0" smtClean="0"/>
          </a:p>
          <a:p>
            <a:pPr algn="just"/>
            <a:r>
              <a:rPr lang="cs-CZ" sz="2800" dirty="0"/>
              <a:t>	</a:t>
            </a:r>
            <a:r>
              <a:rPr lang="cs-CZ" sz="2800" dirty="0" smtClean="0"/>
              <a:t>Výběr tabulky (dotazu)		    Výběr položek v sestavě obsažených</a:t>
            </a:r>
            <a:endParaRPr lang="cs-CZ" sz="2800" dirty="0"/>
          </a:p>
          <a:p>
            <a:pPr algn="just"/>
            <a:endParaRPr lang="cs-CZ" sz="28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4" y="2219738"/>
            <a:ext cx="5553075" cy="35052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322" y="2219738"/>
            <a:ext cx="555307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37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endParaRPr lang="cs-CZ" sz="2800" dirty="0"/>
          </a:p>
          <a:p>
            <a:pPr algn="just"/>
            <a:r>
              <a:rPr lang="cs-CZ" sz="2800" dirty="0" smtClean="0"/>
              <a:t>	Výběr typu formuláře		 	Nastavení úrovní seskupení</a:t>
            </a:r>
          </a:p>
          <a:p>
            <a:pPr algn="just"/>
            <a:r>
              <a:rPr lang="cs-CZ" sz="2800" dirty="0"/>
              <a:t>	</a:t>
            </a:r>
            <a:r>
              <a:rPr lang="cs-CZ" sz="2800" dirty="0" smtClean="0"/>
              <a:t>(rozložení položek)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4" y="2471530"/>
            <a:ext cx="5553075" cy="35052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322" y="2471530"/>
            <a:ext cx="555307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45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Nastavení úrovní seskupení</a:t>
            </a:r>
          </a:p>
          <a:p>
            <a:pPr algn="just"/>
            <a:endParaRPr lang="cs-CZ" sz="28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345" y="4028937"/>
            <a:ext cx="4019550" cy="184785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0067" y="984664"/>
            <a:ext cx="5553075" cy="3505200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 flipV="1">
            <a:off x="4637894" y="4218609"/>
            <a:ext cx="1053696" cy="171726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6705276" y="2686878"/>
            <a:ext cx="1007340" cy="74212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31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Řazení záznamů a možnosti souhrnů:</a:t>
            </a:r>
          </a:p>
          <a:p>
            <a:pPr algn="just"/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0383" y="771938"/>
            <a:ext cx="5553075" cy="3505200"/>
          </a:xfrm>
          <a:prstGeom prst="rect">
            <a:avLst/>
          </a:prstGeom>
        </p:spPr>
      </p:pic>
      <p:cxnSp>
        <p:nvCxnSpPr>
          <p:cNvPr id="19" name="Přímá spojnice se šipkou 18"/>
          <p:cNvCxnSpPr/>
          <p:nvPr/>
        </p:nvCxnSpPr>
        <p:spPr>
          <a:xfrm flipV="1">
            <a:off x="5472942" y="3564835"/>
            <a:ext cx="2769910" cy="798166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542" y="2524538"/>
            <a:ext cx="472440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71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Rozložení sestavy:</a:t>
            </a:r>
          </a:p>
          <a:p>
            <a:pPr algn="just"/>
            <a:endParaRPr lang="cs-CZ" sz="28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8644" y="1446042"/>
            <a:ext cx="555307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05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Určení názvu sestavy a volby zobrazení výsledku:</a:t>
            </a:r>
          </a:p>
          <a:p>
            <a:pPr algn="just"/>
            <a:endParaRPr lang="cs-CZ" sz="28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4381" y="1446042"/>
            <a:ext cx="555307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12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Zobrazení</a:t>
            </a:r>
          </a:p>
          <a:p>
            <a:pPr algn="just"/>
            <a:r>
              <a:rPr lang="cs-CZ" sz="2800" dirty="0" smtClean="0"/>
              <a:t>dat:</a:t>
            </a:r>
          </a:p>
          <a:p>
            <a:pPr algn="just"/>
            <a:endParaRPr lang="cs-CZ" sz="2800" dirty="0" smtClean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5678" y="641350"/>
            <a:ext cx="9853245" cy="5556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01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1800" dirty="0" smtClean="0"/>
              <a:t>Zobrazení</a:t>
            </a:r>
          </a:p>
          <a:p>
            <a:pPr algn="just"/>
            <a:r>
              <a:rPr lang="cs-CZ" sz="1800" dirty="0" smtClean="0"/>
              <a:t>Návrhu</a:t>
            </a:r>
          </a:p>
          <a:p>
            <a:pPr algn="just"/>
            <a:r>
              <a:rPr lang="cs-CZ" sz="1800" dirty="0" smtClean="0"/>
              <a:t>Sestavy</a:t>
            </a:r>
          </a:p>
          <a:p>
            <a:pPr algn="just"/>
            <a:r>
              <a:rPr lang="cs-CZ" sz="1800" dirty="0" smtClean="0"/>
              <a:t>Osoby:</a:t>
            </a:r>
          </a:p>
          <a:p>
            <a:pPr algn="just"/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641350"/>
            <a:ext cx="10411748" cy="545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72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294047" cy="5926693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/>
              <a:t>Makro je </a:t>
            </a:r>
            <a:r>
              <a:rPr lang="cs-CZ" sz="2800" dirty="0" smtClean="0"/>
              <a:t>předem definovaná činnost.</a:t>
            </a:r>
          </a:p>
          <a:p>
            <a:pPr algn="just"/>
            <a:r>
              <a:rPr lang="cs-CZ" sz="2800" dirty="0" smtClean="0"/>
              <a:t>Umožňuje automatizaci činností </a:t>
            </a:r>
            <a:r>
              <a:rPr lang="cs-CZ" sz="2800" dirty="0"/>
              <a:t>a přidání funkcí do formuláře, sestavy a </a:t>
            </a:r>
            <a:r>
              <a:rPr lang="cs-CZ" sz="2800" dirty="0" smtClean="0"/>
              <a:t>ovládacích prvků. </a:t>
            </a:r>
          </a:p>
          <a:p>
            <a:pPr algn="just"/>
            <a:r>
              <a:rPr lang="cs-CZ" sz="2800" dirty="0" smtClean="0"/>
              <a:t>Např. Pokud </a:t>
            </a:r>
            <a:r>
              <a:rPr lang="cs-CZ" sz="2800" dirty="0"/>
              <a:t>do formuláře </a:t>
            </a:r>
            <a:r>
              <a:rPr lang="cs-CZ" sz="2800" dirty="0" smtClean="0"/>
              <a:t>přidáme </a:t>
            </a:r>
            <a:r>
              <a:rPr lang="cs-CZ" sz="2800" dirty="0"/>
              <a:t>příkazové tlačítko, </a:t>
            </a:r>
            <a:r>
              <a:rPr lang="cs-CZ" sz="2800" dirty="0" smtClean="0"/>
              <a:t>které spojíme s určitou činností, pak při poklepu na tlačítko (při otevřeném formuláři) se provede činnost s tlačítkem svázaná.</a:t>
            </a:r>
            <a:endParaRPr lang="cs-CZ" sz="2800" dirty="0"/>
          </a:p>
          <a:p>
            <a:pPr algn="just"/>
            <a:r>
              <a:rPr lang="cs-CZ" sz="2800" dirty="0" smtClean="0"/>
              <a:t>Makra představují pro uživatele možnost zjednodušeného programování.</a:t>
            </a:r>
          </a:p>
          <a:p>
            <a:pPr algn="just"/>
            <a:r>
              <a:rPr lang="cs-CZ" sz="2800" dirty="0" smtClean="0"/>
              <a:t>Při vytváření makra</a:t>
            </a:r>
            <a:r>
              <a:rPr lang="cs-CZ" sz="2800" dirty="0"/>
              <a:t>, </a:t>
            </a:r>
            <a:r>
              <a:rPr lang="cs-CZ" sz="2800" dirty="0" smtClean="0"/>
              <a:t>vybereme v rozevíracím seznamu příslušnou akci a k ní upřesníme možnosti parametrů akce.</a:t>
            </a:r>
          </a:p>
          <a:p>
            <a:pPr algn="just"/>
            <a:r>
              <a:rPr lang="cs-CZ" sz="2800" dirty="0" smtClean="0"/>
              <a:t>Pomocí maker můžeme přidávat činnosti </a:t>
            </a:r>
            <a:r>
              <a:rPr lang="cs-CZ" sz="2800" dirty="0"/>
              <a:t>do </a:t>
            </a:r>
            <a:r>
              <a:rPr lang="cs-CZ" sz="2800" dirty="0" smtClean="0"/>
              <a:t>formulářů, sestav </a:t>
            </a:r>
            <a:r>
              <a:rPr lang="cs-CZ" sz="2800" dirty="0"/>
              <a:t>a </a:t>
            </a:r>
            <a:r>
              <a:rPr lang="cs-CZ" sz="2800" dirty="0" smtClean="0"/>
              <a:t>ovládacích prvků, aniž musíme používat kódu </a:t>
            </a:r>
            <a:r>
              <a:rPr lang="cs-CZ" sz="2800" dirty="0"/>
              <a:t>v modulu </a:t>
            </a:r>
            <a:r>
              <a:rPr lang="cs-CZ" sz="2800" dirty="0" err="1"/>
              <a:t>Visual</a:t>
            </a:r>
            <a:r>
              <a:rPr lang="cs-CZ" sz="2800" dirty="0"/>
              <a:t> Basic </a:t>
            </a:r>
            <a:r>
              <a:rPr lang="cs-CZ" sz="2800" dirty="0" err="1"/>
              <a:t>for</a:t>
            </a:r>
            <a:r>
              <a:rPr lang="cs-CZ" sz="2800" dirty="0"/>
              <a:t> </a:t>
            </a:r>
            <a:r>
              <a:rPr lang="cs-CZ" sz="2800" dirty="0" err="1"/>
              <a:t>Applications</a:t>
            </a:r>
            <a:r>
              <a:rPr lang="cs-CZ" sz="2800" dirty="0"/>
              <a:t> (VBA</a:t>
            </a:r>
            <a:r>
              <a:rPr lang="cs-CZ" sz="2800" dirty="0" smtClean="0"/>
              <a:t>).</a:t>
            </a:r>
          </a:p>
          <a:p>
            <a:pPr algn="just"/>
            <a:r>
              <a:rPr lang="cs-CZ" sz="2800" dirty="0" smtClean="0"/>
              <a:t>Makra </a:t>
            </a:r>
            <a:r>
              <a:rPr lang="cs-CZ" sz="2800" dirty="0"/>
              <a:t>poskytují podmnožinu příkazů, které jsou k dispozici v jazyce </a:t>
            </a:r>
            <a:r>
              <a:rPr lang="cs-CZ" sz="2800" dirty="0" smtClean="0"/>
              <a:t>VBA.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0781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294047" cy="5926693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Tvorba makra:</a:t>
            </a:r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r>
              <a:rPr lang="cs-CZ" sz="2800" dirty="0" smtClean="0"/>
              <a:t>Příklad 1:</a:t>
            </a:r>
          </a:p>
          <a:p>
            <a:pPr algn="just"/>
            <a:r>
              <a:rPr lang="cs-CZ" sz="2800" dirty="0" smtClean="0"/>
              <a:t>Sestavme makro Otevřít formulář Osoby </a:t>
            </a:r>
            <a:r>
              <a:rPr lang="cs-CZ" sz="2800" dirty="0" err="1" smtClean="0"/>
              <a:t>podformulář</a:t>
            </a:r>
            <a:r>
              <a:rPr lang="cs-CZ" sz="2800" dirty="0" smtClean="0"/>
              <a:t>: </a:t>
            </a:r>
          </a:p>
          <a:p>
            <a:pPr algn="just"/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506" y="1562134"/>
            <a:ext cx="11163300" cy="2324100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1708150" y="1460751"/>
            <a:ext cx="1150960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9530365" y="1562135"/>
            <a:ext cx="682581" cy="116818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13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Sestavy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Sestava </a:t>
            </a:r>
            <a:r>
              <a:rPr lang="cs-CZ" sz="2800" dirty="0"/>
              <a:t>je objekt databáze, který </a:t>
            </a:r>
            <a:r>
              <a:rPr lang="cs-CZ" sz="2800" dirty="0" smtClean="0"/>
              <a:t>se používá </a:t>
            </a:r>
            <a:r>
              <a:rPr lang="cs-CZ" sz="2800" dirty="0"/>
              <a:t>k prezentaci </a:t>
            </a:r>
            <a:r>
              <a:rPr lang="cs-CZ" sz="2800" dirty="0" smtClean="0"/>
              <a:t>dat z databáze (informací) zpravidla pro následující účely:</a:t>
            </a:r>
            <a:endParaRPr lang="cs-CZ" sz="2800" dirty="0"/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    zobrazení nebo distribuce souhrnu dat,</a:t>
            </a:r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    archivní snímky dat,</a:t>
            </a:r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    </a:t>
            </a:r>
            <a:r>
              <a:rPr lang="cs-CZ" sz="2800" dirty="0"/>
              <a:t>poskytování údajů o jednotlivých záznamech,</a:t>
            </a:r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    </a:t>
            </a:r>
            <a:r>
              <a:rPr lang="cs-CZ" sz="2800" dirty="0"/>
              <a:t>vytváření popisků.</a:t>
            </a:r>
          </a:p>
          <a:p>
            <a:pPr algn="just"/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287" y="3624058"/>
            <a:ext cx="10639425" cy="2476500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6848963" y="3485906"/>
            <a:ext cx="3037159" cy="153666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1948071" y="3485906"/>
            <a:ext cx="940904" cy="42348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9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Tvorba 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743200" y="30100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294047" cy="5926693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759" y="763204"/>
            <a:ext cx="10457293" cy="5818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4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Tvorba 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294047" cy="5926693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Sestavení události:</a:t>
            </a:r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r>
              <a:rPr lang="cs-CZ" sz="2800" dirty="0" smtClean="0"/>
              <a:t>Uložení makra:</a:t>
            </a:r>
          </a:p>
          <a:p>
            <a:pPr algn="just"/>
            <a:endParaRPr lang="cs-CZ" sz="2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0034" y="4461540"/>
            <a:ext cx="3279256" cy="146703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800" y="1587574"/>
            <a:ext cx="11016400" cy="251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16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Tvorba 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294047" cy="5926693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Spuštění makra:</a:t>
            </a:r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r>
              <a:rPr lang="cs-CZ" sz="2800" dirty="0" smtClean="0"/>
              <a:t>Výsledek:</a:t>
            </a:r>
          </a:p>
          <a:p>
            <a:pPr algn="just"/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7533" y="873534"/>
            <a:ext cx="1933575" cy="299085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1437" y="3108325"/>
            <a:ext cx="5410200" cy="3086100"/>
          </a:xfrm>
          <a:prstGeom prst="rect">
            <a:avLst/>
          </a:prstGeom>
        </p:spPr>
      </p:pic>
      <p:sp>
        <p:nvSpPr>
          <p:cNvPr id="12" name="Ovál 11"/>
          <p:cNvSpPr/>
          <p:nvPr/>
        </p:nvSpPr>
        <p:spPr>
          <a:xfrm>
            <a:off x="3016363" y="3671201"/>
            <a:ext cx="2392763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5409126" y="3864384"/>
            <a:ext cx="76665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62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Tvorba 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294047" cy="5926693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Příklad 2: Do formuláře </a:t>
            </a:r>
            <a:r>
              <a:rPr lang="cs-CZ" sz="2800" dirty="0"/>
              <a:t>Osoby </a:t>
            </a:r>
            <a:r>
              <a:rPr lang="cs-CZ" sz="2800" dirty="0" smtClean="0"/>
              <a:t>vložte tlačítko, které umožní formulář uzavřít. </a:t>
            </a:r>
          </a:p>
          <a:p>
            <a:pPr algn="just"/>
            <a:r>
              <a:rPr lang="cs-CZ" sz="2800" dirty="0" smtClean="0"/>
              <a:t>Řešení:</a:t>
            </a:r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2025" y="2008367"/>
            <a:ext cx="4591050" cy="3038475"/>
          </a:xfrm>
          <a:prstGeom prst="rect">
            <a:avLst/>
          </a:prstGeom>
        </p:spPr>
      </p:pic>
      <p:cxnSp>
        <p:nvCxnSpPr>
          <p:cNvPr id="23" name="Přímá spojnice se šipkou 22"/>
          <p:cNvCxnSpPr/>
          <p:nvPr/>
        </p:nvCxnSpPr>
        <p:spPr>
          <a:xfrm>
            <a:off x="8996635" y="5046843"/>
            <a:ext cx="28095" cy="66484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8191648" y="5736162"/>
            <a:ext cx="18931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Další obrázek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413" y="2008367"/>
            <a:ext cx="5726881" cy="3313360"/>
          </a:xfrm>
          <a:prstGeom prst="rect">
            <a:avLst/>
          </a:prstGeom>
        </p:spPr>
      </p:pic>
      <p:sp>
        <p:nvSpPr>
          <p:cNvPr id="18" name="Ovál 17"/>
          <p:cNvSpPr/>
          <p:nvPr/>
        </p:nvSpPr>
        <p:spPr>
          <a:xfrm>
            <a:off x="1287887" y="1892275"/>
            <a:ext cx="420263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2601616" y="3363309"/>
            <a:ext cx="1150960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" name="Přímá spojnice se šipkou 20"/>
          <p:cNvCxnSpPr>
            <a:endCxn id="20" idx="1"/>
          </p:cNvCxnSpPr>
          <p:nvPr/>
        </p:nvCxnSpPr>
        <p:spPr>
          <a:xfrm>
            <a:off x="1616075" y="2236966"/>
            <a:ext cx="1154095" cy="11829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3752576" y="2828428"/>
            <a:ext cx="3069449" cy="67239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91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Tvorba 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294047" cy="5926693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Řešení:</a:t>
            </a:r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803" y="2064309"/>
            <a:ext cx="4591050" cy="303847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5782" y="2064308"/>
            <a:ext cx="4591050" cy="3038475"/>
          </a:xfrm>
          <a:prstGeom prst="rect">
            <a:avLst/>
          </a:prstGeom>
        </p:spPr>
      </p:pic>
      <p:cxnSp>
        <p:nvCxnSpPr>
          <p:cNvPr id="16" name="Přímá spojnice se šipkou 15"/>
          <p:cNvCxnSpPr/>
          <p:nvPr/>
        </p:nvCxnSpPr>
        <p:spPr>
          <a:xfrm flipV="1">
            <a:off x="5339853" y="3219718"/>
            <a:ext cx="835929" cy="257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1803042" y="1558344"/>
            <a:ext cx="0" cy="50596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95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Tvorba 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294047" cy="5926693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Výsledek:</a:t>
            </a:r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3137" y="1695450"/>
            <a:ext cx="7705725" cy="3467100"/>
          </a:xfrm>
          <a:prstGeom prst="rect">
            <a:avLst/>
          </a:prstGeom>
        </p:spPr>
      </p:pic>
      <p:sp>
        <p:nvSpPr>
          <p:cNvPr id="11" name="Ovál 10"/>
          <p:cNvSpPr/>
          <p:nvPr/>
        </p:nvSpPr>
        <p:spPr>
          <a:xfrm>
            <a:off x="4275869" y="2421228"/>
            <a:ext cx="1150960" cy="5537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15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Tvorba 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294047" cy="5926693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Výsledek:</a:t>
            </a:r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950" y="2082889"/>
            <a:ext cx="7658100" cy="3619500"/>
          </a:xfrm>
          <a:prstGeom prst="rect">
            <a:avLst/>
          </a:prstGeom>
        </p:spPr>
      </p:pic>
      <p:sp>
        <p:nvSpPr>
          <p:cNvPr id="12" name="Ovál 11"/>
          <p:cNvSpPr/>
          <p:nvPr/>
        </p:nvSpPr>
        <p:spPr>
          <a:xfrm>
            <a:off x="4275869" y="2421228"/>
            <a:ext cx="1150960" cy="5537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67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0000"/>
                </a:solidFill>
              </a:rPr>
              <a:t>Sestavy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Sestava je vázána na zdroj dat, kterým jsou tabulky nebo dotazy.</a:t>
            </a:r>
          </a:p>
          <a:p>
            <a:pPr algn="just"/>
            <a:r>
              <a:rPr lang="cs-CZ" sz="2800" dirty="0" smtClean="0"/>
              <a:t>Sestava se skládá z oddílů (viz návrhové zobrazení sestavy – nejsou povinné), určují hierarchii sestavy. Navržená hierarchie oddílů ovlivňuje např. vkládání ovládacích prvků, způsob výpočtu agregačních funkcí atd.</a:t>
            </a:r>
          </a:p>
          <a:p>
            <a:pPr algn="just"/>
            <a:r>
              <a:rPr lang="cs-CZ" sz="2800" dirty="0" smtClean="0"/>
              <a:t>Jednotlivé oddíly sestavy:</a:t>
            </a:r>
          </a:p>
          <a:p>
            <a:pPr algn="just"/>
            <a:r>
              <a:rPr lang="cs-CZ" sz="2800" b="1" dirty="0" smtClean="0"/>
              <a:t>Záhlaví sestavy </a:t>
            </a:r>
            <a:r>
              <a:rPr lang="cs-CZ" sz="2800" dirty="0" smtClean="0"/>
              <a:t>(na začátku sestavy)</a:t>
            </a:r>
          </a:p>
          <a:p>
            <a:pPr algn="just"/>
            <a:r>
              <a:rPr lang="cs-CZ" sz="2800" dirty="0" smtClean="0"/>
              <a:t>Nese informace</a:t>
            </a:r>
            <a:r>
              <a:rPr lang="cs-CZ" sz="2800" dirty="0"/>
              <a:t>, </a:t>
            </a:r>
            <a:r>
              <a:rPr lang="cs-CZ" sz="2800" dirty="0" smtClean="0"/>
              <a:t>vyskytující se na titulní stránce dokumentu (např</a:t>
            </a:r>
            <a:r>
              <a:rPr lang="cs-CZ" sz="2800" dirty="0"/>
              <a:t>. </a:t>
            </a:r>
            <a:r>
              <a:rPr lang="cs-CZ" sz="2800" dirty="0" smtClean="0"/>
              <a:t>nadpis, datum, autora, logo firmy atd.). Agregační funkce zde umístěné budou počítat data příslušející celé sestavě.</a:t>
            </a:r>
          </a:p>
          <a:p>
            <a:pPr algn="just"/>
            <a:r>
              <a:rPr lang="cs-CZ" sz="2800" b="1" dirty="0"/>
              <a:t>Záhlaví </a:t>
            </a:r>
            <a:r>
              <a:rPr lang="cs-CZ" sz="2800" b="1" dirty="0" smtClean="0"/>
              <a:t>stránky </a:t>
            </a:r>
            <a:r>
              <a:rPr lang="cs-CZ" sz="2800" dirty="0"/>
              <a:t>(na začátku </a:t>
            </a:r>
            <a:r>
              <a:rPr lang="cs-CZ" sz="2800" dirty="0" smtClean="0"/>
              <a:t>každé stránky)</a:t>
            </a:r>
          </a:p>
          <a:p>
            <a:pPr algn="just"/>
            <a:r>
              <a:rPr lang="cs-CZ" sz="2800" dirty="0" smtClean="0"/>
              <a:t>Nese informace o každé stránce (číslování). Používá se k </a:t>
            </a:r>
            <a:r>
              <a:rPr lang="cs-CZ" sz="2800" dirty="0"/>
              <a:t>opakovanému uvedení </a:t>
            </a:r>
            <a:r>
              <a:rPr lang="cs-CZ" sz="2800" dirty="0" smtClean="0"/>
              <a:t>vybraných dat sestavy </a:t>
            </a:r>
            <a:r>
              <a:rPr lang="cs-CZ" sz="2800" dirty="0"/>
              <a:t>na každé </a:t>
            </a:r>
            <a:r>
              <a:rPr lang="cs-CZ" sz="2800" dirty="0" smtClean="0"/>
              <a:t>stránce (např. název atd.).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2607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0000"/>
                </a:solidFill>
              </a:rPr>
              <a:t>Sestavy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b="1" dirty="0" smtClean="0"/>
              <a:t>Záhlaví skupiny </a:t>
            </a:r>
            <a:r>
              <a:rPr lang="cs-CZ" sz="2800" dirty="0"/>
              <a:t>(na začátku </a:t>
            </a:r>
            <a:r>
              <a:rPr lang="cs-CZ" sz="2800" dirty="0" smtClean="0"/>
              <a:t>každé skupiny dat - záznamů)</a:t>
            </a:r>
          </a:p>
          <a:p>
            <a:pPr algn="just"/>
            <a:r>
              <a:rPr lang="cs-CZ" sz="2800" dirty="0" smtClean="0"/>
              <a:t>Nese informace o každé datové skupině. Tento oddíl může být dále hierarchicky členěn ve smyslu úrovní seskupení dat. </a:t>
            </a:r>
            <a:r>
              <a:rPr lang="cs-CZ" sz="2800" dirty="0"/>
              <a:t>Agregační funkce zde umístěné budou počítat data příslušející </a:t>
            </a:r>
            <a:r>
              <a:rPr lang="cs-CZ" sz="2800" dirty="0" smtClean="0"/>
              <a:t>aktuální datové </a:t>
            </a:r>
            <a:r>
              <a:rPr lang="cs-CZ" sz="2800" dirty="0"/>
              <a:t>skupině</a:t>
            </a:r>
            <a:r>
              <a:rPr lang="cs-CZ" sz="2800" dirty="0" smtClean="0"/>
              <a:t>.</a:t>
            </a:r>
            <a:endParaRPr lang="cs-CZ" sz="2800" dirty="0"/>
          </a:p>
          <a:p>
            <a:pPr algn="just"/>
            <a:r>
              <a:rPr lang="cs-CZ" sz="2800" b="1" dirty="0" smtClean="0"/>
              <a:t>Podrobnosti </a:t>
            </a:r>
            <a:r>
              <a:rPr lang="cs-CZ" sz="2800" dirty="0" smtClean="0"/>
              <a:t>(zobrazuje konkrétní data)</a:t>
            </a:r>
          </a:p>
          <a:p>
            <a:pPr algn="just"/>
            <a:r>
              <a:rPr lang="cs-CZ" sz="2800" dirty="0" smtClean="0"/>
              <a:t>Zobrazuje se jednou pro každý záznam. Tvoří hlavní část sestavy.</a:t>
            </a:r>
            <a:r>
              <a:rPr lang="cs-CZ" sz="2800" b="1" dirty="0"/>
              <a:t> </a:t>
            </a:r>
            <a:endParaRPr lang="cs-CZ" sz="2800" b="1" dirty="0" smtClean="0"/>
          </a:p>
          <a:p>
            <a:pPr algn="just"/>
            <a:r>
              <a:rPr lang="cs-CZ" sz="2800" b="1" dirty="0" smtClean="0"/>
              <a:t>Zápatí </a:t>
            </a:r>
            <a:r>
              <a:rPr lang="cs-CZ" sz="2800" b="1" dirty="0"/>
              <a:t>skupiny </a:t>
            </a:r>
            <a:r>
              <a:rPr lang="cs-CZ" sz="2800" dirty="0"/>
              <a:t>(na </a:t>
            </a:r>
            <a:r>
              <a:rPr lang="cs-CZ" sz="2800" dirty="0" smtClean="0"/>
              <a:t>konci každé skupiny dat – záznamů) </a:t>
            </a:r>
          </a:p>
          <a:p>
            <a:pPr algn="just"/>
            <a:r>
              <a:rPr lang="cs-CZ" sz="2800" b="1" dirty="0"/>
              <a:t>Zápatí </a:t>
            </a:r>
            <a:r>
              <a:rPr lang="cs-CZ" sz="2800" b="1" dirty="0" smtClean="0"/>
              <a:t>stránky </a:t>
            </a:r>
            <a:r>
              <a:rPr lang="cs-CZ" sz="2800" dirty="0"/>
              <a:t>(na konci každé </a:t>
            </a:r>
            <a:r>
              <a:rPr lang="cs-CZ" sz="2800" dirty="0" smtClean="0"/>
              <a:t>stránky) </a:t>
            </a:r>
            <a:endParaRPr lang="cs-CZ" sz="2800" dirty="0"/>
          </a:p>
          <a:p>
            <a:pPr algn="just"/>
            <a:r>
              <a:rPr lang="cs-CZ" sz="2800" b="1" dirty="0"/>
              <a:t>Zápatí </a:t>
            </a:r>
            <a:r>
              <a:rPr lang="cs-CZ" sz="2800" b="1" dirty="0" smtClean="0"/>
              <a:t>sestavy </a:t>
            </a:r>
            <a:r>
              <a:rPr lang="cs-CZ" sz="2800" dirty="0"/>
              <a:t>(na konci </a:t>
            </a:r>
            <a:r>
              <a:rPr lang="cs-CZ" sz="2800" dirty="0" smtClean="0"/>
              <a:t>sestavy) </a:t>
            </a:r>
            <a:endParaRPr lang="cs-CZ" sz="2800" dirty="0"/>
          </a:p>
          <a:p>
            <a:pPr algn="just"/>
            <a:r>
              <a:rPr lang="cs-CZ" sz="2800" dirty="0" smtClean="0"/>
              <a:t>Zápatí mohou obsahovat všechny prvky vyskytující se u odpovídajících záhlaví.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7987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0000"/>
                </a:solidFill>
              </a:rPr>
              <a:t>Sestavy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Volba nástroje sestavy:</a:t>
            </a:r>
          </a:p>
          <a:p>
            <a:pPr algn="just"/>
            <a:endParaRPr lang="cs-CZ" sz="28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5616" y="1446042"/>
            <a:ext cx="4200766" cy="14564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23" y="1446042"/>
            <a:ext cx="2328386" cy="1689743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6" name="Přímá spojnice se šipkou 5"/>
          <p:cNvCxnSpPr/>
          <p:nvPr/>
        </p:nvCxnSpPr>
        <p:spPr>
          <a:xfrm flipV="1">
            <a:off x="3101009" y="1815550"/>
            <a:ext cx="1166191" cy="265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8150" y="3524172"/>
            <a:ext cx="2362801" cy="237720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6" name="Přímá spojnice se šipkou 15"/>
          <p:cNvCxnSpPr/>
          <p:nvPr/>
        </p:nvCxnSpPr>
        <p:spPr>
          <a:xfrm flipV="1">
            <a:off x="3288152" y="2014330"/>
            <a:ext cx="1628405" cy="15098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Obrázek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8936" y="4083158"/>
            <a:ext cx="2449977" cy="181822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9" name="Přímá spojnice se šipkou 18"/>
          <p:cNvCxnSpPr/>
          <p:nvPr/>
        </p:nvCxnSpPr>
        <p:spPr>
          <a:xfrm flipV="1">
            <a:off x="5811164" y="2014330"/>
            <a:ext cx="0" cy="206882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Obrázek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39149" y="4505739"/>
            <a:ext cx="2462614" cy="1328319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4" name="Přímá spojnice se šipkou 23"/>
          <p:cNvCxnSpPr/>
          <p:nvPr/>
        </p:nvCxnSpPr>
        <p:spPr>
          <a:xfrm flipH="1" flipV="1">
            <a:off x="6400800" y="2146852"/>
            <a:ext cx="1795582" cy="232633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03846" y="2441110"/>
            <a:ext cx="2603198" cy="1662283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7" name="Přímá spojnice se šipkou 26"/>
          <p:cNvCxnSpPr/>
          <p:nvPr/>
        </p:nvCxnSpPr>
        <p:spPr>
          <a:xfrm flipH="1" flipV="1">
            <a:off x="6360919" y="1800131"/>
            <a:ext cx="2554254" cy="70632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13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Sestavy – nástroj Sestava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Vybereme tabulku nebo dotaz (představují vstupní data)</a:t>
            </a:r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r>
              <a:rPr lang="cs-CZ" sz="2800" dirty="0" smtClean="0"/>
              <a:t>Sestavu uložíme pod názvem Skupiny</a:t>
            </a:r>
          </a:p>
          <a:p>
            <a:pPr algn="just"/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073" y="1147557"/>
            <a:ext cx="8782258" cy="4328458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675171" y="3444725"/>
            <a:ext cx="1882498" cy="42348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05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Sestavy</a:t>
            </a:r>
            <a:r>
              <a:rPr lang="cs-CZ" sz="3600" b="1" dirty="0">
                <a:solidFill>
                  <a:srgbClr val="000000"/>
                </a:solidFill>
              </a:rPr>
              <a:t> – nástroj </a:t>
            </a:r>
            <a:r>
              <a:rPr lang="cs-CZ" sz="3600" b="1" dirty="0" smtClean="0">
                <a:solidFill>
                  <a:srgbClr val="000000"/>
                </a:solidFill>
              </a:rPr>
              <a:t>Sestava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Zobrazíme sestavu Skupiny v návrhovém zobrazení – další úpravy 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97" y="1282700"/>
            <a:ext cx="10273955" cy="479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4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0000"/>
                </a:solidFill>
              </a:rPr>
              <a:t>Sestavy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Zobrazíme sestavu Skupiny v návrhovém zobrazení – další úpravy 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97" y="1282700"/>
            <a:ext cx="10273955" cy="479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85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Mějme databázi: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137" y="1266825"/>
            <a:ext cx="6943725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94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622</Words>
  <Application>Microsoft Office PowerPoint</Application>
  <PresentationFormat>Širokoúhlá obrazovka</PresentationFormat>
  <Paragraphs>141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Sestavy</vt:lpstr>
      <vt:lpstr>Sestavy</vt:lpstr>
      <vt:lpstr>Sestavy</vt:lpstr>
      <vt:lpstr>Sestavy</vt:lpstr>
      <vt:lpstr>Sestavy – nástroj Sestava</vt:lpstr>
      <vt:lpstr>Sestavy – nástroj Sestava</vt:lpstr>
      <vt:lpstr>Sestavy</vt:lpstr>
      <vt:lpstr>Sestavy - nástroj Průvodce sestavou</vt:lpstr>
      <vt:lpstr>Sestavy - nástroj Průvodce sestavou</vt:lpstr>
      <vt:lpstr>Sestavy - nástroj Průvodce sestavou</vt:lpstr>
      <vt:lpstr>Sestavy - nástroj Průvodce sestavou</vt:lpstr>
      <vt:lpstr>Sestavy - nástroj Průvodce sestavou</vt:lpstr>
      <vt:lpstr>Sestavy - nástroj Průvodce sestavou</vt:lpstr>
      <vt:lpstr>Sestavy - nástroj Průvodce sestavou</vt:lpstr>
      <vt:lpstr>Sestavy - nástroj Průvodce sestavou</vt:lpstr>
      <vt:lpstr>Sestavy - nástroj Průvodce sestavou</vt:lpstr>
      <vt:lpstr>Makra</vt:lpstr>
      <vt:lpstr>Makra</vt:lpstr>
      <vt:lpstr>Tvorba Makra</vt:lpstr>
      <vt:lpstr>Tvorba Makra</vt:lpstr>
      <vt:lpstr>Tvorba Makra</vt:lpstr>
      <vt:lpstr>Tvorba Makra</vt:lpstr>
      <vt:lpstr>Tvorba Makra</vt:lpstr>
      <vt:lpstr>Tvorba Makra</vt:lpstr>
      <vt:lpstr>Tvorba Makra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10  Access</dc:title>
  <dc:creator>František Koliba</dc:creator>
  <cp:lastModifiedBy>Petr Suchánek</cp:lastModifiedBy>
  <cp:revision>62</cp:revision>
  <dcterms:created xsi:type="dcterms:W3CDTF">2016-05-01T16:26:37Z</dcterms:created>
  <dcterms:modified xsi:type="dcterms:W3CDTF">2022-05-01T06:22:34Z</dcterms:modified>
</cp:coreProperties>
</file>