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28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963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10.04.2022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4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3600" dirty="0" smtClean="0"/>
              <a:t>Práce s Accessem nese po formální stránce podobný mechanismus ovládání jako měl Excel.</a:t>
            </a:r>
          </a:p>
          <a:p>
            <a:pPr algn="just"/>
            <a:r>
              <a:rPr lang="cs-CZ" sz="3600" dirty="0" smtClean="0"/>
              <a:t>Pracujeme pouze s jinými typy objektů:</a:t>
            </a:r>
          </a:p>
          <a:p>
            <a:pPr algn="just"/>
            <a:r>
              <a:rPr lang="cs-CZ" sz="3600" dirty="0" smtClean="0"/>
              <a:t>Základem 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(data) a </a:t>
            </a:r>
            <a:r>
              <a:rPr lang="cs-CZ" sz="3600" b="1" dirty="0" smtClean="0"/>
              <a:t>vazby mezi nimi</a:t>
            </a:r>
            <a:endParaRPr lang="cs-CZ" sz="3600" dirty="0" smtClean="0"/>
          </a:p>
          <a:p>
            <a:pPr algn="just"/>
            <a:r>
              <a:rPr lang="cs-CZ" sz="3600" dirty="0" smtClean="0"/>
              <a:t>Nadstavbou pak jsou:</a:t>
            </a:r>
          </a:p>
          <a:p>
            <a:pPr algn="just"/>
            <a:r>
              <a:rPr lang="cs-CZ" sz="3600" b="1" dirty="0" smtClean="0"/>
              <a:t>Dotazy</a:t>
            </a:r>
            <a:r>
              <a:rPr lang="cs-CZ" sz="3600" dirty="0" smtClean="0"/>
              <a:t> – různé pohledy na data</a:t>
            </a:r>
          </a:p>
          <a:p>
            <a:pPr algn="just"/>
            <a:r>
              <a:rPr lang="cs-CZ" sz="3600" b="1" dirty="0" smtClean="0"/>
              <a:t>Formuláře</a:t>
            </a:r>
            <a:r>
              <a:rPr lang="cs-CZ" sz="3600" dirty="0" smtClean="0"/>
              <a:t> – rozhraní mezi uživatelem a daty</a:t>
            </a:r>
          </a:p>
          <a:p>
            <a:pPr algn="just"/>
            <a:r>
              <a:rPr lang="cs-CZ" sz="3600" b="1" dirty="0" smtClean="0"/>
              <a:t>Sestavy</a:t>
            </a:r>
            <a:r>
              <a:rPr lang="cs-CZ" sz="3600" dirty="0" smtClean="0"/>
              <a:t> – výstupy výsledků</a:t>
            </a:r>
          </a:p>
          <a:p>
            <a:pPr algn="just"/>
            <a:r>
              <a:rPr lang="cs-CZ" sz="3600" b="1" dirty="0" smtClean="0"/>
              <a:t>Makra a kód </a:t>
            </a:r>
            <a:r>
              <a:rPr lang="cs-CZ" sz="3600" dirty="0" smtClean="0"/>
              <a:t>– práce s předem definovanými činnostmi</a:t>
            </a:r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723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3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Základní okno: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2341" y="1576387"/>
            <a:ext cx="11991975" cy="37052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22118" y="3108324"/>
            <a:ext cx="11026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Pás karet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1174506" y="2400475"/>
            <a:ext cx="0" cy="7078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295295" y="4269253"/>
            <a:ext cx="11026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Navigační podokno</a:t>
            </a:r>
            <a:endParaRPr lang="cs-CZ" dirty="0"/>
          </a:p>
        </p:txBody>
      </p:sp>
      <p:cxnSp>
        <p:nvCxnSpPr>
          <p:cNvPr id="14" name="Přímá spojnice se šipkou 13"/>
          <p:cNvCxnSpPr>
            <a:stCxn id="13" idx="1"/>
          </p:cNvCxnSpPr>
          <p:nvPr/>
        </p:nvCxnSpPr>
        <p:spPr>
          <a:xfrm flipH="1">
            <a:off x="734402" y="4592419"/>
            <a:ext cx="1560893" cy="1099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740989" y="4192478"/>
            <a:ext cx="32416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Plocha pro zobrazování objektů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7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34402" y="507522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Pásy karet:</a:t>
            </a:r>
          </a:p>
          <a:p>
            <a:pPr algn="just"/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2" y="1030133"/>
            <a:ext cx="12773025" cy="1162050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45994" y="957510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" y="2336734"/>
            <a:ext cx="10458450" cy="11715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52860"/>
            <a:ext cx="11382375" cy="1104900"/>
          </a:xfrm>
          <a:prstGeom prst="rect">
            <a:avLst/>
          </a:prstGeom>
        </p:spPr>
      </p:pic>
      <p:sp>
        <p:nvSpPr>
          <p:cNvPr id="18" name="Ovál 17"/>
          <p:cNvSpPr/>
          <p:nvPr/>
        </p:nvSpPr>
        <p:spPr>
          <a:xfrm>
            <a:off x="1176991" y="2235696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055532" y="3534522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52" y="4989712"/>
            <a:ext cx="6562725" cy="1228725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3117849" y="4867779"/>
            <a:ext cx="1615515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 karet může být modifikován dalšími nabídkami:</a:t>
            </a:r>
          </a:p>
          <a:p>
            <a:pPr algn="just"/>
            <a:r>
              <a:rPr lang="cs-CZ" sz="3600" dirty="0" smtClean="0"/>
              <a:t>Např. při otevření tabulky (nabídky Pole a Tabulka):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7" y="2511518"/>
            <a:ext cx="10240185" cy="4023754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4585447" y="2312894"/>
            <a:ext cx="1143000" cy="484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3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Karta Pole: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Karta Tabulka:</a:t>
            </a:r>
          </a:p>
          <a:p>
            <a:pPr algn="just"/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37" y="1798464"/>
            <a:ext cx="10467975" cy="1209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31" y="4652705"/>
            <a:ext cx="6076950" cy="1209675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5405718" y="1698278"/>
            <a:ext cx="690282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179109" y="4513196"/>
            <a:ext cx="871071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Práce s objekty:</a:t>
            </a:r>
          </a:p>
          <a:p>
            <a:pPr algn="just"/>
            <a:r>
              <a:rPr lang="cs-CZ" sz="2800" dirty="0" smtClean="0"/>
              <a:t>Ukázat na objekt (navigační podokno) – pravé tlačítko myši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075" y="2452510"/>
            <a:ext cx="2771775" cy="340042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965577" y="2380129"/>
            <a:ext cx="1896036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objektu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012547" y="2519746"/>
            <a:ext cx="2953030" cy="3731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965577" y="3118179"/>
            <a:ext cx="262217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návrhového zobrazení objektu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4012547" y="3118179"/>
            <a:ext cx="2953030" cy="3023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200" dirty="0" smtClean="0"/>
              <a:t>Připomeňme příklad</a:t>
            </a:r>
          </a:p>
          <a:p>
            <a:pPr algn="just"/>
            <a:r>
              <a:rPr lang="cs-CZ" sz="3200" dirty="0" smtClean="0"/>
              <a:t>z minulé přednášky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2965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>
            <a:endCxn id="8" idx="1"/>
          </p:cNvCxnSpPr>
          <p:nvPr/>
        </p:nvCxnSpPr>
        <p:spPr>
          <a:xfrm flipV="1">
            <a:off x="4000500" y="976745"/>
            <a:ext cx="4378961" cy="3669749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ál 12"/>
          <p:cNvSpPr/>
          <p:nvPr/>
        </p:nvSpPr>
        <p:spPr>
          <a:xfrm>
            <a:off x="3722290" y="741981"/>
            <a:ext cx="389964" cy="37881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53695" y="3726808"/>
            <a:ext cx="17303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klíče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073916" y="2651716"/>
            <a:ext cx="1549348" cy="111361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073916" y="4140668"/>
            <a:ext cx="1731602" cy="101661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8829822" y="5703178"/>
            <a:ext cx="173034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cxnSp>
        <p:nvCxnSpPr>
          <p:cNvPr id="23" name="Přímá spojnice se šipkou 22"/>
          <p:cNvCxnSpPr/>
          <p:nvPr/>
        </p:nvCxnSpPr>
        <p:spPr>
          <a:xfrm flipH="1" flipV="1">
            <a:off x="8955741" y="4780094"/>
            <a:ext cx="275205" cy="918331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2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Osoby: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0186" y="2998694"/>
            <a:ext cx="2062708" cy="33617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983963" y="2998694"/>
            <a:ext cx="138994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Cizí klíč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15" name="Přímá spojnice se šipkou 14"/>
          <p:cNvCxnSpPr>
            <a:stCxn id="13" idx="1"/>
          </p:cNvCxnSpPr>
          <p:nvPr/>
        </p:nvCxnSpPr>
        <p:spPr>
          <a:xfrm flipH="1">
            <a:off x="2809638" y="3183360"/>
            <a:ext cx="2174325" cy="0"/>
          </a:xfrm>
          <a:prstGeom prst="straightConnector1">
            <a:avLst/>
          </a:prstGeom>
          <a:ln w="254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203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Pod pojmem </a:t>
            </a:r>
            <a:r>
              <a:rPr lang="cs-CZ" sz="3600" b="1" dirty="0" smtClean="0"/>
              <a:t>Databáze</a:t>
            </a:r>
            <a:r>
              <a:rPr lang="cs-CZ" sz="3600" dirty="0" smtClean="0"/>
              <a:t> zpravidla rozumíme uložiště velkého množství dat.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V databázích rozlišujeme dva základní pojmy: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Báze </a:t>
            </a:r>
            <a:r>
              <a:rPr lang="cs-CZ" sz="3600" b="1" dirty="0"/>
              <a:t>dat</a:t>
            </a:r>
            <a:r>
              <a:rPr lang="cs-CZ" sz="3600" dirty="0"/>
              <a:t> </a:t>
            </a:r>
            <a:r>
              <a:rPr lang="cs-CZ" sz="3600" dirty="0" smtClean="0"/>
              <a:t> (DB – samotná data)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err="1" smtClean="0"/>
              <a:t>DataBase</a:t>
            </a:r>
            <a:r>
              <a:rPr lang="cs-CZ" sz="3600" b="1" dirty="0" smtClean="0"/>
              <a:t> </a:t>
            </a:r>
            <a:r>
              <a:rPr lang="cs-CZ" sz="3600" b="1" dirty="0"/>
              <a:t>Management </a:t>
            </a:r>
            <a:r>
              <a:rPr lang="cs-CZ" sz="3600" b="1" dirty="0" err="1"/>
              <a:t>System</a:t>
            </a:r>
            <a:r>
              <a:rPr lang="cs-CZ" sz="3600" b="1" dirty="0"/>
              <a:t> </a:t>
            </a:r>
            <a:r>
              <a:rPr lang="cs-CZ" sz="3600" dirty="0" smtClean="0"/>
              <a:t>(DBMS) nebo taky systém </a:t>
            </a:r>
            <a:r>
              <a:rPr lang="cs-CZ" sz="3600" dirty="0"/>
              <a:t>řízení báze </a:t>
            </a:r>
            <a:r>
              <a:rPr lang="cs-CZ" sz="3600" dirty="0" smtClean="0"/>
              <a:t>dat (SŘBD) – zajišťuje fyzické </a:t>
            </a:r>
            <a:r>
              <a:rPr lang="cs-CZ" sz="3600" dirty="0"/>
              <a:t>uložení, správu a </a:t>
            </a:r>
            <a:r>
              <a:rPr lang="cs-CZ" sz="3600" dirty="0" smtClean="0"/>
              <a:t>požadované operace nad daty.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Access</a:t>
            </a:r>
            <a:r>
              <a:rPr lang="cs-CZ" sz="3600" dirty="0" smtClean="0"/>
              <a:t> je aplikací MS Office představující DBMS.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998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 Skupiny: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794" y="1546176"/>
            <a:ext cx="10439400" cy="19621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547" y="4212394"/>
            <a:ext cx="5410200" cy="20193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24022" y="4342195"/>
            <a:ext cx="2447925" cy="1590675"/>
          </a:xfrm>
          <a:prstGeom prst="rect">
            <a:avLst/>
          </a:prstGeom>
        </p:spPr>
      </p:pic>
      <p:sp>
        <p:nvSpPr>
          <p:cNvPr id="20" name="Ovál 19"/>
          <p:cNvSpPr/>
          <p:nvPr/>
        </p:nvSpPr>
        <p:spPr>
          <a:xfrm>
            <a:off x="201706" y="1949823"/>
            <a:ext cx="2111188" cy="28238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983963" y="1906351"/>
            <a:ext cx="138994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Primární klíč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2809638" y="2097741"/>
            <a:ext cx="2174326" cy="1344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96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953" y="2217883"/>
            <a:ext cx="6867525" cy="1190625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21011" y="123160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Databázové nástroje - Relace</a:t>
            </a:r>
          </a:p>
        </p:txBody>
      </p:sp>
      <p:sp>
        <p:nvSpPr>
          <p:cNvPr id="10" name="Ovál 9"/>
          <p:cNvSpPr/>
          <p:nvPr/>
        </p:nvSpPr>
        <p:spPr>
          <a:xfrm>
            <a:off x="2649071" y="2363401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80329" y="2029970"/>
            <a:ext cx="1582602" cy="4846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783" y="4926955"/>
            <a:ext cx="5981700" cy="11525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3935" y="3289367"/>
            <a:ext cx="3648075" cy="24765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>
            <a:off x="2991971" y="3429000"/>
            <a:ext cx="0" cy="131004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146612" y="3408508"/>
            <a:ext cx="4727323" cy="75922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25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411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Návrh – Zobrazit tabulku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61" y="1955800"/>
            <a:ext cx="5981700" cy="1152525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2355943" y="2063217"/>
            <a:ext cx="685800" cy="104510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837" y="3606053"/>
            <a:ext cx="3209925" cy="30099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2072" y="3259137"/>
            <a:ext cx="5753100" cy="3286125"/>
          </a:xfrm>
          <a:prstGeom prst="rect">
            <a:avLst/>
          </a:prstGeom>
        </p:spPr>
      </p:pic>
      <p:cxnSp>
        <p:nvCxnSpPr>
          <p:cNvPr id="15" name="Přímá spojnice se šipkou 14"/>
          <p:cNvCxnSpPr/>
          <p:nvPr/>
        </p:nvCxnSpPr>
        <p:spPr>
          <a:xfrm>
            <a:off x="2745908" y="3162207"/>
            <a:ext cx="16154" cy="48839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468762" y="4247403"/>
            <a:ext cx="1535163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2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/>
          </a:bodyPr>
          <a:lstStyle/>
          <a:p>
            <a:pPr algn="just"/>
            <a:r>
              <a:rPr lang="cs-CZ" sz="2500" dirty="0" smtClean="0"/>
              <a:t>Přetažením cizího klíče (tab. Osoby) na primární klíč (tab. Skupiny) nebo naopak.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59" y="2689691"/>
            <a:ext cx="4067175" cy="2581275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65216" y="1615774"/>
            <a:ext cx="4532459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cs-CZ" dirty="0"/>
              <a:t>Dialogové okno pro realizaci propojení tabulek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flipH="1">
            <a:off x="2675965" y="2010495"/>
            <a:ext cx="2708" cy="6791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474" y="2350093"/>
            <a:ext cx="5753100" cy="3314700"/>
          </a:xfrm>
          <a:prstGeom prst="rect">
            <a:avLst/>
          </a:prstGeom>
        </p:spPr>
      </p:pic>
      <p:cxnSp>
        <p:nvCxnSpPr>
          <p:cNvPr id="14" name="Přímá spojnice se šipkou 13"/>
          <p:cNvCxnSpPr/>
          <p:nvPr/>
        </p:nvCxnSpPr>
        <p:spPr>
          <a:xfrm flipV="1">
            <a:off x="4865034" y="2877671"/>
            <a:ext cx="1230966" cy="105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2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Propojení tabulek postup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49959" y="910934"/>
            <a:ext cx="11370005" cy="48478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3200" dirty="0" smtClean="0"/>
              <a:t>Referenční integrita (vlastnosti, které musí splňovat hodnoty primárního a cizího klíče):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Hodnota primárního klíče nesmí být prázdná hodnota - bylo by porušeno pravidlo jednoznačné hodnoty primárního klíče.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/>
              <a:t>Hodnoty obsažené ve vlastnosti cizího klíče musí být z množiny hodnot primárního klíče nebo musí nabývat prázdné hodnoty.</a:t>
            </a:r>
          </a:p>
          <a:p>
            <a:pPr algn="just"/>
            <a:r>
              <a:rPr lang="cs-CZ" sz="3200" dirty="0" smtClean="0"/>
              <a:t>Kardinality vztahů mezi tabulkami: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Mezi tabulkami není žádný vztah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1:1 jeden záznam (prim. klíč) odpovídá jednomu záznamu (cizí klíč)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 smtClean="0">
                <a:solidFill>
                  <a:prstClr val="black"/>
                </a:solidFill>
              </a:rPr>
              <a:t>1:N jeden záznam (TPK) odpovídá více záznamům (TCK)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solidFill>
                  <a:prstClr val="black"/>
                </a:solidFill>
              </a:rPr>
              <a:t>M:N</a:t>
            </a:r>
          </a:p>
          <a:p>
            <a:pPr lvl="1" algn="just"/>
            <a:endParaRPr lang="cs-CZ" sz="2800" dirty="0" smtClean="0">
              <a:solidFill>
                <a:prstClr val="black"/>
              </a:solidFill>
            </a:endParaRPr>
          </a:p>
          <a:p>
            <a:pPr lvl="1" algn="just"/>
            <a:r>
              <a:rPr lang="cs-CZ" sz="2800" dirty="0" smtClean="0">
                <a:solidFill>
                  <a:prstClr val="black"/>
                </a:solidFill>
              </a:rPr>
              <a:t>(Příklad)</a:t>
            </a:r>
            <a:endParaRPr lang="cs-CZ" sz="2800" dirty="0">
              <a:solidFill>
                <a:prstClr val="black"/>
              </a:solidFill>
            </a:endParaRPr>
          </a:p>
          <a:p>
            <a:pPr algn="just"/>
            <a:endParaRPr lang="cs-CZ" sz="3200" dirty="0" smtClean="0"/>
          </a:p>
          <a:p>
            <a:pPr marL="914400" lvl="1" indent="-457200" algn="just">
              <a:buFontTx/>
              <a:buChar char="-"/>
            </a:pPr>
            <a:endParaRPr lang="cs-CZ" sz="2800" dirty="0" smtClean="0"/>
          </a:p>
          <a:p>
            <a:pPr marL="457200" indent="-457200" algn="just">
              <a:buFontTx/>
              <a:buChar char="-"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71914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Osmé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Tvorba tabulek v Accessu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Rozdělení Databází:</a:t>
            </a:r>
          </a:p>
          <a:p>
            <a:pPr algn="just"/>
            <a:r>
              <a:rPr lang="cs-CZ" sz="3600" dirty="0" smtClean="0"/>
              <a:t>Starší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Hierarchické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Síťové</a:t>
            </a:r>
          </a:p>
          <a:p>
            <a:pPr algn="just"/>
            <a:r>
              <a:rPr lang="cs-CZ" sz="3600" dirty="0" smtClean="0"/>
              <a:t>Novější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Relační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Objektově-relační  (Access) 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216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Základem Relační </a:t>
            </a:r>
            <a:r>
              <a:rPr lang="cs-CZ" sz="3600" dirty="0"/>
              <a:t>databáze </a:t>
            </a:r>
            <a:r>
              <a:rPr lang="cs-CZ" sz="3600" dirty="0" smtClean="0"/>
              <a:t>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(relace), které </a:t>
            </a:r>
            <a:r>
              <a:rPr lang="cs-CZ" sz="3600" dirty="0"/>
              <a:t>jsou propojeny předem nastavenými vztahy. </a:t>
            </a:r>
          </a:p>
          <a:p>
            <a:pPr algn="just"/>
            <a:r>
              <a:rPr lang="cs-CZ" sz="3600" dirty="0"/>
              <a:t>Tabulka </a:t>
            </a:r>
            <a:r>
              <a:rPr lang="cs-CZ" sz="3600" dirty="0" smtClean="0"/>
              <a:t>je dvojrozměrné pole obsahující: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atributy</a:t>
            </a:r>
            <a:r>
              <a:rPr lang="cs-CZ" sz="3600" dirty="0" smtClean="0"/>
              <a:t> - jednotlivé sloupce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záznamy</a:t>
            </a:r>
            <a:r>
              <a:rPr lang="cs-CZ" sz="3600" dirty="0" smtClean="0"/>
              <a:t> – jednotlivé řádky</a:t>
            </a:r>
            <a:endParaRPr lang="cs-CZ" sz="3600" dirty="0"/>
          </a:p>
          <a:p>
            <a:pPr algn="just"/>
            <a:r>
              <a:rPr lang="cs-CZ" sz="3600" dirty="0" smtClean="0"/>
              <a:t>Průsečíky sloupců a řádků obsahují </a:t>
            </a:r>
            <a:r>
              <a:rPr lang="cs-CZ" sz="3600" b="1" dirty="0" smtClean="0"/>
              <a:t>konkrétní hodnotu </a:t>
            </a:r>
            <a:r>
              <a:rPr lang="cs-CZ" sz="3600" dirty="0" smtClean="0"/>
              <a:t>atributu vybraného záznamu.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Atributy </a:t>
            </a:r>
            <a:r>
              <a:rPr lang="cs-CZ" sz="3600" dirty="0"/>
              <a:t>tabulky určují </a:t>
            </a:r>
            <a:r>
              <a:rPr lang="cs-CZ" sz="3600" b="1" dirty="0"/>
              <a:t>vlastnosti</a:t>
            </a:r>
            <a:r>
              <a:rPr lang="cs-CZ" sz="3600" dirty="0"/>
              <a:t> </a:t>
            </a:r>
            <a:r>
              <a:rPr lang="cs-CZ" sz="3600" dirty="0" smtClean="0"/>
              <a:t>objektů</a:t>
            </a:r>
            <a:r>
              <a:rPr lang="cs-CZ" sz="3600" dirty="0"/>
              <a:t>, které se do tabulky budou vkládat – do </a:t>
            </a:r>
            <a:r>
              <a:rPr lang="cs-CZ" sz="3600" dirty="0" smtClean="0"/>
              <a:t>tabulky </a:t>
            </a:r>
            <a:r>
              <a:rPr lang="cs-CZ" sz="3600" dirty="0"/>
              <a:t>se vkládají objekty stejného </a:t>
            </a:r>
            <a:r>
              <a:rPr lang="cs-CZ" sz="3600" dirty="0" smtClean="0"/>
              <a:t>druhu (bez duplicit objektů). Atributy </a:t>
            </a:r>
            <a:r>
              <a:rPr lang="cs-CZ" sz="3600" dirty="0"/>
              <a:t>při návrhu tabulky však </a:t>
            </a:r>
            <a:r>
              <a:rPr lang="cs-CZ" sz="3600" dirty="0" smtClean="0"/>
              <a:t>neobsahují samotné hodnoty,  </a:t>
            </a:r>
            <a:r>
              <a:rPr lang="cs-CZ" sz="3600" dirty="0"/>
              <a:t>určují </a:t>
            </a:r>
            <a:r>
              <a:rPr lang="cs-CZ" sz="3600" dirty="0" smtClean="0"/>
              <a:t>strukturu </a:t>
            </a:r>
            <a:r>
              <a:rPr lang="cs-CZ" sz="3600" dirty="0"/>
              <a:t>vlastnosti </a:t>
            </a:r>
            <a:r>
              <a:rPr lang="cs-CZ" sz="3600" dirty="0" smtClean="0"/>
              <a:t>vkládaných objektů.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619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Při </a:t>
            </a:r>
            <a:r>
              <a:rPr lang="cs-CZ" sz="3600" dirty="0"/>
              <a:t>návrhu </a:t>
            </a:r>
            <a:r>
              <a:rPr lang="cs-CZ" sz="3600" dirty="0" smtClean="0"/>
              <a:t>tabulky určujeme strukturu atributů a následně: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Datový typ </a:t>
            </a:r>
            <a:r>
              <a:rPr lang="cs-CZ" sz="3600" dirty="0" smtClean="0"/>
              <a:t>atributu – např. číslo, text, Datum a čas, logická hodnota atd.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Doménu</a:t>
            </a:r>
            <a:r>
              <a:rPr lang="cs-CZ" sz="3600" dirty="0" smtClean="0"/>
              <a:t> atributu – </a:t>
            </a:r>
            <a:r>
              <a:rPr lang="cs-CZ" sz="3600" dirty="0"/>
              <a:t>rozsah hodnot, kterých může </a:t>
            </a:r>
            <a:r>
              <a:rPr lang="cs-CZ" sz="3600" dirty="0" smtClean="0"/>
              <a:t>atribut nabývat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Další vlastnosti atributu (formáty atd.)</a:t>
            </a:r>
            <a:endParaRPr lang="cs-CZ" sz="3600" dirty="0"/>
          </a:p>
          <a:p>
            <a:pPr algn="just"/>
            <a:r>
              <a:rPr lang="cs-CZ" sz="3600" dirty="0" smtClean="0"/>
              <a:t>Atribut musí být vždy </a:t>
            </a:r>
            <a:r>
              <a:rPr lang="cs-CZ" sz="3600" b="1" dirty="0" smtClean="0"/>
              <a:t>atomický</a:t>
            </a:r>
            <a:r>
              <a:rPr lang="cs-CZ" sz="3600" dirty="0" smtClean="0"/>
              <a:t> (dále nestrukturovaný).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529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Specifické druhy atributů (v DB plní důležité úlohy):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/>
              <a:t>Primární klíč</a:t>
            </a:r>
          </a:p>
          <a:p>
            <a:pPr algn="just"/>
            <a:r>
              <a:rPr lang="cs-CZ" sz="3600" dirty="0" smtClean="0"/>
              <a:t>Unikátní vlastnost záznamu. Každý </a:t>
            </a:r>
            <a:r>
              <a:rPr lang="cs-CZ" sz="3600" dirty="0"/>
              <a:t>záznam v tabulce musí mít </a:t>
            </a:r>
            <a:r>
              <a:rPr lang="cs-CZ" sz="3600" dirty="0" smtClean="0"/>
              <a:t>hodnotu primárního klíče </a:t>
            </a:r>
            <a:r>
              <a:rPr lang="cs-CZ" sz="3600" dirty="0"/>
              <a:t>unikátní pro celou tabulku </a:t>
            </a:r>
            <a:r>
              <a:rPr lang="cs-CZ" sz="3600" dirty="0" smtClean="0"/>
              <a:t>(např. nesmí </a:t>
            </a:r>
            <a:r>
              <a:rPr lang="cs-CZ" sz="3600" dirty="0"/>
              <a:t>se vyskytnout dva </a:t>
            </a:r>
            <a:r>
              <a:rPr lang="cs-CZ" sz="3600" dirty="0" smtClean="0"/>
              <a:t>studenti </a:t>
            </a:r>
            <a:r>
              <a:rPr lang="cs-CZ" sz="3600" dirty="0"/>
              <a:t>se stejným </a:t>
            </a:r>
            <a:r>
              <a:rPr lang="cs-CZ" sz="3600" dirty="0" smtClean="0"/>
              <a:t>identifikačním číslem). </a:t>
            </a:r>
            <a:endParaRPr lang="cs-CZ" sz="3600" dirty="0"/>
          </a:p>
          <a:p>
            <a:pPr algn="just"/>
            <a:r>
              <a:rPr lang="cs-CZ" sz="3600" dirty="0"/>
              <a:t>Každá tabulka </a:t>
            </a:r>
            <a:r>
              <a:rPr lang="cs-CZ" sz="3600" dirty="0" smtClean="0"/>
              <a:t>musí mít </a:t>
            </a:r>
            <a:r>
              <a:rPr lang="cs-CZ" sz="3600" dirty="0"/>
              <a:t>vytvořen primární klíč. </a:t>
            </a:r>
            <a:endParaRPr lang="cs-CZ" sz="3600" dirty="0" smtClean="0"/>
          </a:p>
          <a:p>
            <a:pPr marL="571500" lvl="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>
                <a:solidFill>
                  <a:prstClr val="black"/>
                </a:solidFill>
              </a:rPr>
              <a:t>Cizí </a:t>
            </a:r>
            <a:r>
              <a:rPr lang="cs-CZ" sz="3600" b="1" dirty="0">
                <a:solidFill>
                  <a:prstClr val="black"/>
                </a:solidFill>
              </a:rPr>
              <a:t>klíč</a:t>
            </a:r>
          </a:p>
          <a:p>
            <a:pPr algn="just"/>
            <a:r>
              <a:rPr lang="cs-CZ" sz="3600" dirty="0" smtClean="0"/>
              <a:t>Vlastnost záznamu, která svými hodnotami umožňuje propojit záznam s jiným záznamem v jiné tabulce na základě shody hodnoty  vlastnosti cizího klíče s hodnotou vlastnosti primárního klíče ve druhé tabulce.</a:t>
            </a:r>
          </a:p>
          <a:p>
            <a:pPr algn="just"/>
            <a:r>
              <a:rPr lang="cs-CZ" sz="3600" dirty="0" smtClean="0"/>
              <a:t>Obecně platí, že více záznamů se stejnou hodnotou cizího klíče je propojeno s jedním záznamem se stejnou hodnotou primárního klíče.</a:t>
            </a:r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449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56845" y="1005063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Mějme definované tabulky se strukturou vlastností:</a:t>
            </a:r>
          </a:p>
          <a:p>
            <a:pPr algn="just"/>
            <a:r>
              <a:rPr lang="cs-CZ" sz="3600" dirty="0" smtClean="0"/>
              <a:t>Osoby:						Skupiny: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70" y="2368134"/>
            <a:ext cx="3562350" cy="211455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960149" y="1923015"/>
            <a:ext cx="140031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Primární klíč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60149" y="3458423"/>
            <a:ext cx="9228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Cizí klíč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10" idx="1"/>
          </p:cNvCxnSpPr>
          <p:nvPr/>
        </p:nvCxnSpPr>
        <p:spPr>
          <a:xfrm flipH="1">
            <a:off x="3128199" y="3643089"/>
            <a:ext cx="1831950" cy="1403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6368237" y="2107681"/>
            <a:ext cx="738155" cy="544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392" y="2322690"/>
            <a:ext cx="3457575" cy="933450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stCxn id="4" idx="1"/>
          </p:cNvCxnSpPr>
          <p:nvPr/>
        </p:nvCxnSpPr>
        <p:spPr>
          <a:xfrm flipH="1">
            <a:off x="1296250" y="2107681"/>
            <a:ext cx="3663899" cy="5614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Ovál 2047"/>
          <p:cNvSpPr/>
          <p:nvPr/>
        </p:nvSpPr>
        <p:spPr>
          <a:xfrm>
            <a:off x="6876888" y="2475607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99235" y="3674968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51" name="Přímá spojnice 2050"/>
          <p:cNvCxnSpPr>
            <a:endCxn id="2048" idx="2"/>
          </p:cNvCxnSpPr>
          <p:nvPr/>
        </p:nvCxnSpPr>
        <p:spPr>
          <a:xfrm flipV="1">
            <a:off x="2205346" y="2572350"/>
            <a:ext cx="4671542" cy="121105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V="1">
            <a:off x="3848907" y="1002274"/>
            <a:ext cx="4472382" cy="36675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26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709</Words>
  <Application>Microsoft Office PowerPoint</Application>
  <PresentationFormat>Širokoúhlá obrazovka</PresentationFormat>
  <Paragraphs>135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Úvod</vt:lpstr>
      <vt:lpstr>Úvod</vt:lpstr>
      <vt:lpstr>Relační databáze</vt:lpstr>
      <vt:lpstr>Relační databáze</vt:lpstr>
      <vt:lpstr>Relační databáze</vt:lpstr>
      <vt:lpstr>Příklad</vt:lpstr>
      <vt:lpstr>Příklad</vt:lpstr>
      <vt:lpstr>Příklad</vt:lpstr>
      <vt:lpstr>Access</vt:lpstr>
      <vt:lpstr>Access</vt:lpstr>
      <vt:lpstr>Access</vt:lpstr>
      <vt:lpstr>Access</vt:lpstr>
      <vt:lpstr>Access</vt:lpstr>
      <vt:lpstr>Access – tvorba tabulky</vt:lpstr>
      <vt:lpstr>Access – tvorba tabulky</vt:lpstr>
      <vt:lpstr>Propojení tabulek</vt:lpstr>
      <vt:lpstr>Propojení tabulek</vt:lpstr>
      <vt:lpstr>Propojení tabulek</vt:lpstr>
      <vt:lpstr>Propojení tabulek</vt:lpstr>
      <vt:lpstr>Propojení tabulek postup</vt:lpstr>
      <vt:lpstr>Propojení tabulek postup</vt:lpstr>
      <vt:lpstr>Propojení tabulek postup</vt:lpstr>
      <vt:lpstr>Propojení tabulek postup</vt:lpstr>
      <vt:lpstr>Osmé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Petr Suchánek</cp:lastModifiedBy>
  <cp:revision>110</cp:revision>
  <dcterms:created xsi:type="dcterms:W3CDTF">2016-03-15T07:39:58Z</dcterms:created>
  <dcterms:modified xsi:type="dcterms:W3CDTF">2022-04-10T07:03:37Z</dcterms:modified>
</cp:coreProperties>
</file>