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304" r:id="rId3"/>
    <p:sldId id="305" r:id="rId4"/>
    <p:sldId id="306" r:id="rId5"/>
    <p:sldId id="307" r:id="rId6"/>
    <p:sldId id="308" r:id="rId7"/>
    <p:sldId id="309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283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7584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6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Akční dotazy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Základní činnosti:</a:t>
            </a:r>
          </a:p>
          <a:p>
            <a:pPr marL="800100" lvl="1" indent="-342900" algn="just">
              <a:buFont typeface="Calibri" panose="020F0502020204030204" pitchFamily="34" charset="0"/>
              <a:buChar char="₋"/>
            </a:pPr>
            <a:r>
              <a:rPr lang="cs-CZ" sz="2400" dirty="0"/>
              <a:t>Vytvoří novou </a:t>
            </a:r>
            <a:r>
              <a:rPr lang="cs-CZ" sz="2400" dirty="0" smtClean="0"/>
              <a:t>tabulku;</a:t>
            </a:r>
            <a:endParaRPr lang="cs-CZ" sz="2400" dirty="0"/>
          </a:p>
          <a:p>
            <a:pPr marL="800100" lvl="1" indent="-342900" algn="just">
              <a:buFont typeface="Calibri" panose="020F0502020204030204" pitchFamily="34" charset="0"/>
              <a:buChar char="₋"/>
            </a:pPr>
            <a:r>
              <a:rPr lang="cs-CZ" sz="2400" dirty="0"/>
              <a:t>Přidají do existující tabulky nová </a:t>
            </a:r>
            <a:r>
              <a:rPr lang="cs-CZ" sz="2400" dirty="0" smtClean="0"/>
              <a:t>data;</a:t>
            </a:r>
            <a:endParaRPr lang="cs-CZ" sz="2400" dirty="0"/>
          </a:p>
          <a:p>
            <a:pPr marL="800100" lvl="1" indent="-342900" algn="just">
              <a:buFont typeface="Calibri" panose="020F0502020204030204" pitchFamily="34" charset="0"/>
              <a:buChar char="₋"/>
            </a:pPr>
            <a:r>
              <a:rPr lang="cs-CZ" sz="2400" dirty="0"/>
              <a:t>Aktualizují data v </a:t>
            </a:r>
            <a:r>
              <a:rPr lang="cs-CZ" sz="2400" dirty="0" smtClean="0"/>
              <a:t>tabulce;</a:t>
            </a:r>
            <a:endParaRPr lang="cs-CZ" sz="2400" dirty="0"/>
          </a:p>
          <a:p>
            <a:pPr marL="800100" lvl="1" indent="-342900" algn="just">
              <a:buFont typeface="Calibri" panose="020F0502020204030204" pitchFamily="34" charset="0"/>
              <a:buChar char="₋"/>
            </a:pPr>
            <a:r>
              <a:rPr lang="cs-CZ" sz="2400" dirty="0"/>
              <a:t>Odstraní data z </a:t>
            </a:r>
            <a:r>
              <a:rPr lang="cs-CZ" sz="2400" dirty="0" smtClean="0"/>
              <a:t>tabulky.</a:t>
            </a:r>
            <a:endParaRPr lang="cs-CZ" sz="2400" dirty="0"/>
          </a:p>
          <a:p>
            <a:pPr algn="just"/>
            <a:r>
              <a:rPr lang="cs-CZ" dirty="0" smtClean="0"/>
              <a:t>Karta Vytvoření – Dotazy – Návrh dotazu</a:t>
            </a:r>
            <a:endParaRPr lang="cs-CZ" dirty="0"/>
          </a:p>
          <a:p>
            <a:pPr algn="just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37" y="3669121"/>
            <a:ext cx="1052512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6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Akční dotazy – vytvářecí dotaz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Umožňuje na základě dotazu vybrat záznamy a jejich vlastnosti z databáze a uložit je do nové tabulky: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6" y="1632698"/>
            <a:ext cx="4591050" cy="17907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204" y="4904608"/>
            <a:ext cx="2667000" cy="1200150"/>
          </a:xfrm>
          <a:prstGeom prst="rect">
            <a:avLst/>
          </a:prstGeom>
        </p:spPr>
      </p:pic>
      <p:cxnSp>
        <p:nvCxnSpPr>
          <p:cNvPr id="13" name="Přímá spojnice se šipkou 12"/>
          <p:cNvCxnSpPr/>
          <p:nvPr/>
        </p:nvCxnSpPr>
        <p:spPr>
          <a:xfrm flipV="1">
            <a:off x="4364353" y="2077572"/>
            <a:ext cx="636494" cy="1344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5" idx="0"/>
          </p:cNvCxnSpPr>
          <p:nvPr/>
        </p:nvCxnSpPr>
        <p:spPr>
          <a:xfrm flipH="1">
            <a:off x="2315704" y="3297996"/>
            <a:ext cx="2685143" cy="16066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2704" y="1575751"/>
            <a:ext cx="723900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55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vytvářecí 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Výsledek po vytvoření vytvářecího dotazu:</a:t>
            </a:r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7468" y="640161"/>
            <a:ext cx="1797921" cy="5709496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6300649" y="2223930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300649" y="3838195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6300649" y="5452460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8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vytvářecí 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Zápis v </a:t>
            </a:r>
            <a:r>
              <a:rPr lang="cs-CZ" dirty="0"/>
              <a:t>SQL (</a:t>
            </a: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):</a:t>
            </a:r>
          </a:p>
          <a:p>
            <a:pPr algn="just"/>
            <a:r>
              <a:rPr lang="cs-CZ" dirty="0"/>
              <a:t>SQL  </a:t>
            </a:r>
            <a:r>
              <a:rPr lang="cs-CZ" dirty="0" smtClean="0"/>
              <a:t>je standardizovaný </a:t>
            </a:r>
            <a:r>
              <a:rPr lang="cs-CZ" dirty="0"/>
              <a:t>strukturovaný dotazovací jazyk, který je používán pro práci s daty v relačních </a:t>
            </a:r>
            <a:r>
              <a:rPr lang="cs-CZ" dirty="0" smtClean="0"/>
              <a:t>databázích.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Zápis výběru v SQL:</a:t>
            </a:r>
          </a:p>
          <a:p>
            <a:pPr algn="just"/>
            <a:r>
              <a:rPr lang="cs-CZ" dirty="0"/>
              <a:t>SELECT </a:t>
            </a:r>
            <a:r>
              <a:rPr lang="cs-CZ" dirty="0" err="1"/>
              <a:t>Osoby.Indx</a:t>
            </a:r>
            <a:r>
              <a:rPr lang="cs-CZ" dirty="0"/>
              <a:t>, </a:t>
            </a:r>
            <a:r>
              <a:rPr lang="cs-CZ" dirty="0" err="1"/>
              <a:t>Osoby.Jméno</a:t>
            </a:r>
            <a:r>
              <a:rPr lang="cs-CZ" dirty="0"/>
              <a:t>, </a:t>
            </a:r>
            <a:r>
              <a:rPr lang="cs-CZ" dirty="0" err="1"/>
              <a:t>Osoby.Příjmení</a:t>
            </a:r>
            <a:r>
              <a:rPr lang="cs-CZ" dirty="0"/>
              <a:t>, skupiny.[název skupiny], </a:t>
            </a:r>
            <a:r>
              <a:rPr lang="cs-CZ" dirty="0" err="1"/>
              <a:t>Garant.Telefon</a:t>
            </a:r>
            <a:r>
              <a:rPr lang="cs-CZ" dirty="0"/>
              <a:t> INTO [Tvorba nové tabulky]</a:t>
            </a:r>
          </a:p>
          <a:p>
            <a:pPr algn="just"/>
            <a:r>
              <a:rPr lang="cs-CZ" dirty="0"/>
              <a:t>FROM Garant INNER JOIN (skupiny INNER JOIN Osoby ON skupiny.[Index skupiny] = </a:t>
            </a:r>
            <a:r>
              <a:rPr lang="cs-CZ" dirty="0" err="1"/>
              <a:t>Osoby.Skupina</a:t>
            </a:r>
            <a:r>
              <a:rPr lang="cs-CZ" dirty="0"/>
              <a:t>) ON Garant.[Index </a:t>
            </a:r>
            <a:r>
              <a:rPr lang="cs-CZ" dirty="0" err="1"/>
              <a:t>garan</a:t>
            </a:r>
            <a:r>
              <a:rPr lang="cs-CZ" dirty="0"/>
              <a:t>] = </a:t>
            </a:r>
            <a:r>
              <a:rPr lang="cs-CZ" dirty="0" err="1"/>
              <a:t>skupiny.Garant</a:t>
            </a:r>
            <a:endParaRPr lang="cs-CZ" dirty="0"/>
          </a:p>
          <a:p>
            <a:pPr algn="just"/>
            <a:r>
              <a:rPr lang="cs-CZ" dirty="0"/>
              <a:t>WHERE (((</a:t>
            </a:r>
            <a:r>
              <a:rPr lang="cs-CZ" dirty="0" err="1"/>
              <a:t>Osoby.Indx</a:t>
            </a:r>
            <a:r>
              <a:rPr lang="cs-CZ" dirty="0"/>
              <a:t>)&gt;990 And (</a:t>
            </a:r>
            <a:r>
              <a:rPr lang="cs-CZ" dirty="0" err="1"/>
              <a:t>Osoby.Indx</a:t>
            </a:r>
            <a:r>
              <a:rPr lang="cs-CZ" dirty="0"/>
              <a:t>)&lt;1000))</a:t>
            </a:r>
          </a:p>
          <a:p>
            <a:pPr algn="just"/>
            <a:r>
              <a:rPr lang="cs-CZ" dirty="0"/>
              <a:t>ORDER BY </a:t>
            </a:r>
            <a:r>
              <a:rPr lang="cs-CZ" dirty="0" err="1"/>
              <a:t>Osoby.Jméno</a:t>
            </a:r>
            <a:r>
              <a:rPr lang="cs-CZ" dirty="0"/>
              <a:t>;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825" y="1414685"/>
            <a:ext cx="1781175" cy="2276475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424070" y="4006996"/>
            <a:ext cx="1099930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42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vytvářecí 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Spuštění vytvářecího dotazu:</a:t>
            </a:r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002" y="1054754"/>
            <a:ext cx="7172325" cy="159067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67" y="962305"/>
            <a:ext cx="2076450" cy="6143625"/>
          </a:xfrm>
          <a:prstGeom prst="rect">
            <a:avLst/>
          </a:prstGeom>
        </p:spPr>
      </p:pic>
      <p:cxnSp>
        <p:nvCxnSpPr>
          <p:cNvPr id="10" name="Přímá spojnice se šipkou 9"/>
          <p:cNvCxnSpPr/>
          <p:nvPr/>
        </p:nvCxnSpPr>
        <p:spPr>
          <a:xfrm flipV="1">
            <a:off x="1866802" y="1304365"/>
            <a:ext cx="1490200" cy="15589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6818935" y="2645429"/>
            <a:ext cx="18567" cy="4628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8051" y="3178884"/>
            <a:ext cx="5610225" cy="1343025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7213" y="5356580"/>
            <a:ext cx="1952625" cy="13049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2" name="Přímá spojnice se šipkou 21"/>
          <p:cNvCxnSpPr/>
          <p:nvPr/>
        </p:nvCxnSpPr>
        <p:spPr>
          <a:xfrm flipH="1">
            <a:off x="4921624" y="4324598"/>
            <a:ext cx="1371029" cy="103198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1483017" y="5459506"/>
            <a:ext cx="2064196" cy="9874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1339570" y="6481986"/>
            <a:ext cx="2207643" cy="5730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5513850" y="5832924"/>
            <a:ext cx="821002" cy="59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Obrázek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8855" y="4840589"/>
            <a:ext cx="4724400" cy="21431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9" name="TextovéPole 28"/>
          <p:cNvSpPr txBox="1"/>
          <p:nvPr/>
        </p:nvSpPr>
        <p:spPr>
          <a:xfrm>
            <a:off x="2433276" y="4538240"/>
            <a:ext cx="12007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3634038" y="4738844"/>
            <a:ext cx="478987" cy="6025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09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přidávací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Umožňuje na základě dotazu přidat do tabulky záznamy a jejich vlastnosti: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04" y="1633605"/>
            <a:ext cx="4138246" cy="1614088"/>
          </a:xfrm>
          <a:prstGeom prst="rect">
            <a:avLst/>
          </a:prstGeom>
        </p:spPr>
      </p:pic>
      <p:cxnSp>
        <p:nvCxnSpPr>
          <p:cNvPr id="10" name="Přímá spojnice se šipkou 9"/>
          <p:cNvCxnSpPr/>
          <p:nvPr/>
        </p:nvCxnSpPr>
        <p:spPr>
          <a:xfrm flipV="1">
            <a:off x="3921905" y="2074985"/>
            <a:ext cx="869170" cy="167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285" y="4378902"/>
            <a:ext cx="2667000" cy="1200150"/>
          </a:xfrm>
          <a:prstGeom prst="rect">
            <a:avLst/>
          </a:prstGeom>
        </p:spPr>
      </p:pic>
      <p:cxnSp>
        <p:nvCxnSpPr>
          <p:cNvPr id="15" name="Přímá spojnice se šipkou 14"/>
          <p:cNvCxnSpPr/>
          <p:nvPr/>
        </p:nvCxnSpPr>
        <p:spPr>
          <a:xfrm flipH="1">
            <a:off x="2601616" y="3249373"/>
            <a:ext cx="2188529" cy="11295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8890" y="1689622"/>
            <a:ext cx="690562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8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přidávací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Výsledek po vytvoření přidávacího dotazu:</a:t>
            </a:r>
          </a:p>
          <a:p>
            <a:pPr algn="just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410" y="823911"/>
            <a:ext cx="1952625" cy="5210175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6453684" y="1383066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6472928" y="3380507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6472928" y="5377948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1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přidávací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Zápis přidávacího dotazu v SQL: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INSERT INTO [Tvorba nové tabulky] ( </a:t>
            </a:r>
            <a:r>
              <a:rPr lang="cs-CZ" dirty="0" err="1" smtClean="0"/>
              <a:t>Indx</a:t>
            </a:r>
            <a:r>
              <a:rPr lang="cs-CZ" dirty="0" smtClean="0"/>
              <a:t>, Jméno, Příjmení, Telefon )</a:t>
            </a:r>
          </a:p>
          <a:p>
            <a:pPr algn="just"/>
            <a:r>
              <a:rPr lang="cs-CZ" dirty="0" smtClean="0"/>
              <a:t>SELECT </a:t>
            </a:r>
            <a:r>
              <a:rPr lang="cs-CZ" dirty="0" err="1" smtClean="0"/>
              <a:t>Osoby.Indx</a:t>
            </a:r>
            <a:r>
              <a:rPr lang="cs-CZ" dirty="0" smtClean="0"/>
              <a:t>, </a:t>
            </a:r>
            <a:r>
              <a:rPr lang="cs-CZ" dirty="0" err="1" smtClean="0"/>
              <a:t>Osoby.Jméno</a:t>
            </a:r>
            <a:r>
              <a:rPr lang="cs-CZ" dirty="0" smtClean="0"/>
              <a:t>, </a:t>
            </a:r>
            <a:r>
              <a:rPr lang="cs-CZ" dirty="0" err="1" smtClean="0"/>
              <a:t>Osoby.Příjmení</a:t>
            </a:r>
            <a:r>
              <a:rPr lang="cs-CZ" dirty="0" smtClean="0"/>
              <a:t>, </a:t>
            </a:r>
            <a:r>
              <a:rPr lang="cs-CZ" dirty="0" err="1" smtClean="0"/>
              <a:t>Garant.Telefon</a:t>
            </a:r>
            <a:endParaRPr lang="cs-CZ" dirty="0" smtClean="0"/>
          </a:p>
          <a:p>
            <a:pPr algn="just"/>
            <a:r>
              <a:rPr lang="cs-CZ" dirty="0" smtClean="0"/>
              <a:t>FROM (Garant INNER JOIN skupiny ON Garant.[Index </a:t>
            </a:r>
            <a:r>
              <a:rPr lang="cs-CZ" dirty="0" err="1" smtClean="0"/>
              <a:t>garan</a:t>
            </a:r>
            <a:r>
              <a:rPr lang="cs-CZ" dirty="0" smtClean="0"/>
              <a:t>] = </a:t>
            </a:r>
            <a:r>
              <a:rPr lang="cs-CZ" dirty="0" err="1" smtClean="0"/>
              <a:t>skupiny.Garant</a:t>
            </a:r>
            <a:r>
              <a:rPr lang="cs-CZ" dirty="0" smtClean="0"/>
              <a:t>) INNER JOIN Osoby ON skupiny.[Index skupiny] = </a:t>
            </a:r>
            <a:r>
              <a:rPr lang="cs-CZ" dirty="0" err="1" smtClean="0"/>
              <a:t>Osoby.Skupina</a:t>
            </a:r>
            <a:endParaRPr lang="cs-CZ" dirty="0" smtClean="0"/>
          </a:p>
          <a:p>
            <a:pPr algn="just"/>
            <a:r>
              <a:rPr lang="cs-CZ" dirty="0" smtClean="0"/>
              <a:t>WHERE (((</a:t>
            </a:r>
            <a:r>
              <a:rPr lang="cs-CZ" dirty="0" err="1" smtClean="0"/>
              <a:t>Osoby.Příjmení</a:t>
            </a:r>
            <a:r>
              <a:rPr lang="cs-CZ" dirty="0" smtClean="0"/>
              <a:t>)&lt;"B"));</a:t>
            </a:r>
          </a:p>
          <a:p>
            <a:pPr algn="just"/>
            <a:endParaRPr lang="cs-CZ" dirty="0" smtClean="0"/>
          </a:p>
        </p:txBody>
      </p:sp>
      <p:sp>
        <p:nvSpPr>
          <p:cNvPr id="9" name="Ovál 8"/>
          <p:cNvSpPr/>
          <p:nvPr/>
        </p:nvSpPr>
        <p:spPr>
          <a:xfrm>
            <a:off x="516145" y="1939657"/>
            <a:ext cx="1007855" cy="51199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39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přidávací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Spuštění přidávacího dotazu:</a:t>
            </a:r>
          </a:p>
          <a:p>
            <a:pPr algn="just"/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1323" y="854430"/>
            <a:ext cx="5061239" cy="16742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875" y="1060450"/>
            <a:ext cx="1570191" cy="5527072"/>
          </a:xfrm>
          <a:prstGeom prst="rect">
            <a:avLst/>
          </a:prstGeom>
        </p:spPr>
      </p:pic>
      <p:cxnSp>
        <p:nvCxnSpPr>
          <p:cNvPr id="25" name="Přímá spojnice se šipkou 24"/>
          <p:cNvCxnSpPr>
            <a:endCxn id="5" idx="1"/>
          </p:cNvCxnSpPr>
          <p:nvPr/>
        </p:nvCxnSpPr>
        <p:spPr>
          <a:xfrm flipV="1">
            <a:off x="1946031" y="1691555"/>
            <a:ext cx="2485292" cy="173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4999" y="3004102"/>
            <a:ext cx="4788441" cy="114629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8050" y="2898211"/>
            <a:ext cx="4933950" cy="3571875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>
            <a:off x="3188677" y="4624011"/>
            <a:ext cx="17584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cxnSp>
        <p:nvCxnSpPr>
          <p:cNvPr id="34" name="Přímá spojnice se šipkou 33"/>
          <p:cNvCxnSpPr/>
          <p:nvPr/>
        </p:nvCxnSpPr>
        <p:spPr>
          <a:xfrm flipV="1">
            <a:off x="4978458" y="4823275"/>
            <a:ext cx="2279592" cy="76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2151731" y="4993343"/>
            <a:ext cx="5106319" cy="147964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6913440" y="3428999"/>
            <a:ext cx="344610" cy="104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 flipH="1">
            <a:off x="4850296" y="2171638"/>
            <a:ext cx="1153629" cy="8019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651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aktualizační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Umožňuje na základě dotazu aktualizovat data v existující tabulce: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9519" y="2000935"/>
            <a:ext cx="2667000" cy="12001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4553" y="4403575"/>
            <a:ext cx="1981200" cy="18288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291" y="1318391"/>
            <a:ext cx="3676650" cy="4629150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V="1">
            <a:off x="4439941" y="2482776"/>
            <a:ext cx="939578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6516221" y="2979734"/>
            <a:ext cx="1808332" cy="24536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68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3200" dirty="0"/>
              <a:t>Použití dotazu umožňuje prohlížet, přidávat, odstraňovat nebo měnit data </a:t>
            </a:r>
            <a:r>
              <a:rPr lang="cs-CZ" sz="3200" dirty="0" smtClean="0"/>
              <a:t>v databázi.</a:t>
            </a:r>
          </a:p>
          <a:p>
            <a:pPr algn="just"/>
            <a:r>
              <a:rPr lang="cs-CZ" sz="3200" dirty="0" smtClean="0"/>
              <a:t>Je potřeba si uvědomit, že data jsou umístěny pouze v tabulkách.</a:t>
            </a:r>
          </a:p>
          <a:p>
            <a:pPr algn="just"/>
            <a:r>
              <a:rPr lang="cs-CZ" sz="3200" dirty="0" smtClean="0"/>
              <a:t>Dotazy jsou objekty databáze využívající pouze data tabulek (nejsou tedy nositeli dat).</a:t>
            </a:r>
          </a:p>
          <a:p>
            <a:pPr algn="just"/>
            <a:r>
              <a:rPr lang="cs-CZ" sz="3200" dirty="0" smtClean="0"/>
              <a:t>Dotazy slouží </a:t>
            </a:r>
            <a:r>
              <a:rPr lang="cs-CZ" sz="3200" dirty="0"/>
              <a:t>především </a:t>
            </a:r>
            <a:r>
              <a:rPr lang="cs-CZ" sz="3200" dirty="0" smtClean="0"/>
              <a:t>k:</a:t>
            </a:r>
            <a:endParaRPr lang="cs-CZ" sz="3200" dirty="0"/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rychlému </a:t>
            </a:r>
            <a:r>
              <a:rPr lang="cs-CZ" sz="2800" dirty="0"/>
              <a:t>nalezení dat pomocí filtrování na základě konkrétních kritérií (</a:t>
            </a:r>
            <a:r>
              <a:rPr lang="cs-CZ" sz="2800" dirty="0" smtClean="0"/>
              <a:t>podmínek),</a:t>
            </a:r>
            <a:endParaRPr lang="cs-CZ" sz="2800" dirty="0"/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dalším výpočtům </a:t>
            </a:r>
            <a:r>
              <a:rPr lang="cs-CZ" sz="2800" dirty="0"/>
              <a:t>nebo </a:t>
            </a:r>
            <a:r>
              <a:rPr lang="cs-CZ" sz="2800" dirty="0" smtClean="0"/>
              <a:t>vytváření souhrnů dat.</a:t>
            </a:r>
            <a:endParaRPr lang="cs-CZ" sz="2800" dirty="0"/>
          </a:p>
          <a:p>
            <a:pPr algn="just"/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38408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aktualizační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Zápis aktualizačního dotazu v SQL: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UPDATE [Tvorba nové tabulky] SET [Tvorba nové tabulky].</a:t>
            </a:r>
            <a:r>
              <a:rPr lang="cs-CZ" dirty="0" err="1" smtClean="0"/>
              <a:t>Indx</a:t>
            </a:r>
            <a:r>
              <a:rPr lang="cs-CZ" dirty="0" smtClean="0"/>
              <a:t> = [Tvorba nové tabulky]![</a:t>
            </a:r>
            <a:r>
              <a:rPr lang="cs-CZ" dirty="0" err="1" smtClean="0"/>
              <a:t>Indx</a:t>
            </a:r>
            <a:r>
              <a:rPr lang="cs-CZ" dirty="0" smtClean="0"/>
              <a:t>]+1000</a:t>
            </a:r>
          </a:p>
          <a:p>
            <a:pPr algn="just"/>
            <a:r>
              <a:rPr lang="cs-CZ" dirty="0" smtClean="0"/>
              <a:t>WHERE ((([Tvorba nové tabulky].</a:t>
            </a:r>
            <a:r>
              <a:rPr lang="cs-CZ" dirty="0" err="1" smtClean="0"/>
              <a:t>Indx</a:t>
            </a:r>
            <a:r>
              <a:rPr lang="cs-CZ" dirty="0" smtClean="0"/>
              <a:t>)&lt;900));</a:t>
            </a:r>
          </a:p>
          <a:p>
            <a:pPr algn="just"/>
            <a:endParaRPr lang="cs-CZ" dirty="0" smtClean="0"/>
          </a:p>
        </p:txBody>
      </p:sp>
      <p:sp>
        <p:nvSpPr>
          <p:cNvPr id="9" name="Ovál 8"/>
          <p:cNvSpPr/>
          <p:nvPr/>
        </p:nvSpPr>
        <p:spPr>
          <a:xfrm>
            <a:off x="516145" y="1939657"/>
            <a:ext cx="1192005" cy="4987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34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aktualizační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Spuštění aktualizačního dotazu:</a:t>
            </a:r>
          </a:p>
          <a:p>
            <a:pPr algn="just"/>
            <a:endParaRPr lang="cs-CZ" dirty="0" smtClean="0"/>
          </a:p>
        </p:txBody>
      </p:sp>
      <p:sp>
        <p:nvSpPr>
          <p:cNvPr id="19" name="TextovéPole 18"/>
          <p:cNvSpPr txBox="1"/>
          <p:nvPr/>
        </p:nvSpPr>
        <p:spPr>
          <a:xfrm>
            <a:off x="3303079" y="5284044"/>
            <a:ext cx="17584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cxnSp>
        <p:nvCxnSpPr>
          <p:cNvPr id="34" name="Přímá spojnice se šipkou 33"/>
          <p:cNvCxnSpPr>
            <a:stCxn id="19" idx="3"/>
          </p:cNvCxnSpPr>
          <p:nvPr/>
        </p:nvCxnSpPr>
        <p:spPr>
          <a:xfrm flipV="1">
            <a:off x="5061540" y="5405890"/>
            <a:ext cx="1851315" cy="628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706" y="757442"/>
            <a:ext cx="7172325" cy="204787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759" y="1174299"/>
            <a:ext cx="1933575" cy="1828800"/>
          </a:xfrm>
          <a:prstGeom prst="rect">
            <a:avLst/>
          </a:prstGeom>
        </p:spPr>
      </p:pic>
      <p:cxnSp>
        <p:nvCxnSpPr>
          <p:cNvPr id="21" name="Přímá spojnice se šipkou 20"/>
          <p:cNvCxnSpPr/>
          <p:nvPr/>
        </p:nvCxnSpPr>
        <p:spPr>
          <a:xfrm flipV="1">
            <a:off x="2275711" y="1430316"/>
            <a:ext cx="2507995" cy="7013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595" y="3032334"/>
            <a:ext cx="5610225" cy="1343025"/>
          </a:xfrm>
          <a:prstGeom prst="rect">
            <a:avLst/>
          </a:prstGeom>
        </p:spPr>
      </p:pic>
      <p:cxnSp>
        <p:nvCxnSpPr>
          <p:cNvPr id="27" name="Přímá spojnice se šipkou 26"/>
          <p:cNvCxnSpPr/>
          <p:nvPr/>
        </p:nvCxnSpPr>
        <p:spPr>
          <a:xfrm flipH="1">
            <a:off x="2875722" y="2305878"/>
            <a:ext cx="4381746" cy="7264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7910" y="3064062"/>
            <a:ext cx="4924425" cy="3514725"/>
          </a:xfrm>
          <a:prstGeom prst="rect">
            <a:avLst/>
          </a:prstGeom>
        </p:spPr>
      </p:pic>
      <p:cxnSp>
        <p:nvCxnSpPr>
          <p:cNvPr id="31" name="Přímá spojnice se šipkou 30"/>
          <p:cNvCxnSpPr/>
          <p:nvPr/>
        </p:nvCxnSpPr>
        <p:spPr>
          <a:xfrm flipV="1">
            <a:off x="3389679" y="3932954"/>
            <a:ext cx="3523176" cy="1299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80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odstraňovací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Umožňuje na základě odpovídajících kritérií v dotazu odstranit odpovídající informace.</a:t>
            </a:r>
          </a:p>
          <a:p>
            <a:pPr algn="just"/>
            <a:r>
              <a:rPr lang="cs-CZ" dirty="0" smtClean="0"/>
              <a:t>Odstraňovací dotazy odebírají všechna data všech polí včetně hodnoty klíče, díky níž je záznam jedinečný.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898" y="2083283"/>
            <a:ext cx="3057525" cy="446722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5077" y="1694683"/>
            <a:ext cx="2667000" cy="1200150"/>
          </a:xfrm>
          <a:prstGeom prst="rect">
            <a:avLst/>
          </a:prstGeom>
        </p:spPr>
      </p:pic>
      <p:cxnSp>
        <p:nvCxnSpPr>
          <p:cNvPr id="19" name="Přímá spojnice se šipkou 18"/>
          <p:cNvCxnSpPr/>
          <p:nvPr/>
        </p:nvCxnSpPr>
        <p:spPr>
          <a:xfrm flipV="1">
            <a:off x="4033423" y="1957258"/>
            <a:ext cx="2791654" cy="15376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5522" y="4005429"/>
            <a:ext cx="1981200" cy="1590675"/>
          </a:xfrm>
          <a:prstGeom prst="rect">
            <a:avLst/>
          </a:prstGeom>
        </p:spPr>
      </p:pic>
      <p:cxnSp>
        <p:nvCxnSpPr>
          <p:cNvPr id="23" name="Přímá spojnice se šipkou 22"/>
          <p:cNvCxnSpPr>
            <a:endCxn id="15" idx="1"/>
          </p:cNvCxnSpPr>
          <p:nvPr/>
        </p:nvCxnSpPr>
        <p:spPr>
          <a:xfrm>
            <a:off x="7951304" y="2655276"/>
            <a:ext cx="944218" cy="214549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59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odstraňovací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Zápis odstraňovacího dotazu v SQL: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DELETE [Tvorba nové tabulky].[název skupiny]</a:t>
            </a:r>
          </a:p>
          <a:p>
            <a:pPr algn="just"/>
            <a:r>
              <a:rPr lang="cs-CZ" dirty="0" smtClean="0"/>
              <a:t>FROM [Tvorba nové tabulky]</a:t>
            </a:r>
          </a:p>
          <a:p>
            <a:pPr algn="just"/>
            <a:r>
              <a:rPr lang="cs-CZ" dirty="0" smtClean="0"/>
              <a:t>WHERE ((([Tvorba nové tabulky].[název skupiny])="</a:t>
            </a:r>
            <a:r>
              <a:rPr lang="cs-CZ" dirty="0" err="1" smtClean="0"/>
              <a:t>epsylon</a:t>
            </a:r>
            <a:r>
              <a:rPr lang="cs-CZ" dirty="0" smtClean="0"/>
              <a:t>"));</a:t>
            </a:r>
          </a:p>
          <a:p>
            <a:pPr algn="just"/>
            <a:endParaRPr lang="cs-CZ" dirty="0" smtClean="0"/>
          </a:p>
        </p:txBody>
      </p:sp>
      <p:sp>
        <p:nvSpPr>
          <p:cNvPr id="9" name="Ovál 8"/>
          <p:cNvSpPr/>
          <p:nvPr/>
        </p:nvSpPr>
        <p:spPr>
          <a:xfrm>
            <a:off x="516145" y="1939657"/>
            <a:ext cx="1192005" cy="4987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74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odstraňovací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Spuštění odstraňovacího dotazu:</a:t>
            </a:r>
          </a:p>
          <a:p>
            <a:pPr algn="just"/>
            <a:endParaRPr lang="cs-CZ" dirty="0" smtClean="0"/>
          </a:p>
        </p:txBody>
      </p:sp>
      <p:cxnSp>
        <p:nvCxnSpPr>
          <p:cNvPr id="21" name="Přímá spojnice se šipkou 20"/>
          <p:cNvCxnSpPr>
            <a:stCxn id="5" idx="3"/>
          </p:cNvCxnSpPr>
          <p:nvPr/>
        </p:nvCxnSpPr>
        <p:spPr>
          <a:xfrm flipV="1">
            <a:off x="2275711" y="1430316"/>
            <a:ext cx="2507995" cy="61757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86" y="1247786"/>
            <a:ext cx="2028825" cy="16002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706" y="845454"/>
            <a:ext cx="7172325" cy="159067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2961" y="3348255"/>
            <a:ext cx="5610225" cy="1800225"/>
          </a:xfrm>
          <a:prstGeom prst="rect">
            <a:avLst/>
          </a:prstGeom>
        </p:spPr>
      </p:pic>
      <p:cxnSp>
        <p:nvCxnSpPr>
          <p:cNvPr id="22" name="Přímá spojnice se šipkou 21"/>
          <p:cNvCxnSpPr>
            <a:endCxn id="2053" idx="3"/>
          </p:cNvCxnSpPr>
          <p:nvPr/>
        </p:nvCxnSpPr>
        <p:spPr>
          <a:xfrm flipH="1">
            <a:off x="6188075" y="1962698"/>
            <a:ext cx="1090694" cy="14663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496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odstraňovací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Výsledek odstraňovacího dotazu:</a:t>
            </a:r>
          </a:p>
          <a:p>
            <a:pPr algn="just"/>
            <a:r>
              <a:rPr lang="cs-CZ" dirty="0" smtClean="0"/>
              <a:t>	      Původní data				        Data po odstranění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679" y="2057399"/>
            <a:ext cx="4772025" cy="35814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296" y="2378075"/>
            <a:ext cx="46958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49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75111" y="-81671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křížový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Křížový dotaz agreguje data pomocí dvou sad hodnot (analogie kontingenční tabulky)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7144" y="1757652"/>
            <a:ext cx="2667000" cy="12001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309" y="3222475"/>
            <a:ext cx="1933575" cy="3009900"/>
          </a:xfrm>
          <a:prstGeom prst="rect">
            <a:avLst/>
          </a:prstGeom>
        </p:spPr>
      </p:pic>
      <p:cxnSp>
        <p:nvCxnSpPr>
          <p:cNvPr id="16" name="Přímá spojnice se šipkou 15"/>
          <p:cNvCxnSpPr/>
          <p:nvPr/>
        </p:nvCxnSpPr>
        <p:spPr>
          <a:xfrm flipV="1">
            <a:off x="4628631" y="2014330"/>
            <a:ext cx="1008513" cy="4373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7233595" y="2737641"/>
            <a:ext cx="2008831" cy="13488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506" y="1392050"/>
            <a:ext cx="4048125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71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křížový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Zápis křížového dotazu v SQL: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TRANSFORM Sum(</a:t>
            </a:r>
            <a:r>
              <a:rPr lang="cs-CZ" dirty="0" err="1" smtClean="0"/>
              <a:t>Osoby.leden</a:t>
            </a:r>
            <a:r>
              <a:rPr lang="cs-CZ" dirty="0" smtClean="0"/>
              <a:t>) AS </a:t>
            </a:r>
            <a:r>
              <a:rPr lang="cs-CZ" dirty="0" err="1" smtClean="0"/>
              <a:t>SumOfleden</a:t>
            </a:r>
            <a:endParaRPr lang="cs-CZ" dirty="0" smtClean="0"/>
          </a:p>
          <a:p>
            <a:pPr algn="just"/>
            <a:r>
              <a:rPr lang="cs-CZ" dirty="0" smtClean="0"/>
              <a:t>SELECT </a:t>
            </a:r>
            <a:r>
              <a:rPr lang="cs-CZ" dirty="0" err="1" smtClean="0"/>
              <a:t>Osoby.Skupina</a:t>
            </a:r>
            <a:endParaRPr lang="cs-CZ" dirty="0" smtClean="0"/>
          </a:p>
          <a:p>
            <a:pPr algn="just"/>
            <a:r>
              <a:rPr lang="cs-CZ" dirty="0" smtClean="0"/>
              <a:t>FROM Osoby</a:t>
            </a:r>
          </a:p>
          <a:p>
            <a:pPr algn="just"/>
            <a:r>
              <a:rPr lang="cs-CZ" dirty="0" smtClean="0"/>
              <a:t>GROUP BY </a:t>
            </a:r>
            <a:r>
              <a:rPr lang="cs-CZ" dirty="0" err="1" smtClean="0"/>
              <a:t>Osoby.Skupina</a:t>
            </a:r>
            <a:endParaRPr lang="cs-CZ" dirty="0" smtClean="0"/>
          </a:p>
          <a:p>
            <a:pPr algn="just"/>
            <a:r>
              <a:rPr lang="cs-CZ" dirty="0" smtClean="0"/>
              <a:t>ORDER BY </a:t>
            </a:r>
            <a:r>
              <a:rPr lang="cs-CZ" dirty="0" err="1" smtClean="0"/>
              <a:t>Osoby.Skupina</a:t>
            </a:r>
            <a:r>
              <a:rPr lang="cs-CZ" dirty="0" smtClean="0"/>
              <a:t>, </a:t>
            </a:r>
            <a:r>
              <a:rPr lang="cs-CZ" dirty="0" err="1" smtClean="0"/>
              <a:t>Osoby.Mesto</a:t>
            </a:r>
            <a:endParaRPr lang="cs-CZ" dirty="0" smtClean="0"/>
          </a:p>
          <a:p>
            <a:pPr algn="just"/>
            <a:r>
              <a:rPr lang="cs-CZ" dirty="0" smtClean="0"/>
              <a:t>PIVOT </a:t>
            </a:r>
            <a:r>
              <a:rPr lang="cs-CZ" dirty="0" err="1" smtClean="0"/>
              <a:t>Osoby.Mesto</a:t>
            </a:r>
            <a:r>
              <a:rPr lang="cs-CZ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7502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křížový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Výsledek spuštění křížového dotazu:</a:t>
            </a:r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59" y="1223527"/>
            <a:ext cx="112585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24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06707" y="3227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Deváté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76424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 smtClean="0"/>
          </a:p>
          <a:p>
            <a:pPr algn="ctr"/>
            <a:r>
              <a:rPr lang="cs-CZ" sz="3600" dirty="0" smtClean="0"/>
              <a:t>Propojování tabulek v Accessu</a:t>
            </a:r>
          </a:p>
          <a:p>
            <a:pPr algn="ctr"/>
            <a:r>
              <a:rPr lang="cs-CZ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Tvorba výběrových dotazů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Dotazy dělíme na:</a:t>
            </a:r>
          </a:p>
          <a:p>
            <a:pPr algn="just"/>
            <a:r>
              <a:rPr lang="cs-CZ" sz="3200" b="1" dirty="0" smtClean="0">
                <a:solidFill>
                  <a:prstClr val="black"/>
                </a:solidFill>
              </a:rPr>
              <a:t>Výběrové</a:t>
            </a:r>
            <a:endParaRPr lang="cs-CZ" sz="2800" b="1" dirty="0">
              <a:solidFill>
                <a:prstClr val="black"/>
              </a:solidFill>
            </a:endParaRPr>
          </a:p>
          <a:p>
            <a:pPr algn="just"/>
            <a:r>
              <a:rPr lang="cs-CZ" sz="3200" dirty="0" smtClean="0"/>
              <a:t>Slouží k zobrazení vybraných dat </a:t>
            </a:r>
            <a:r>
              <a:rPr lang="cs-CZ" sz="3200" dirty="0"/>
              <a:t>z </a:t>
            </a:r>
            <a:r>
              <a:rPr lang="cs-CZ" sz="3200" dirty="0" smtClean="0"/>
              <a:t>různých tabulek </a:t>
            </a:r>
            <a:r>
              <a:rPr lang="cs-CZ" sz="3200" dirty="0"/>
              <a:t>nebo provádění výpočtů</a:t>
            </a:r>
            <a:r>
              <a:rPr lang="cs-CZ" sz="3200" dirty="0" smtClean="0"/>
              <a:t>.</a:t>
            </a:r>
          </a:p>
          <a:p>
            <a:pPr algn="just"/>
            <a:r>
              <a:rPr lang="cs-CZ" sz="3200" b="1" dirty="0" smtClean="0"/>
              <a:t>Akční</a:t>
            </a:r>
          </a:p>
          <a:p>
            <a:pPr algn="just"/>
            <a:r>
              <a:rPr lang="cs-CZ" sz="3200" dirty="0" smtClean="0"/>
              <a:t>Slouží k přidávání</a:t>
            </a:r>
            <a:r>
              <a:rPr lang="cs-CZ" sz="3200" dirty="0"/>
              <a:t>, </a:t>
            </a:r>
            <a:r>
              <a:rPr lang="cs-CZ" sz="3200" dirty="0" smtClean="0"/>
              <a:t>změně </a:t>
            </a:r>
            <a:r>
              <a:rPr lang="cs-CZ" sz="3200" dirty="0"/>
              <a:t>nebo odstraňování dat. Každý úkol má určitý typ akčního dotazu.</a:t>
            </a:r>
          </a:p>
          <a:p>
            <a:pPr algn="just"/>
            <a:endParaRPr lang="cs-CZ" sz="3200" dirty="0" smtClean="0"/>
          </a:p>
          <a:p>
            <a:pPr marL="914400" lvl="1" indent="-457200" algn="just">
              <a:buFontTx/>
              <a:buChar char="-"/>
            </a:pPr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06762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Výběrové 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Slouží k prohlížení dat </a:t>
            </a:r>
            <a:r>
              <a:rPr lang="cs-CZ" sz="3200" dirty="0"/>
              <a:t>jen </a:t>
            </a:r>
            <a:r>
              <a:rPr lang="cs-CZ" sz="3200" dirty="0" smtClean="0"/>
              <a:t>určitých </a:t>
            </a:r>
            <a:r>
              <a:rPr lang="cs-CZ" sz="3200" dirty="0"/>
              <a:t>polí v </a:t>
            </a:r>
            <a:r>
              <a:rPr lang="cs-CZ" sz="3200" dirty="0" smtClean="0"/>
              <a:t>tabulce nebo více </a:t>
            </a:r>
            <a:r>
              <a:rPr lang="cs-CZ" sz="3200" dirty="0"/>
              <a:t>tabulek současně nebo </a:t>
            </a:r>
            <a:r>
              <a:rPr lang="cs-CZ" sz="3200" dirty="0" smtClean="0"/>
              <a:t>dat splňujících určitá kritéria.</a:t>
            </a:r>
          </a:p>
          <a:p>
            <a:pPr algn="just"/>
            <a:r>
              <a:rPr lang="cs-CZ" sz="3200" dirty="0" smtClean="0"/>
              <a:t>Vytvořený výběrový dotaz se může následně použít jako zdroj pro vytváření dalších nadstavbových objektů (formulářů a sestav).</a:t>
            </a:r>
          </a:p>
          <a:p>
            <a:pPr algn="just"/>
            <a:endParaRPr lang="cs-CZ" sz="3200" dirty="0" smtClean="0"/>
          </a:p>
          <a:p>
            <a:pPr algn="just"/>
            <a:r>
              <a:rPr lang="cs-CZ" sz="3200" dirty="0" smtClean="0"/>
              <a:t>Důsledek: s dotazy (přestože nejsou přímými nosiči dat) můžeme následně pracovat jako s tabulkami.</a:t>
            </a:r>
          </a:p>
          <a:p>
            <a:pPr algn="just"/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473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Vytvoření Výběrového Dotazu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Vytvoření – Dotazy</a:t>
            </a:r>
          </a:p>
          <a:p>
            <a:pPr algn="just"/>
            <a:r>
              <a:rPr lang="cs-CZ" sz="2800" dirty="0" smtClean="0"/>
              <a:t>Průvodce dotazem:</a:t>
            </a:r>
          </a:p>
          <a:p>
            <a:pPr algn="just"/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12" y="2698428"/>
            <a:ext cx="4953000" cy="32194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4961" y="2698428"/>
            <a:ext cx="5553075" cy="3505200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 flipV="1">
            <a:off x="5123330" y="3882811"/>
            <a:ext cx="941853" cy="20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8911498" y="2312828"/>
            <a:ext cx="261939" cy="176265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9462" y="1112678"/>
            <a:ext cx="2647950" cy="12001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7343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Vytvoření Výběrového Dotazu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Vytvoření – Dotazy</a:t>
            </a:r>
          </a:p>
          <a:p>
            <a:pPr algn="just"/>
            <a:r>
              <a:rPr lang="cs-CZ" sz="2800" dirty="0" smtClean="0"/>
              <a:t>Průvodce dotazem:</a:t>
            </a:r>
          </a:p>
          <a:p>
            <a:pPr algn="just"/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425" y="2306726"/>
            <a:ext cx="5553075" cy="35052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925" y="2306726"/>
            <a:ext cx="5553075" cy="3505200"/>
          </a:xfrm>
          <a:prstGeom prst="rect">
            <a:avLst/>
          </a:prstGeom>
        </p:spPr>
      </p:pic>
      <p:cxnSp>
        <p:nvCxnSpPr>
          <p:cNvPr id="15" name="Přímá spojnice se šipkou 14"/>
          <p:cNvCxnSpPr>
            <a:stCxn id="5" idx="3"/>
            <a:endCxn id="7" idx="1"/>
          </p:cNvCxnSpPr>
          <p:nvPr/>
        </p:nvCxnSpPr>
        <p:spPr>
          <a:xfrm>
            <a:off x="5778500" y="4059326"/>
            <a:ext cx="86042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90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Vytvoření Výběrového Dotazu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58260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800" dirty="0" smtClean="0"/>
              <a:t>Vytvoření – Dotazy</a:t>
            </a:r>
          </a:p>
          <a:p>
            <a:pPr algn="just"/>
            <a:r>
              <a:rPr lang="cs-CZ" sz="2800" dirty="0" smtClean="0"/>
              <a:t>Návrh dotazu:</a:t>
            </a:r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r>
              <a:rPr lang="cs-CZ" sz="2800" dirty="0" smtClean="0"/>
              <a:t>(příklad)</a:t>
            </a:r>
          </a:p>
          <a:p>
            <a:pPr algn="just"/>
            <a:endParaRPr lang="cs-CZ" sz="2800" dirty="0" smtClean="0"/>
          </a:p>
          <a:p>
            <a:pPr algn="just"/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49" y="1805081"/>
            <a:ext cx="12008224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1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Připomenutí z minulé přednášky – výběrový dotaz - návrhové zobrazení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59" y="1314224"/>
            <a:ext cx="8115300" cy="37338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214338" y="1641231"/>
            <a:ext cx="20515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Zobrazení tabulek</a:t>
            </a:r>
            <a:endParaRPr lang="cs-CZ" dirty="0"/>
          </a:p>
        </p:txBody>
      </p:sp>
      <p:cxnSp>
        <p:nvCxnSpPr>
          <p:cNvPr id="7" name="Přímá spojnice se šipkou 6"/>
          <p:cNvCxnSpPr>
            <a:stCxn id="5" idx="1"/>
          </p:cNvCxnSpPr>
          <p:nvPr/>
        </p:nvCxnSpPr>
        <p:spPr>
          <a:xfrm flipH="1">
            <a:off x="7947212" y="1825897"/>
            <a:ext cx="126712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740156" y="5653995"/>
            <a:ext cx="217805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Výběr polí tabulek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1909483" y="4401580"/>
            <a:ext cx="1156957" cy="12032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3289519" y="4401580"/>
            <a:ext cx="1548219" cy="12268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604541" y="5657951"/>
            <a:ext cx="23373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Vypočítaná položka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 flipH="1" flipV="1">
            <a:off x="7399669" y="4242286"/>
            <a:ext cx="3203" cy="13625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9354882" y="4095564"/>
            <a:ext cx="235376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Řádek definice řazení vybraných záznamů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 flipH="1">
            <a:off x="8514396" y="4384428"/>
            <a:ext cx="840486" cy="1715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9354882" y="4958475"/>
            <a:ext cx="235376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Řádky podmínek vybraných záznamů</a:t>
            </a:r>
            <a:endParaRPr lang="cs-CZ" dirty="0"/>
          </a:p>
        </p:txBody>
      </p:sp>
      <p:cxnSp>
        <p:nvCxnSpPr>
          <p:cNvPr id="32" name="Přímá spojnice se šipkou 31"/>
          <p:cNvCxnSpPr/>
          <p:nvPr/>
        </p:nvCxnSpPr>
        <p:spPr>
          <a:xfrm flipH="1" flipV="1">
            <a:off x="8579228" y="4741895"/>
            <a:ext cx="756330" cy="3727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H="1" flipV="1">
            <a:off x="8614468" y="5072751"/>
            <a:ext cx="721090" cy="24351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 flipV="1">
            <a:off x="8644059" y="5308401"/>
            <a:ext cx="672175" cy="1891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4298879" y="5657951"/>
            <a:ext cx="18929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Zobrazení položek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 flipV="1">
            <a:off x="5594300" y="4600381"/>
            <a:ext cx="1424697" cy="102807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 flipV="1">
            <a:off x="1823359" y="4635005"/>
            <a:ext cx="3732293" cy="98329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06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Připomenutí z minulé přednášky – výběrový dotaz </a:t>
            </a:r>
          </a:p>
          <a:p>
            <a:pPr algn="just"/>
            <a:r>
              <a:rPr lang="cs-CZ" sz="3200" dirty="0" smtClean="0"/>
              <a:t>Tvorba počítaných výrazů:</a:t>
            </a:r>
            <a:endParaRPr 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5579" y="1778000"/>
            <a:ext cx="4686300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7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</TotalTime>
  <Words>767</Words>
  <Application>Microsoft Office PowerPoint</Application>
  <PresentationFormat>Širokoúhlá obrazovka</PresentationFormat>
  <Paragraphs>144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Dotazy</vt:lpstr>
      <vt:lpstr>Dotazy</vt:lpstr>
      <vt:lpstr>Výběrové Dotazy</vt:lpstr>
      <vt:lpstr>Vytvoření Výběrového Dotazu</vt:lpstr>
      <vt:lpstr>Vytvoření Výběrového Dotazu</vt:lpstr>
      <vt:lpstr>Vytvoření Výběrového Dotazu</vt:lpstr>
      <vt:lpstr>Dotazy</vt:lpstr>
      <vt:lpstr>Dotazy</vt:lpstr>
      <vt:lpstr>Akční dotazy </vt:lpstr>
      <vt:lpstr>Akční dotazy – vytvářecí dotaz</vt:lpstr>
      <vt:lpstr>Akční dotazy – vytvářecí dotaz </vt:lpstr>
      <vt:lpstr>Akční dotazy – vytvářecí dotaz </vt:lpstr>
      <vt:lpstr>Akční dotazy – vytvářecí dotaz </vt:lpstr>
      <vt:lpstr>Akční dotazy – přidávací dotaz </vt:lpstr>
      <vt:lpstr>Akční dotazy – přidávací dotaz </vt:lpstr>
      <vt:lpstr>Akční dotazy – přidávací dotaz </vt:lpstr>
      <vt:lpstr>Akční dotazy – přidávací dotaz </vt:lpstr>
      <vt:lpstr>Akční dotazy – aktualizační dotaz </vt:lpstr>
      <vt:lpstr>Akční dotazy – aktualizační dotaz </vt:lpstr>
      <vt:lpstr>Akční dotazy – aktualizační dotaz </vt:lpstr>
      <vt:lpstr>Akční dotazy – odstraňovací dotaz </vt:lpstr>
      <vt:lpstr>Akční dotazy – odstraňovací dotaz </vt:lpstr>
      <vt:lpstr>Akční dotazy – odstraňovací dotaz </vt:lpstr>
      <vt:lpstr>Akční dotazy – odstraňovací dotaz </vt:lpstr>
      <vt:lpstr>Akční dotazy – křížový dotaz </vt:lpstr>
      <vt:lpstr>Akční dotazy – křížový dotaz </vt:lpstr>
      <vt:lpstr>Akční dotazy – křížový dotaz </vt:lpstr>
      <vt:lpstr>Deváté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Petr Suchánek</cp:lastModifiedBy>
  <cp:revision>128</cp:revision>
  <dcterms:created xsi:type="dcterms:W3CDTF">2016-03-15T07:39:58Z</dcterms:created>
  <dcterms:modified xsi:type="dcterms:W3CDTF">2022-04-10T07:06:27Z</dcterms:modified>
</cp:coreProperties>
</file>