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9" r:id="rId2"/>
    <p:sldId id="258" r:id="rId3"/>
    <p:sldId id="259" r:id="rId4"/>
    <p:sldId id="260" r:id="rId5"/>
    <p:sldId id="269" r:id="rId6"/>
    <p:sldId id="27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77" r:id="rId15"/>
    <p:sldId id="268" r:id="rId16"/>
    <p:sldId id="271" r:id="rId17"/>
    <p:sldId id="278" r:id="rId1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1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BBBE9-B09C-4CD5-A7E2-DE425DB5ABD4}" type="datetimeFigureOut">
              <a:rPr lang="cs-CZ" smtClean="0"/>
              <a:t>27.02.2022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B7B51-BC99-4A59-B7B6-539D807E63A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9129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BBBE9-B09C-4CD5-A7E2-DE425DB5ABD4}" type="datetimeFigureOut">
              <a:rPr lang="cs-CZ" smtClean="0"/>
              <a:t>27.02.2022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B7B51-BC99-4A59-B7B6-539D807E63A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21235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BBBE9-B09C-4CD5-A7E2-DE425DB5ABD4}" type="datetimeFigureOut">
              <a:rPr lang="cs-CZ" smtClean="0"/>
              <a:t>27.02.2022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B7B51-BC99-4A59-B7B6-539D807E63A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77341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849536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BBBE9-B09C-4CD5-A7E2-DE425DB5ABD4}" type="datetimeFigureOut">
              <a:rPr lang="cs-CZ" smtClean="0"/>
              <a:t>27.02.2022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B7B51-BC99-4A59-B7B6-539D807E63A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92805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BBBE9-B09C-4CD5-A7E2-DE425DB5ABD4}" type="datetimeFigureOut">
              <a:rPr lang="cs-CZ" smtClean="0"/>
              <a:t>27.02.2022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B7B51-BC99-4A59-B7B6-539D807E63A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53398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BBBE9-B09C-4CD5-A7E2-DE425DB5ABD4}" type="datetimeFigureOut">
              <a:rPr lang="cs-CZ" smtClean="0"/>
              <a:t>27.02.2022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B7B51-BC99-4A59-B7B6-539D807E63A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93039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BBBE9-B09C-4CD5-A7E2-DE425DB5ABD4}" type="datetimeFigureOut">
              <a:rPr lang="cs-CZ" smtClean="0"/>
              <a:t>27.02.2022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B7B51-BC99-4A59-B7B6-539D807E63A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00483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BBBE9-B09C-4CD5-A7E2-DE425DB5ABD4}" type="datetimeFigureOut">
              <a:rPr lang="cs-CZ" smtClean="0"/>
              <a:t>27.02.2022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B7B51-BC99-4A59-B7B6-539D807E63A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31091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BBBE9-B09C-4CD5-A7E2-DE425DB5ABD4}" type="datetimeFigureOut">
              <a:rPr lang="cs-CZ" smtClean="0"/>
              <a:t>27.02.2022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B7B51-BC99-4A59-B7B6-539D807E63A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96414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BBBE9-B09C-4CD5-A7E2-DE425DB5ABD4}" type="datetimeFigureOut">
              <a:rPr lang="cs-CZ" smtClean="0"/>
              <a:t>27.02.2022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B7B51-BC99-4A59-B7B6-539D807E63A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34336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BBBE9-B09C-4CD5-A7E2-DE425DB5ABD4}" type="datetimeFigureOut">
              <a:rPr lang="cs-CZ" smtClean="0"/>
              <a:t>27.02.2022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B7B51-BC99-4A59-B7B6-539D807E63A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7663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9BBBE9-B09C-4CD5-A7E2-DE425DB5ABD4}" type="datetimeFigureOut">
              <a:rPr lang="cs-CZ" smtClean="0"/>
              <a:t>27.02.2022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0B7B51-BC99-4A59-B7B6-539D807E63A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01610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4351" y="740701"/>
            <a:ext cx="2266000" cy="176748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35360" y="356659"/>
            <a:ext cx="7488832" cy="6144683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335360" y="932723"/>
            <a:ext cx="7872875" cy="288032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Informatika pro ekonomy II</a:t>
            </a:r>
            <a:endParaRPr lang="cs-CZ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2351584" y="4293096"/>
            <a:ext cx="5184576" cy="182420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867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Přednáška 1</a:t>
            </a: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9274729" y="4965171"/>
            <a:ext cx="2688299" cy="1536171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doc. Mgr. Petr Suchánek, Ph.D</a:t>
            </a:r>
            <a:r>
              <a:rPr lang="cs-CZ" altLang="cs-CZ" sz="1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r"/>
            <a:r>
              <a:rPr lang="cs-CZ" altLang="cs-CZ" sz="1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informatiky a matematiky</a:t>
            </a:r>
          </a:p>
          <a:p>
            <a:pPr algn="r"/>
            <a:r>
              <a:rPr lang="cs-CZ" altLang="cs-CZ" sz="1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suchanek@opf.slu.cz</a:t>
            </a:r>
          </a:p>
          <a:p>
            <a:pPr algn="r"/>
            <a:endParaRPr lang="cs-CZ" altLang="cs-CZ" sz="1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1093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rgbClr val="000000"/>
                </a:solidFill>
                <a:effectLst/>
              </a:rPr>
              <a:t>Spouštění aplikací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B1BEA-E13D-49CA-B6C8-4A981636492C}" type="slidenum">
              <a:rPr lang="cs-CZ" smtClean="0"/>
              <a:pPr/>
              <a:t>10</a:t>
            </a:fld>
            <a:endParaRPr lang="cs-CZ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3925" y="1503662"/>
            <a:ext cx="10344150" cy="2343150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2500" y="4001294"/>
            <a:ext cx="10315575" cy="2257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42928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rgbClr val="000000"/>
                </a:solidFill>
                <a:effectLst/>
              </a:rPr>
              <a:t>Po spuštění MS Excel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B1BEA-E13D-49CA-B6C8-4A981636492C}" type="slidenum">
              <a:rPr lang="cs-CZ" smtClean="0"/>
              <a:pPr/>
              <a:t>11</a:t>
            </a:fld>
            <a:endParaRPr lang="cs-CZ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8915" y="1400125"/>
            <a:ext cx="11115424" cy="4584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12677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838200" y="23896"/>
            <a:ext cx="10515600" cy="1325563"/>
          </a:xfrm>
        </p:spPr>
        <p:txBody>
          <a:bodyPr/>
          <a:lstStyle/>
          <a:p>
            <a:pPr algn="ctr"/>
            <a:r>
              <a:rPr lang="cs-CZ" b="1" dirty="0">
                <a:solidFill>
                  <a:srgbClr val="000000"/>
                </a:solidFill>
                <a:effectLst/>
              </a:rPr>
              <a:t>Po spuštění MS Excel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B1BEA-E13D-49CA-B6C8-4A981636492C}" type="slidenum">
              <a:rPr lang="cs-CZ" smtClean="0"/>
              <a:pPr/>
              <a:t>12</a:t>
            </a:fld>
            <a:endParaRPr lang="cs-CZ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4346" y="946995"/>
            <a:ext cx="9177299" cy="5774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31582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838200" y="23896"/>
            <a:ext cx="10515600" cy="840837"/>
          </a:xfrm>
        </p:spPr>
        <p:txBody>
          <a:bodyPr/>
          <a:lstStyle/>
          <a:p>
            <a:pPr algn="ctr"/>
            <a:r>
              <a:rPr lang="cs-CZ" b="1" dirty="0">
                <a:solidFill>
                  <a:srgbClr val="000000"/>
                </a:solidFill>
                <a:effectLst/>
              </a:rPr>
              <a:t>Popis pracovní plochy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B1BEA-E13D-49CA-B6C8-4A981636492C}" type="slidenum">
              <a:rPr lang="cs-CZ" smtClean="0"/>
              <a:pPr/>
              <a:t>13</a:t>
            </a:fld>
            <a:endParaRPr lang="cs-CZ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9971" y="864733"/>
            <a:ext cx="10257692" cy="5856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49284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731108" y="1296557"/>
            <a:ext cx="10515600" cy="5234871"/>
          </a:xfrm>
        </p:spPr>
        <p:txBody>
          <a:bodyPr>
            <a:normAutofit/>
          </a:bodyPr>
          <a:lstStyle/>
          <a:p>
            <a:pPr>
              <a:buClr>
                <a:srgbClr val="000000"/>
              </a:buClr>
              <a:buFontTx/>
              <a:buChar char="-"/>
            </a:pPr>
            <a:r>
              <a:rPr lang="cs-CZ" dirty="0">
                <a:solidFill>
                  <a:srgbClr val="000000"/>
                </a:solidFill>
              </a:rPr>
              <a:t>sdílení souborů:</a:t>
            </a:r>
          </a:p>
          <a:p>
            <a:pPr>
              <a:buClr>
                <a:srgbClr val="000000"/>
              </a:buClr>
              <a:buFontTx/>
              <a:buChar char="-"/>
            </a:pPr>
            <a:endParaRPr lang="cs-CZ" dirty="0">
              <a:solidFill>
                <a:srgbClr val="000000"/>
              </a:solidFill>
            </a:endParaRPr>
          </a:p>
          <a:p>
            <a:pPr>
              <a:buClr>
                <a:srgbClr val="000000"/>
              </a:buClr>
              <a:buFontTx/>
              <a:buChar char="-"/>
            </a:pPr>
            <a:endParaRPr lang="cs-CZ" dirty="0">
              <a:solidFill>
                <a:srgbClr val="000000"/>
              </a:solidFill>
            </a:endParaRPr>
          </a:p>
          <a:p>
            <a:pPr>
              <a:buClr>
                <a:srgbClr val="000000"/>
              </a:buClr>
              <a:buFontTx/>
              <a:buChar char="-"/>
            </a:pPr>
            <a:endParaRPr lang="cs-CZ" dirty="0">
              <a:solidFill>
                <a:srgbClr val="000000"/>
              </a:solidFill>
            </a:endParaRPr>
          </a:p>
          <a:p>
            <a:pPr>
              <a:buClr>
                <a:srgbClr val="000000"/>
              </a:buClr>
              <a:buFontTx/>
              <a:buChar char="-"/>
            </a:pPr>
            <a:endParaRPr lang="cs-CZ" dirty="0">
              <a:solidFill>
                <a:srgbClr val="000000"/>
              </a:solidFill>
            </a:endParaRPr>
          </a:p>
          <a:p>
            <a:pPr>
              <a:buClr>
                <a:srgbClr val="000000"/>
              </a:buClr>
              <a:buFontTx/>
              <a:buChar char="-"/>
            </a:pPr>
            <a:endParaRPr lang="cs-CZ" dirty="0">
              <a:solidFill>
                <a:srgbClr val="000000"/>
              </a:solidFill>
            </a:endParaRPr>
          </a:p>
          <a:p>
            <a:pPr>
              <a:buClr>
                <a:srgbClr val="000000"/>
              </a:buClr>
              <a:buFontTx/>
              <a:buChar char="-"/>
            </a:pPr>
            <a:endParaRPr lang="cs-CZ" dirty="0">
              <a:solidFill>
                <a:srgbClr val="000000"/>
              </a:solidFill>
            </a:endParaRPr>
          </a:p>
          <a:p>
            <a:pPr>
              <a:buClr>
                <a:srgbClr val="000000"/>
              </a:buClr>
              <a:buFontTx/>
              <a:buChar char="-"/>
            </a:pPr>
            <a:r>
              <a:rPr lang="cs-CZ" dirty="0">
                <a:solidFill>
                  <a:srgbClr val="000000"/>
                </a:solidFill>
              </a:rPr>
              <a:t>v Excelu lze vytvořit předpovědi (z historických dat) přes List prognózy</a:t>
            </a:r>
          </a:p>
          <a:p>
            <a:pPr>
              <a:buClr>
                <a:srgbClr val="000000"/>
              </a:buClr>
              <a:buFontTx/>
              <a:buChar char="-"/>
            </a:pPr>
            <a:r>
              <a:rPr lang="cs-CZ" dirty="0">
                <a:solidFill>
                  <a:srgbClr val="000000"/>
                </a:solidFill>
              </a:rPr>
              <a:t>rozšířena možnost grafů (</a:t>
            </a:r>
            <a:r>
              <a:rPr lang="cs-CZ" dirty="0"/>
              <a:t>stromová mapa, vodopádový graf, </a:t>
            </a:r>
            <a:r>
              <a:rPr lang="cs-CZ" dirty="0" err="1"/>
              <a:t>Paretový</a:t>
            </a:r>
            <a:r>
              <a:rPr lang="cs-CZ" dirty="0"/>
              <a:t> graf, histogram, krabicový graf, vícevrstvý prstencový graf)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838200" y="23896"/>
            <a:ext cx="10515600" cy="840837"/>
          </a:xfrm>
        </p:spPr>
        <p:txBody>
          <a:bodyPr/>
          <a:lstStyle/>
          <a:p>
            <a:pPr algn="ctr"/>
            <a:r>
              <a:rPr lang="cs-CZ" b="1" dirty="0">
                <a:solidFill>
                  <a:srgbClr val="000000"/>
                </a:solidFill>
                <a:effectLst/>
              </a:rPr>
              <a:t>Hlavní rozdíly verze 2016 oproti verzi 2013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B1BEA-E13D-49CA-B6C8-4A981636492C}" type="slidenum">
              <a:rPr lang="cs-CZ" smtClean="0"/>
              <a:pPr/>
              <a:t>14</a:t>
            </a:fld>
            <a:endParaRPr lang="cs-CZ"/>
          </a:p>
        </p:txBody>
      </p:sp>
      <p:pic>
        <p:nvPicPr>
          <p:cNvPr id="7" name="Obrázek 6"/>
          <p:cNvPicPr/>
          <p:nvPr/>
        </p:nvPicPr>
        <p:blipFill>
          <a:blip r:embed="rId2"/>
          <a:stretch>
            <a:fillRect/>
          </a:stretch>
        </p:blipFill>
        <p:spPr>
          <a:xfrm>
            <a:off x="1032614" y="1774778"/>
            <a:ext cx="4985632" cy="2769230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85558" y="1846726"/>
            <a:ext cx="2867025" cy="1676400"/>
          </a:xfrm>
          <a:prstGeom prst="rect">
            <a:avLst/>
          </a:prstGeom>
        </p:spPr>
      </p:pic>
      <p:sp>
        <p:nvSpPr>
          <p:cNvPr id="9" name="Ovál 8"/>
          <p:cNvSpPr/>
          <p:nvPr/>
        </p:nvSpPr>
        <p:spPr>
          <a:xfrm>
            <a:off x="5355771" y="1591353"/>
            <a:ext cx="859929" cy="510746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1" name="Přímá spojnice se šipkou 10"/>
          <p:cNvCxnSpPr>
            <a:stCxn id="9" idx="6"/>
          </p:cNvCxnSpPr>
          <p:nvPr/>
        </p:nvCxnSpPr>
        <p:spPr>
          <a:xfrm>
            <a:off x="6215700" y="1846726"/>
            <a:ext cx="769858" cy="159356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15025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>
              <a:buClr>
                <a:srgbClr val="000000"/>
              </a:buClr>
            </a:pPr>
            <a:r>
              <a:rPr lang="cs-CZ" sz="4000" dirty="0">
                <a:solidFill>
                  <a:srgbClr val="000000"/>
                </a:solidFill>
              </a:rPr>
              <a:t>Aplikace  	</a:t>
            </a:r>
            <a:r>
              <a:rPr lang="cs-CZ" sz="1800" dirty="0">
                <a:solidFill>
                  <a:srgbClr val="000000"/>
                </a:solidFill>
              </a:rPr>
              <a:t>nejvyšší</a:t>
            </a:r>
          </a:p>
          <a:p>
            <a:pPr lvl="2">
              <a:buClr>
                <a:srgbClr val="000000"/>
              </a:buClr>
            </a:pPr>
            <a:r>
              <a:rPr lang="cs-CZ" sz="4000" dirty="0">
                <a:solidFill>
                  <a:srgbClr val="000000"/>
                </a:solidFill>
              </a:rPr>
              <a:t>Soubor</a:t>
            </a:r>
          </a:p>
          <a:p>
            <a:pPr lvl="2">
              <a:buClr>
                <a:srgbClr val="000000"/>
              </a:buClr>
            </a:pPr>
            <a:r>
              <a:rPr lang="cs-CZ" sz="4000" dirty="0">
                <a:solidFill>
                  <a:srgbClr val="000000"/>
                </a:solidFill>
              </a:rPr>
              <a:t>List</a:t>
            </a:r>
          </a:p>
          <a:p>
            <a:pPr lvl="2">
              <a:buClr>
                <a:srgbClr val="000000"/>
              </a:buClr>
            </a:pPr>
            <a:r>
              <a:rPr lang="cs-CZ" sz="4000" dirty="0">
                <a:solidFill>
                  <a:srgbClr val="000000"/>
                </a:solidFill>
              </a:rPr>
              <a:t>Buňka      	</a:t>
            </a:r>
            <a:r>
              <a:rPr lang="cs-CZ" sz="1800" dirty="0">
                <a:solidFill>
                  <a:srgbClr val="000000"/>
                </a:solidFill>
              </a:rPr>
              <a:t>nejnižší</a:t>
            </a: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 algn="ctr">
              <a:buClr>
                <a:srgbClr val="000000"/>
              </a:buClr>
              <a:buNone/>
            </a:pPr>
            <a:r>
              <a:rPr lang="cs-CZ" dirty="0">
                <a:solidFill>
                  <a:srgbClr val="000000"/>
                </a:solidFill>
              </a:rPr>
              <a:t>! </a:t>
            </a:r>
            <a:r>
              <a:rPr lang="cs-CZ">
                <a:solidFill>
                  <a:srgbClr val="000000"/>
                </a:solidFill>
              </a:rPr>
              <a:t>Platí </a:t>
            </a:r>
            <a:r>
              <a:rPr lang="cs-CZ" dirty="0">
                <a:solidFill>
                  <a:srgbClr val="000000"/>
                </a:solidFill>
              </a:rPr>
              <a:t>principy globálních a </a:t>
            </a:r>
            <a:r>
              <a:rPr lang="cs-CZ">
                <a:solidFill>
                  <a:srgbClr val="000000"/>
                </a:solidFill>
              </a:rPr>
              <a:t>lokálních deklarací !</a:t>
            </a: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rgbClr val="000000"/>
                </a:solidFill>
              </a:rPr>
              <a:t>Hierarchické úrovně aplikace</a:t>
            </a:r>
            <a:endParaRPr lang="cs-CZ" b="1" dirty="0">
              <a:solidFill>
                <a:srgbClr val="000000"/>
              </a:solidFill>
              <a:effectLst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B1BEA-E13D-49CA-B6C8-4A981636492C}" type="slidenum">
              <a:rPr lang="cs-CZ" smtClean="0"/>
              <a:pPr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25798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838200" y="1489449"/>
            <a:ext cx="10515600" cy="435133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dirty="0"/>
              <a:t>Nejnižší úrovní Excelu (kde jsou uložena konkrétní data) jsou </a:t>
            </a:r>
            <a:r>
              <a:rPr lang="cs-CZ" b="1" dirty="0"/>
              <a:t>buňky.</a:t>
            </a:r>
          </a:p>
          <a:p>
            <a:pPr marL="0" indent="0">
              <a:buNone/>
            </a:pPr>
            <a:r>
              <a:rPr lang="cs-CZ" dirty="0"/>
              <a:t>U buněk rozlišujeme identifikaci (adresu buňky) a obsah buňky.</a:t>
            </a:r>
          </a:p>
          <a:p>
            <a:pPr marL="0" indent="0">
              <a:buNone/>
            </a:pPr>
            <a:r>
              <a:rPr lang="cs-CZ" dirty="0"/>
              <a:t>Adresa buňky je určena souborem a jeho umístěním na vnější paměti, dále Listem (na kterém se nachází) a nakonec umístěním v konkrétním sloupci a řádku. </a:t>
            </a:r>
          </a:p>
          <a:p>
            <a:pPr marL="0" indent="0">
              <a:buNone/>
            </a:pPr>
            <a:r>
              <a:rPr lang="cs-CZ" dirty="0"/>
              <a:t>Sloupce značíme písmeny - A,B,…,Z, AA,AB atd.</a:t>
            </a:r>
          </a:p>
          <a:p>
            <a:pPr marL="0" indent="0">
              <a:buNone/>
            </a:pPr>
            <a:r>
              <a:rPr lang="cs-CZ" dirty="0"/>
              <a:t>Řádky značíme číslicemi – 1,2,3 atd.</a:t>
            </a:r>
          </a:p>
          <a:p>
            <a:pPr marL="0" indent="0">
              <a:buNone/>
            </a:pPr>
            <a:r>
              <a:rPr lang="cs-CZ" dirty="0"/>
              <a:t>Počet sloupců a řádků je dán implementací aplikace.</a:t>
            </a:r>
          </a:p>
          <a:p>
            <a:pPr marL="0" indent="0">
              <a:buNone/>
            </a:pPr>
            <a:r>
              <a:rPr lang="cs-CZ" dirty="0"/>
              <a:t>Označení buňky v rámci otevřeného listu tvoří </a:t>
            </a:r>
            <a:r>
              <a:rPr lang="cs-CZ" b="1" dirty="0"/>
              <a:t>adresu buňky.</a:t>
            </a: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dirty="0"/>
              <a:t>Např. </a:t>
            </a:r>
            <a:r>
              <a:rPr lang="cs-CZ" b="1" dirty="0"/>
              <a:t>A1, AB1236 </a:t>
            </a:r>
            <a:r>
              <a:rPr lang="cs-CZ" dirty="0"/>
              <a:t>atd.</a:t>
            </a:r>
            <a:endParaRPr lang="cs-CZ" sz="1600" dirty="0"/>
          </a:p>
          <a:p>
            <a:pPr marL="0" indent="0">
              <a:buClr>
                <a:srgbClr val="000000"/>
              </a:buClr>
              <a:buNone/>
            </a:pPr>
            <a:r>
              <a:rPr lang="cs-CZ" dirty="0">
                <a:solidFill>
                  <a:srgbClr val="000000"/>
                </a:solidFill>
              </a:rPr>
              <a:t>nebo např. </a:t>
            </a:r>
            <a:r>
              <a:rPr lang="cs-CZ" b="1" dirty="0">
                <a:solidFill>
                  <a:srgbClr val="000000"/>
                </a:solidFill>
              </a:rPr>
              <a:t>List2!C4</a:t>
            </a:r>
            <a:r>
              <a:rPr lang="cs-CZ" dirty="0">
                <a:solidFill>
                  <a:srgbClr val="000000"/>
                </a:solidFill>
              </a:rPr>
              <a:t> (buňka v jiném listu) </a:t>
            </a:r>
          </a:p>
          <a:p>
            <a:pPr marL="0" indent="0">
              <a:buClr>
                <a:srgbClr val="000000"/>
              </a:buClr>
              <a:buNone/>
            </a:pPr>
            <a:r>
              <a:rPr lang="cs-CZ" dirty="0">
                <a:solidFill>
                  <a:srgbClr val="000000"/>
                </a:solidFill>
              </a:rPr>
              <a:t>či </a:t>
            </a:r>
            <a:r>
              <a:rPr lang="cs-CZ" b="1" dirty="0">
                <a:solidFill>
                  <a:srgbClr val="000000"/>
                </a:solidFill>
              </a:rPr>
              <a:t>[pomocny.xlsx]List1!$K$3 </a:t>
            </a:r>
            <a:r>
              <a:rPr lang="cs-CZ" dirty="0">
                <a:solidFill>
                  <a:srgbClr val="000000"/>
                </a:solidFill>
              </a:rPr>
              <a:t>(buňka v jiném souboru) </a:t>
            </a: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rgbClr val="000000"/>
                </a:solidFill>
              </a:rPr>
              <a:t>Práce s buňkou</a:t>
            </a:r>
            <a:endParaRPr lang="cs-CZ" b="1" dirty="0">
              <a:solidFill>
                <a:srgbClr val="000000"/>
              </a:solidFill>
              <a:effectLst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B1BEA-E13D-49CA-B6C8-4A981636492C}" type="slidenum">
              <a:rPr lang="cs-CZ" smtClean="0"/>
              <a:pPr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997119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922090" y="2353315"/>
            <a:ext cx="10515600" cy="1325563"/>
          </a:xfrm>
        </p:spPr>
        <p:txBody>
          <a:bodyPr/>
          <a:lstStyle/>
          <a:p>
            <a:pPr algn="ctr"/>
            <a:r>
              <a:rPr lang="cs-CZ" b="1" dirty="0">
                <a:solidFill>
                  <a:srgbClr val="000000"/>
                </a:solidFill>
              </a:rPr>
              <a:t>Dotazy?</a:t>
            </a:r>
            <a:endParaRPr lang="cs-CZ" b="1" dirty="0">
              <a:solidFill>
                <a:srgbClr val="000000"/>
              </a:solidFill>
              <a:effectLst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B1BEA-E13D-49CA-B6C8-4A981636492C}" type="slidenum">
              <a:rPr lang="cs-CZ" smtClean="0"/>
              <a:pPr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84855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961313-DA19-4777-8414-F1CB594E0775}" type="slidenum">
              <a:rPr lang="cs-CZ"/>
              <a:pPr/>
              <a:t>2</a:t>
            </a:fld>
            <a:endParaRPr lang="cs-CZ"/>
          </a:p>
        </p:txBody>
      </p:sp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b="1" dirty="0">
                <a:solidFill>
                  <a:srgbClr val="000000"/>
                </a:solidFill>
              </a:rPr>
              <a:t>Základní informace o předmětu</a:t>
            </a:r>
            <a:endParaRPr lang="en-US" b="1" dirty="0">
              <a:solidFill>
                <a:srgbClr val="000000"/>
              </a:solidFill>
            </a:endParaRP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75521" y="1484784"/>
            <a:ext cx="8712967" cy="4871566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80000"/>
              </a:lnSpc>
              <a:buClrTx/>
            </a:pPr>
            <a:r>
              <a:rPr lang="cs-CZ" dirty="0">
                <a:solidFill>
                  <a:srgbClr val="000000"/>
                </a:solidFill>
              </a:rPr>
              <a:t>Informatika pro ekonomy II – letní semestr:</a:t>
            </a:r>
          </a:p>
          <a:p>
            <a:pPr lvl="1">
              <a:lnSpc>
                <a:spcPct val="80000"/>
              </a:lnSpc>
            </a:pPr>
            <a:r>
              <a:rPr lang="cs-CZ" dirty="0">
                <a:solidFill>
                  <a:srgbClr val="000000"/>
                </a:solidFill>
              </a:rPr>
              <a:t>Tabulkový kalkulátor - MS Excel</a:t>
            </a:r>
          </a:p>
          <a:p>
            <a:pPr lvl="1">
              <a:lnSpc>
                <a:spcPct val="80000"/>
              </a:lnSpc>
            </a:pPr>
            <a:r>
              <a:rPr lang="cs-CZ" dirty="0">
                <a:solidFill>
                  <a:srgbClr val="000000"/>
                </a:solidFill>
              </a:rPr>
              <a:t>Databázové prostředí - MS Access</a:t>
            </a:r>
          </a:p>
          <a:p>
            <a:pPr>
              <a:lnSpc>
                <a:spcPct val="80000"/>
              </a:lnSpc>
              <a:spcBef>
                <a:spcPts val="1200"/>
              </a:spcBef>
            </a:pPr>
            <a:r>
              <a:rPr lang="cs-CZ" dirty="0">
                <a:solidFill>
                  <a:srgbClr val="000000"/>
                </a:solidFill>
              </a:rPr>
              <a:t>Volně navazuje na předmět Informatika pro ekonomy I (MS Word a MS PowerPoint)</a:t>
            </a:r>
          </a:p>
          <a:p>
            <a:pPr>
              <a:lnSpc>
                <a:spcPct val="80000"/>
              </a:lnSpc>
              <a:spcBef>
                <a:spcPts val="1200"/>
              </a:spcBef>
            </a:pPr>
            <a:r>
              <a:rPr lang="cs-CZ" b="1" dirty="0"/>
              <a:t>Cíl předmětu:</a:t>
            </a:r>
          </a:p>
          <a:p>
            <a:pPr lvl="1">
              <a:lnSpc>
                <a:spcPct val="80000"/>
              </a:lnSpc>
            </a:pPr>
            <a:r>
              <a:rPr lang="cs-CZ" dirty="0"/>
              <a:t>prohloubit znalosti v oblasti práce s daty a informacemi a procvičit postupy zadávání, výběru, modifikace, analýzy a výstupu dat a informací</a:t>
            </a:r>
            <a:r>
              <a:rPr lang="cs-CZ" dirty="0">
                <a:solidFill>
                  <a:srgbClr val="000000"/>
                </a:solidFill>
              </a:rPr>
              <a:t> </a:t>
            </a:r>
          </a:p>
          <a:p>
            <a:pPr lvl="1">
              <a:lnSpc>
                <a:spcPct val="80000"/>
              </a:lnSpc>
            </a:pPr>
            <a:r>
              <a:rPr lang="cs-CZ" dirty="0"/>
              <a:t>aplikovat jednoduché úlohy ekonomického charakteru s využitím tabulkového kalkulátoru a databázového systému  </a:t>
            </a:r>
            <a:endParaRPr lang="cs-CZ" dirty="0">
              <a:solidFill>
                <a:srgbClr val="000000"/>
              </a:solidFill>
            </a:endParaRPr>
          </a:p>
          <a:p>
            <a:pPr>
              <a:lnSpc>
                <a:spcPct val="80000"/>
              </a:lnSpc>
              <a:spcBef>
                <a:spcPts val="2400"/>
              </a:spcBef>
            </a:pPr>
            <a:r>
              <a:rPr lang="cs-CZ" b="1" dirty="0">
                <a:solidFill>
                  <a:srgbClr val="000000"/>
                </a:solidFill>
              </a:rPr>
              <a:t>Rozsah výuky:</a:t>
            </a:r>
          </a:p>
          <a:p>
            <a:pPr lvl="1">
              <a:lnSpc>
                <a:spcPct val="80000"/>
              </a:lnSpc>
            </a:pPr>
            <a:r>
              <a:rPr lang="cs-CZ" dirty="0">
                <a:solidFill>
                  <a:srgbClr val="000000"/>
                </a:solidFill>
              </a:rPr>
              <a:t>12 přednášek (1 hod. týdně </a:t>
            </a:r>
            <a:r>
              <a:rPr lang="cs-CZ" dirty="0" smtClean="0">
                <a:solidFill>
                  <a:srgbClr val="000000"/>
                </a:solidFill>
              </a:rPr>
              <a:t>– dle rozvrhu) </a:t>
            </a:r>
            <a:endParaRPr lang="cs-CZ" dirty="0">
              <a:solidFill>
                <a:srgbClr val="000000"/>
              </a:solidFill>
            </a:endParaRPr>
          </a:p>
          <a:p>
            <a:pPr lvl="1">
              <a:lnSpc>
                <a:spcPct val="80000"/>
              </a:lnSpc>
            </a:pPr>
            <a:r>
              <a:rPr lang="cs-CZ" dirty="0">
                <a:solidFill>
                  <a:srgbClr val="000000"/>
                </a:solidFill>
              </a:rPr>
              <a:t>12 seminářů (2 hod. týdně – dle rozvrhu)</a:t>
            </a:r>
          </a:p>
          <a:p>
            <a:pPr lvl="1">
              <a:lnSpc>
                <a:spcPct val="80000"/>
              </a:lnSpc>
            </a:pPr>
            <a:r>
              <a:rPr lang="cs-CZ" dirty="0">
                <a:solidFill>
                  <a:srgbClr val="000000"/>
                </a:solidFill>
              </a:rPr>
              <a:t>Závěrečná zkouška</a:t>
            </a:r>
          </a:p>
          <a:p>
            <a:pPr lvl="1">
              <a:lnSpc>
                <a:spcPct val="80000"/>
              </a:lnSpc>
              <a:buNone/>
            </a:pP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572943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860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860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860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860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860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860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860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860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ClrTx/>
            </a:pPr>
            <a:r>
              <a:rPr lang="cs-CZ" dirty="0">
                <a:solidFill>
                  <a:srgbClr val="000000"/>
                </a:solidFill>
              </a:rPr>
              <a:t>70% účast na seminářích</a:t>
            </a:r>
          </a:p>
          <a:p>
            <a:pPr>
              <a:buClrTx/>
            </a:pPr>
            <a:r>
              <a:rPr lang="cs-CZ" dirty="0"/>
              <a:t>Vyhledávání a zpracování zdrojů na Internetu</a:t>
            </a:r>
          </a:p>
          <a:p>
            <a:pPr>
              <a:buClrTx/>
            </a:pPr>
            <a:r>
              <a:rPr lang="cs-CZ" dirty="0">
                <a:solidFill>
                  <a:srgbClr val="000000"/>
                </a:solidFill>
              </a:rPr>
              <a:t>Absolvování </a:t>
            </a:r>
            <a:r>
              <a:rPr lang="cs-CZ" dirty="0" smtClean="0">
                <a:solidFill>
                  <a:srgbClr val="000000"/>
                </a:solidFill>
              </a:rPr>
              <a:t>zkoušky</a:t>
            </a:r>
            <a:endParaRPr lang="cs-CZ" dirty="0">
              <a:solidFill>
                <a:srgbClr val="000000"/>
              </a:solidFill>
            </a:endParaRPr>
          </a:p>
          <a:p>
            <a:pPr lvl="1"/>
            <a:r>
              <a:rPr lang="cs-CZ" sz="2000" dirty="0">
                <a:solidFill>
                  <a:srgbClr val="000000"/>
                </a:solidFill>
              </a:rPr>
              <a:t>Zkouška má tři části:</a:t>
            </a:r>
          </a:p>
          <a:p>
            <a:pPr lvl="1"/>
            <a:r>
              <a:rPr lang="cs-CZ" sz="2000" dirty="0">
                <a:solidFill>
                  <a:srgbClr val="000000"/>
                </a:solidFill>
              </a:rPr>
              <a:t>Obecné znalosti - Excel a Access - forma: automaticky vyhodnocený test. Otázky jsou zveřejněny (max. 20 bodů)</a:t>
            </a:r>
          </a:p>
          <a:p>
            <a:pPr lvl="1"/>
            <a:r>
              <a:rPr lang="cs-CZ" sz="2000" dirty="0">
                <a:solidFill>
                  <a:srgbClr val="000000"/>
                </a:solidFill>
              </a:rPr>
              <a:t>Praktické znalosti z MS Excel (forma: plnění zadaných úkolů) (max. 20 bodů)</a:t>
            </a:r>
          </a:p>
          <a:p>
            <a:pPr lvl="1"/>
            <a:r>
              <a:rPr lang="cs-CZ" sz="2000" dirty="0">
                <a:solidFill>
                  <a:srgbClr val="000000"/>
                </a:solidFill>
              </a:rPr>
              <a:t>Praktické znalosti z MS Access (forma: plnění zadaných úkolů) (max. 15 bodů)</a:t>
            </a:r>
          </a:p>
          <a:p>
            <a:pPr lvl="1"/>
            <a:r>
              <a:rPr lang="cs-CZ" sz="2000" dirty="0">
                <a:solidFill>
                  <a:srgbClr val="000000"/>
                </a:solidFill>
              </a:rPr>
              <a:t>Aktivita </a:t>
            </a:r>
            <a:r>
              <a:rPr lang="cs-CZ" sz="2000">
                <a:solidFill>
                  <a:srgbClr val="000000"/>
                </a:solidFill>
              </a:rPr>
              <a:t>na </a:t>
            </a:r>
            <a:r>
              <a:rPr lang="cs-CZ" sz="2000" smtClean="0">
                <a:solidFill>
                  <a:srgbClr val="000000"/>
                </a:solidFill>
              </a:rPr>
              <a:t>seminářích/tutoriálech </a:t>
            </a:r>
            <a:r>
              <a:rPr lang="cs-CZ" sz="2000" dirty="0" smtClean="0">
                <a:solidFill>
                  <a:srgbClr val="000000"/>
                </a:solidFill>
              </a:rPr>
              <a:t>(</a:t>
            </a:r>
            <a:r>
              <a:rPr lang="cs-CZ" sz="2000" dirty="0" err="1" smtClean="0">
                <a:solidFill>
                  <a:srgbClr val="000000"/>
                </a:solidFill>
              </a:rPr>
              <a:t>max</a:t>
            </a:r>
            <a:r>
              <a:rPr lang="cs-CZ" sz="2000" dirty="0" smtClean="0">
                <a:solidFill>
                  <a:srgbClr val="000000"/>
                </a:solidFill>
              </a:rPr>
              <a:t> 5 bodů)</a:t>
            </a:r>
            <a:endParaRPr lang="cs-CZ" sz="2000" dirty="0">
              <a:solidFill>
                <a:srgbClr val="000000"/>
              </a:solidFill>
            </a:endParaRPr>
          </a:p>
          <a:p>
            <a:pPr marL="0" indent="0">
              <a:buClrTx/>
              <a:buNone/>
            </a:pPr>
            <a:r>
              <a:rPr lang="cs-CZ" dirty="0">
                <a:solidFill>
                  <a:srgbClr val="000000"/>
                </a:solidFill>
              </a:rPr>
              <a:t>Pro získání kreditů je potřeba získat minimálně 36 bodů.</a:t>
            </a:r>
          </a:p>
          <a:p>
            <a:pPr marL="0" indent="0">
              <a:buClrTx/>
              <a:buNone/>
            </a:pPr>
            <a:r>
              <a:rPr lang="cs-CZ" dirty="0">
                <a:solidFill>
                  <a:srgbClr val="000000"/>
                </a:solidFill>
              </a:rPr>
              <a:t>Poznámka: Zkouší konkrétní vedoucí semináře nebo přednášející. 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rgbClr val="000000"/>
                </a:solidFill>
              </a:rPr>
              <a:t>Požadavky na absolvování předmětu</a:t>
            </a:r>
            <a:endParaRPr lang="cs-CZ" sz="3600" b="1" dirty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ECD678-4DEF-453A-B605-FF92025167CC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63436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000000"/>
              </a:buClr>
            </a:pPr>
            <a:r>
              <a:rPr lang="cs-CZ" dirty="0">
                <a:solidFill>
                  <a:srgbClr val="000000"/>
                </a:solidFill>
              </a:rPr>
              <a:t>Potřebné studijní podklady jsou uvedeny v sylabu předmětu.</a:t>
            </a:r>
          </a:p>
          <a:p>
            <a:pPr>
              <a:buClr>
                <a:srgbClr val="000000"/>
              </a:buClr>
            </a:pPr>
            <a:r>
              <a:rPr lang="cs-CZ" dirty="0">
                <a:solidFill>
                  <a:srgbClr val="000000"/>
                </a:solidFill>
              </a:rPr>
              <a:t>Sylabus: </a:t>
            </a:r>
          </a:p>
          <a:p>
            <a:pPr lvl="1">
              <a:buClr>
                <a:srgbClr val="000000"/>
              </a:buClr>
            </a:pPr>
            <a:r>
              <a:rPr lang="cs-CZ" dirty="0">
                <a:solidFill>
                  <a:srgbClr val="000000"/>
                </a:solidFill>
              </a:rPr>
              <a:t>IS SU</a:t>
            </a:r>
          </a:p>
          <a:p>
            <a:pPr>
              <a:buClr>
                <a:srgbClr val="000000"/>
              </a:buClr>
            </a:pPr>
            <a:r>
              <a:rPr lang="cs-CZ" dirty="0">
                <a:solidFill>
                  <a:srgbClr val="000000"/>
                </a:solidFill>
              </a:rPr>
              <a:t>Výukové materiály:</a:t>
            </a:r>
          </a:p>
          <a:p>
            <a:pPr lvl="1">
              <a:buClr>
                <a:srgbClr val="000000"/>
              </a:buClr>
            </a:pPr>
            <a:r>
              <a:rPr lang="cs-CZ" dirty="0">
                <a:solidFill>
                  <a:srgbClr val="000000"/>
                </a:solidFill>
              </a:rPr>
              <a:t>IS SU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rgbClr val="000000"/>
                </a:solidFill>
                <a:effectLst/>
              </a:rPr>
              <a:t>Studijní podklady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B1BEA-E13D-49CA-B6C8-4A981636492C}" type="slidenum">
              <a:rPr lang="cs-CZ" smtClean="0"/>
              <a:pPr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529921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981200" y="2043112"/>
            <a:ext cx="8229600" cy="4495800"/>
          </a:xfrm>
        </p:spPr>
        <p:txBody>
          <a:bodyPr/>
          <a:lstStyle/>
          <a:p>
            <a:pPr>
              <a:buClrTx/>
            </a:pPr>
            <a:r>
              <a:rPr lang="cs-CZ" dirty="0">
                <a:solidFill>
                  <a:srgbClr val="000000"/>
                </a:solidFill>
              </a:rPr>
              <a:t>Konzultační hodiny pedagogů (doporučení – domluvit dopředu);</a:t>
            </a:r>
          </a:p>
          <a:p>
            <a:pPr>
              <a:buClrTx/>
            </a:pPr>
            <a:r>
              <a:rPr lang="cs-CZ" b="1" dirty="0">
                <a:solidFill>
                  <a:srgbClr val="000000"/>
                </a:solidFill>
              </a:rPr>
              <a:t>Hlavní způsob komunikace</a:t>
            </a:r>
            <a:r>
              <a:rPr lang="cs-CZ" dirty="0">
                <a:solidFill>
                  <a:srgbClr val="000000"/>
                </a:solidFill>
              </a:rPr>
              <a:t> - školní mail. 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rgbClr val="000000"/>
                </a:solidFill>
                <a:effectLst/>
              </a:rPr>
              <a:t>Komunikace s pedagogy</a:t>
            </a:r>
            <a:endParaRPr lang="en-US" b="1" dirty="0">
              <a:solidFill>
                <a:srgbClr val="000000"/>
              </a:solidFill>
              <a:effectLst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B1BEA-E13D-49CA-B6C8-4A981636492C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56437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981200" y="2043112"/>
            <a:ext cx="8229600" cy="4495800"/>
          </a:xfrm>
        </p:spPr>
        <p:txBody>
          <a:bodyPr/>
          <a:lstStyle/>
          <a:p>
            <a:pPr algn="ctr"/>
            <a:r>
              <a:rPr lang="cs-CZ" dirty="0"/>
              <a:t>Dotazy?</a:t>
            </a:r>
          </a:p>
          <a:p>
            <a:pPr algn="ctr"/>
            <a:r>
              <a:rPr lang="cs-CZ" dirty="0"/>
              <a:t>Nejasnosti?</a:t>
            </a:r>
          </a:p>
          <a:p>
            <a:pPr algn="ctr"/>
            <a:r>
              <a:rPr lang="cs-CZ" dirty="0"/>
              <a:t>Připomínky?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en-US" b="1" dirty="0">
              <a:solidFill>
                <a:srgbClr val="000000"/>
              </a:solidFill>
              <a:effectLst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B1BEA-E13D-49CA-B6C8-4A981636492C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33064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Clr>
                <a:srgbClr val="000000"/>
              </a:buClr>
              <a:buNone/>
            </a:pPr>
            <a:r>
              <a:rPr lang="cs-CZ" b="1" dirty="0">
                <a:solidFill>
                  <a:srgbClr val="000000"/>
                </a:solidFill>
              </a:rPr>
              <a:t>Verze aplikací:</a:t>
            </a:r>
          </a:p>
          <a:p>
            <a:pPr marL="0" indent="0">
              <a:buClr>
                <a:srgbClr val="000000"/>
              </a:buClr>
              <a:buNone/>
            </a:pPr>
            <a:r>
              <a:rPr lang="cs-CZ" dirty="0">
                <a:solidFill>
                  <a:srgbClr val="000000"/>
                </a:solidFill>
              </a:rPr>
              <a:t>Aktuální verze na OPF - MS Excel 2019 a MS Access 2019</a:t>
            </a:r>
            <a:r>
              <a:rPr lang="cs-CZ" altLang="cs-CZ" dirty="0">
                <a:latin typeface="Arial" panose="020B0604020202020204" pitchFamily="34" charset="0"/>
              </a:rPr>
              <a:t> </a:t>
            </a:r>
          </a:p>
          <a:p>
            <a:pPr marL="0" indent="0">
              <a:buClr>
                <a:srgbClr val="000000"/>
              </a:buClr>
              <a:buNone/>
            </a:pPr>
            <a:r>
              <a:rPr lang="cs-CZ" altLang="cs-CZ" sz="1400" dirty="0">
                <a:latin typeface="Arial" panose="020B0604020202020204" pitchFamily="34" charset="0"/>
              </a:rPr>
              <a:t>V rámci Microsoft Office 2019 (Office 365) </a:t>
            </a:r>
          </a:p>
          <a:p>
            <a:pPr marL="0" indent="0">
              <a:buClr>
                <a:srgbClr val="000000"/>
              </a:buClr>
              <a:buNone/>
            </a:pPr>
            <a:r>
              <a:rPr lang="cs-CZ" dirty="0">
                <a:solidFill>
                  <a:srgbClr val="000000"/>
                </a:solidFill>
              </a:rPr>
              <a:t>Předchozí verze - MS Excel 2016 a MS Access 2016</a:t>
            </a:r>
          </a:p>
          <a:p>
            <a:pPr marL="0" indent="0">
              <a:buClr>
                <a:srgbClr val="000000"/>
              </a:buClr>
              <a:buNone/>
            </a:pPr>
            <a:r>
              <a:rPr lang="cs-CZ" dirty="0">
                <a:solidFill>
                  <a:srgbClr val="000000"/>
                </a:solidFill>
              </a:rPr>
              <a:t>Ještě dřívější verze Microsoft Office: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cs-CZ" altLang="cs-CZ" sz="1400" dirty="0">
                <a:latin typeface="Arial" panose="020B0604020202020204" pitchFamily="34" charset="0"/>
              </a:rPr>
              <a:t>Microsoft Office 2014 (Office 15)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cs-CZ" altLang="cs-CZ" sz="1400" dirty="0">
                <a:latin typeface="Arial" panose="020B0604020202020204" pitchFamily="34" charset="0"/>
              </a:rPr>
              <a:t>Microsoft Office 2010 (Office 14) 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cs-CZ" altLang="cs-CZ" sz="1400" dirty="0">
                <a:latin typeface="Arial" panose="020B0604020202020204" pitchFamily="34" charset="0"/>
              </a:rPr>
              <a:t>Microsoft Office 2007 (Office 12) 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cs-CZ" altLang="cs-CZ" sz="1400" dirty="0">
                <a:latin typeface="Arial" panose="020B0604020202020204" pitchFamily="34" charset="0"/>
              </a:rPr>
              <a:t>Microsoft Office 2003 (Office 11) 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cs-CZ" altLang="cs-CZ" sz="1400" dirty="0">
                <a:latin typeface="Arial" panose="020B0604020202020204" pitchFamily="34" charset="0"/>
              </a:rPr>
              <a:t>Microsoft Office 2000 (Office 9) 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cs-CZ" altLang="cs-CZ" sz="1400" dirty="0">
                <a:latin typeface="Arial" panose="020B0604020202020204" pitchFamily="34" charset="0"/>
              </a:rPr>
              <a:t>Microsoft Office 97 (Office 8) 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cs-CZ" altLang="cs-CZ" sz="1400" dirty="0">
                <a:latin typeface="Arial" panose="020B0604020202020204" pitchFamily="34" charset="0"/>
              </a:rPr>
              <a:t>Microsoft Office 95 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cs-CZ" altLang="cs-CZ" sz="1400" dirty="0">
                <a:latin typeface="Arial" panose="020B0604020202020204" pitchFamily="34" charset="0"/>
              </a:rPr>
              <a:t>Microsoft Office XP (Office 10 nebo Office 2002) </a:t>
            </a: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rgbClr val="000000"/>
                </a:solidFill>
                <a:effectLst/>
              </a:rPr>
              <a:t>Základní informace o aplikacích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B1BEA-E13D-49CA-B6C8-4A981636492C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7779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rgbClr val="000000"/>
                </a:solidFill>
                <a:effectLst/>
              </a:rPr>
              <a:t>Spouštění aplikací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B1BEA-E13D-49CA-B6C8-4A981636492C}" type="slidenum">
              <a:rPr lang="cs-CZ" smtClean="0"/>
              <a:pPr/>
              <a:t>8</a:t>
            </a:fld>
            <a:endParaRPr lang="cs-CZ"/>
          </a:p>
        </p:txBody>
      </p:sp>
      <p:pic>
        <p:nvPicPr>
          <p:cNvPr id="5" name="Obrázek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9450" y="1423987"/>
            <a:ext cx="5753100" cy="40100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113043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rgbClr val="000000"/>
                </a:solidFill>
                <a:effectLst/>
              </a:rPr>
              <a:t>Spouštění aplikací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B1BEA-E13D-49CA-B6C8-4A981636492C}" type="slidenum">
              <a:rPr lang="cs-CZ" smtClean="0"/>
              <a:pPr/>
              <a:t>9</a:t>
            </a:fld>
            <a:endParaRPr lang="cs-CZ"/>
          </a:p>
        </p:txBody>
      </p:sp>
      <p:pic>
        <p:nvPicPr>
          <p:cNvPr id="6" name="Obrázek 5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4212" y="1414462"/>
            <a:ext cx="5743575" cy="40290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9990800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606</TotalTime>
  <Words>595</Words>
  <Application>Microsoft Office PowerPoint</Application>
  <PresentationFormat>Širokoúhlá obrazovka</PresentationFormat>
  <Paragraphs>136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2" baseType="lpstr">
      <vt:lpstr>Arial</vt:lpstr>
      <vt:lpstr>Calibri</vt:lpstr>
      <vt:lpstr>Calibri Light</vt:lpstr>
      <vt:lpstr>Times New Roman</vt:lpstr>
      <vt:lpstr>Motiv Office</vt:lpstr>
      <vt:lpstr>Informatika pro ekonomy II</vt:lpstr>
      <vt:lpstr>Základní informace o předmětu</vt:lpstr>
      <vt:lpstr>Požadavky na absolvování předmětu</vt:lpstr>
      <vt:lpstr>Studijní podklady</vt:lpstr>
      <vt:lpstr>Komunikace s pedagogy</vt:lpstr>
      <vt:lpstr>Prezentace aplikace PowerPoint</vt:lpstr>
      <vt:lpstr>Základní informace o aplikacích</vt:lpstr>
      <vt:lpstr>Spouštění aplikací</vt:lpstr>
      <vt:lpstr>Spouštění aplikací</vt:lpstr>
      <vt:lpstr>Spouštění aplikací</vt:lpstr>
      <vt:lpstr>Po spuštění MS Excel</vt:lpstr>
      <vt:lpstr>Po spuštění MS Excel</vt:lpstr>
      <vt:lpstr>Popis pracovní plochy</vt:lpstr>
      <vt:lpstr>Hlavní rozdíly verze 2016 oproti verzi 2013</vt:lpstr>
      <vt:lpstr>Hierarchické úrovně aplikace</vt:lpstr>
      <vt:lpstr>Práce s buňkou</vt:lpstr>
      <vt:lpstr>Dotazy?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Informatika pro ekonomy II INM / BPNIE    Úvod a požadavky na absolvování</dc:title>
  <dc:creator>František Koliba</dc:creator>
  <cp:lastModifiedBy>Petr Suchánek</cp:lastModifiedBy>
  <cp:revision>51</cp:revision>
  <dcterms:created xsi:type="dcterms:W3CDTF">2016-02-21T08:51:57Z</dcterms:created>
  <dcterms:modified xsi:type="dcterms:W3CDTF">2022-02-27T11:26:26Z</dcterms:modified>
</cp:coreProperties>
</file>