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28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png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e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2</a:t>
            </a:r>
            <a:r>
              <a:rPr lang="cs-CZ" sz="3200" dirty="0" smtClean="0">
                <a:solidFill>
                  <a:schemeClr val="bg1"/>
                </a:solidFill>
              </a:rPr>
              <a:t>. 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2228049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Téma přednášky: </a:t>
            </a:r>
          </a:p>
          <a:p>
            <a:pPr marL="45720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charakteristiky polohy,</a:t>
            </a: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c</a:t>
            </a:r>
            <a:r>
              <a:rPr lang="cs-CZ" sz="2400" b="1" i="1" dirty="0" smtClean="0">
                <a:solidFill>
                  <a:srgbClr val="002060"/>
                </a:solidFill>
              </a:rPr>
              <a:t>harakteristiky variability statistických znaků.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2928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Variační koeficient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4309" y="1599993"/>
            <a:ext cx="10515600" cy="65631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zachycuje vztah variability k průměru.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4213" y="2505693"/>
            <a:ext cx="7772400" cy="367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Variační koeficient (populační)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Výběrový variační koeficient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606741"/>
              </p:ext>
            </p:extLst>
          </p:nvPr>
        </p:nvGraphicFramePr>
        <p:xfrm>
          <a:off x="7928367" y="2173184"/>
          <a:ext cx="1368425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Rovnice" r:id="rId4" imgW="431613" imgH="418918" progId="Equation.3">
                  <p:embed/>
                </p:oleObj>
              </mc:Choice>
              <mc:Fallback>
                <p:oleObj name="Rovnice" r:id="rId4" imgW="431613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8367" y="2173184"/>
                        <a:ext cx="1368425" cy="132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530368"/>
              </p:ext>
            </p:extLst>
          </p:nvPr>
        </p:nvGraphicFramePr>
        <p:xfrm>
          <a:off x="7304314" y="3694709"/>
          <a:ext cx="12525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Rovnice" r:id="rId6" imgW="342825" imgH="352533" progId="Equation.3">
                  <p:embed/>
                </p:oleObj>
              </mc:Choice>
              <mc:Fallback>
                <p:oleObj name="Rovnice" r:id="rId6" imgW="342825" imgH="35253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4314" y="3694709"/>
                        <a:ext cx="12525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948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388" y="1989138"/>
            <a:ext cx="8964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=135,7 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=2,09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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UNIPE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=2,09/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135,7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0,015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						tj. riziko = 1,5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%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135,7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3,72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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ORCO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= 3,72/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135,7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0,027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						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tj. riziko =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,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7%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Akcie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UNIPE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jsou méně riziková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ž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ORCO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Konkrétně: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V uvedeném období jsou akcie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UNIPE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1,8 krát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méně rizikové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ž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ORCO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755375"/>
              </p:ext>
            </p:extLst>
          </p:nvPr>
        </p:nvGraphicFramePr>
        <p:xfrm>
          <a:off x="251520" y="1989138"/>
          <a:ext cx="1008062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Rovnice" r:id="rId4" imgW="381000" imgH="228600" progId="Equation.3">
                  <p:embed/>
                </p:oleObj>
              </mc:Choice>
              <mc:Fallback>
                <p:oleObj name="Rovnice" r:id="rId4" imgW="38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89138"/>
                        <a:ext cx="1008062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345637"/>
              </p:ext>
            </p:extLst>
          </p:nvPr>
        </p:nvGraphicFramePr>
        <p:xfrm>
          <a:off x="251520" y="3098986"/>
          <a:ext cx="939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Rovnice" r:id="rId6" imgW="368300" imgH="228600" progId="Equation.3">
                  <p:embed/>
                </p:oleObj>
              </mc:Choice>
              <mc:Fallback>
                <p:oleObj name="Rovnice" r:id="rId6" imgW="368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098986"/>
                        <a:ext cx="939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320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Šikmost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33246"/>
            <a:ext cx="7772400" cy="438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Š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ikmost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vyjadřuje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tvar rozdělení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četnosti pomocí jediného čísla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Pokud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0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potom je histogram četnosti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symetrický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v tom smyslu,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že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aritmetický průměr = medián, tj.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946622"/>
              </p:ext>
            </p:extLst>
          </p:nvPr>
        </p:nvGraphicFramePr>
        <p:xfrm>
          <a:off x="2441596" y="3026579"/>
          <a:ext cx="220980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Rovnice" r:id="rId4" imgW="876228" imgH="352533" progId="Equation.3">
                  <p:embed/>
                </p:oleObj>
              </mc:Choice>
              <mc:Fallback>
                <p:oleObj name="Rovnice" r:id="rId4" imgW="876228" imgH="35253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96" y="3026579"/>
                        <a:ext cx="2209800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9346"/>
              </p:ext>
            </p:extLst>
          </p:nvPr>
        </p:nvGraphicFramePr>
        <p:xfrm>
          <a:off x="3174197" y="5684261"/>
          <a:ext cx="12239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Rovnice" r:id="rId6" imgW="352543" imgH="161960" progId="Equation.3">
                  <p:embed/>
                </p:oleObj>
              </mc:Choice>
              <mc:Fallback>
                <p:oleObj name="Rovnice" r:id="rId6" imgW="352543" imgH="1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197" y="5684261"/>
                        <a:ext cx="1223962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84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Šikmost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02374" y="1745672"/>
            <a:ext cx="7772400" cy="492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Šikmost je menší než 0 (záporná), když je graf četnosti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ešikmen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doprava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Šikmost je větší než 0 (kladná), když je graf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ešikmen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doleva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362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kladné šikmosti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767" y="2175162"/>
            <a:ext cx="5176654" cy="353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84991" y="2856681"/>
            <a:ext cx="43381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i="1" dirty="0"/>
              <a:t>Sk</a:t>
            </a:r>
            <a:r>
              <a:rPr lang="cs-CZ" altLang="cs-CZ" sz="3600" dirty="0"/>
              <a:t> = 0,99 </a:t>
            </a:r>
            <a:r>
              <a:rPr lang="en-US" altLang="cs-CZ" sz="3600" dirty="0"/>
              <a:t>&gt; 0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dirty="0"/>
              <a:t> - graf je s</a:t>
            </a:r>
            <a:r>
              <a:rPr lang="en-US" altLang="cs-CZ" sz="3600" dirty="0"/>
              <a:t>e</a:t>
            </a:r>
            <a:r>
              <a:rPr lang="cs-CZ" altLang="cs-CZ" sz="3600" dirty="0"/>
              <a:t>š</a:t>
            </a:r>
            <a:r>
              <a:rPr lang="en-US" altLang="cs-CZ" sz="3600" dirty="0" err="1"/>
              <a:t>ikmen</a:t>
            </a:r>
            <a:r>
              <a:rPr lang="cs-CZ" altLang="cs-CZ" sz="3600" dirty="0"/>
              <a:t> („sešlápnut“ ) </a:t>
            </a:r>
            <a:r>
              <a:rPr lang="en-US" altLang="cs-CZ" sz="3600" dirty="0" err="1"/>
              <a:t>doleva</a:t>
            </a:r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3161580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záporné šikmosti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06" y="2235200"/>
            <a:ext cx="500545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700156" y="2853531"/>
            <a:ext cx="527845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i="1" dirty="0"/>
              <a:t>Sk</a:t>
            </a:r>
            <a:r>
              <a:rPr lang="cs-CZ" altLang="cs-CZ" sz="3600" dirty="0"/>
              <a:t> = - 0,51 </a:t>
            </a:r>
            <a:r>
              <a:rPr lang="en-US" altLang="cs-CZ" sz="3600" dirty="0">
                <a:sym typeface="Symbol" pitchFamily="18" charset="2"/>
              </a:rPr>
              <a:t></a:t>
            </a:r>
            <a:r>
              <a:rPr lang="en-US" altLang="cs-CZ" sz="3600" dirty="0"/>
              <a:t> 0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dirty="0"/>
              <a:t> - graf je s</a:t>
            </a:r>
            <a:r>
              <a:rPr lang="en-US" altLang="cs-CZ" sz="3600" dirty="0"/>
              <a:t>e</a:t>
            </a:r>
            <a:r>
              <a:rPr lang="cs-CZ" altLang="cs-CZ" sz="3600" dirty="0"/>
              <a:t>š</a:t>
            </a:r>
            <a:r>
              <a:rPr lang="en-US" altLang="cs-CZ" sz="3600" dirty="0" err="1" smtClean="0"/>
              <a:t>ikmen</a:t>
            </a:r>
            <a:r>
              <a:rPr lang="cs-CZ" altLang="cs-CZ" sz="3600" dirty="0" smtClean="0"/>
              <a:t> </a:t>
            </a:r>
            <a:r>
              <a:rPr lang="en-US" altLang="cs-CZ" sz="3600" dirty="0" smtClean="0"/>
              <a:t>do</a:t>
            </a:r>
            <a:r>
              <a:rPr lang="cs-CZ" altLang="cs-CZ" sz="3600" dirty="0"/>
              <a:t>pra</a:t>
            </a:r>
            <a:r>
              <a:rPr lang="en-US" altLang="cs-CZ" sz="3600" dirty="0" err="1"/>
              <a:t>va</a:t>
            </a:r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1592332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polohy</a:t>
            </a:r>
            <a:endParaRPr lang="cs-CZ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Aritmetický průměr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populační průměr -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výběrový průměr -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Vážený průměr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5359400" y="2222500"/>
          <a:ext cx="23050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Rovnice" r:id="rId4" imgW="733429" imgH="390594" progId="Equation.3">
                  <p:embed/>
                </p:oleObj>
              </mc:Choice>
              <mc:Fallback>
                <p:oleObj name="Rovnice" r:id="rId4" imgW="733429" imgH="39059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359400" y="2222500"/>
                        <a:ext cx="2305050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5422900" y="3409950"/>
          <a:ext cx="2270125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ovnice" r:id="rId6" imgW="676202" imgH="390594" progId="Equation.3">
                  <p:embed/>
                </p:oleObj>
              </mc:Choice>
              <mc:Fallback>
                <p:oleObj name="Rovnice" r:id="rId6" imgW="676202" imgH="39059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422900" y="3409950"/>
                        <a:ext cx="2270125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5168900" y="4730750"/>
          <a:ext cx="293211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8" imgW="1114316" imgH="600062" progId="Equation.3">
                  <p:embed/>
                </p:oleObj>
              </mc:Choice>
              <mc:Fallback>
                <p:oleObj name="Rovnice" r:id="rId8" imgW="1114316" imgH="6000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168900" y="4730750"/>
                        <a:ext cx="2932113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76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polohy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8792296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Medián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      - prostřední hodnota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v uspořádaném souboru hodnot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(50</a:t>
            </a:r>
            <a:r>
              <a:rPr kumimoji="0" lang="en-US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hodnot je menších než medián,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50</a:t>
            </a:r>
            <a:r>
              <a:rPr kumimoji="0" lang="en-US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hodnot je větších, nebo stejných)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Modus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</a:t>
            </a:r>
            <a:r>
              <a:rPr kumimoji="0" lang="en-US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-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nejčetnější hodnota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(může jich být i více)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Též výběrový medián a výběrový modus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987675" y="1912938"/>
          <a:ext cx="54451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Rovnice" r:id="rId4" imgW="104737" imgH="142795" progId="Equation.3">
                  <p:embed/>
                </p:oleObj>
              </mc:Choice>
              <mc:Fallback>
                <p:oleObj name="Rovnice" r:id="rId4" imgW="104737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2987675" y="1912938"/>
                        <a:ext cx="544513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879725" y="4314825"/>
          <a:ext cx="4937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Rovnice" r:id="rId6" imgW="126725" imgH="177415" progId="Equation.3">
                  <p:embed/>
                </p:oleObj>
              </mc:Choice>
              <mc:Fallback>
                <p:oleObj name="Rovnice" r:id="rId6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4314825"/>
                        <a:ext cx="4937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021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03189"/>
            <a:ext cx="9196754" cy="69889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vzorek 9 jednotek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47" y="1472538"/>
            <a:ext cx="9144000" cy="4643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95079" y="1472538"/>
            <a:ext cx="581891" cy="2012754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rgbClr val="FFCC00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398816" y="5490974"/>
            <a:ext cx="605641" cy="624816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rgbClr val="FFCC00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893844" y="5604944"/>
            <a:ext cx="3167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dirty="0"/>
              <a:t>Populace 200 jednotek</a:t>
            </a:r>
          </a:p>
        </p:txBody>
      </p:sp>
    </p:spTree>
    <p:extLst>
      <p:ext uri="{BB962C8B-B14F-4D97-AF65-F5344CB8AC3E}">
        <p14:creationId xmlns:p14="http://schemas.microsoft.com/office/powerpoint/2010/main" val="330133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Výběrové a populační charakteristiky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131562" y="1303338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/>
              <a:t>Výběrový průměr: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464262"/>
              </p:ext>
            </p:extLst>
          </p:nvPr>
        </p:nvGraphicFramePr>
        <p:xfrm>
          <a:off x="690212" y="1847850"/>
          <a:ext cx="86852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Rovnice" r:id="rId4" imgW="3838559" imgH="390594" progId="Equation.3">
                  <p:embed/>
                </p:oleObj>
              </mc:Choice>
              <mc:Fallback>
                <p:oleObj name="Rovnice" r:id="rId4" imgW="3838559" imgH="39059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90212" y="1847850"/>
                        <a:ext cx="86852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195513" y="2931762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/>
              <a:t>Výběrový medián: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499631"/>
              </p:ext>
            </p:extLst>
          </p:nvPr>
        </p:nvGraphicFramePr>
        <p:xfrm>
          <a:off x="6768131" y="2923824"/>
          <a:ext cx="15287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Rovnice" r:id="rId6" imgW="380887" imgH="142795" progId="Equation.3">
                  <p:embed/>
                </p:oleObj>
              </mc:Choice>
              <mc:Fallback>
                <p:oleObj name="Rovnice" r:id="rId6" imgW="380887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768131" y="2923824"/>
                        <a:ext cx="1528762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043113" y="3933825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/>
              <a:t>Výběrový</a:t>
            </a:r>
            <a:r>
              <a:rPr lang="cs-CZ" altLang="cs-CZ" sz="2800" dirty="0">
                <a:solidFill>
                  <a:srgbClr val="FFCC00"/>
                </a:solidFill>
              </a:rPr>
              <a:t> </a:t>
            </a:r>
            <a:r>
              <a:rPr lang="cs-CZ" altLang="cs-CZ" sz="3600" b="1" dirty="0"/>
              <a:t>modus: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221300"/>
              </p:ext>
            </p:extLst>
          </p:nvPr>
        </p:nvGraphicFramePr>
        <p:xfrm>
          <a:off x="6803572" y="3933825"/>
          <a:ext cx="14398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Rovnice" r:id="rId8" imgW="405872" imgH="177569" progId="Equation.3">
                  <p:embed/>
                </p:oleObj>
              </mc:Choice>
              <mc:Fallback>
                <p:oleObj name="Rovnice" r:id="rId8" imgW="40587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3572" y="3933825"/>
                        <a:ext cx="14398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963613" y="4861276"/>
            <a:ext cx="619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/>
              <a:t>Populační charakteristiky:</a:t>
            </a:r>
            <a:r>
              <a:rPr lang="cs-CZ" altLang="cs-CZ" sz="2800" dirty="0">
                <a:solidFill>
                  <a:srgbClr val="FFCC00"/>
                </a:solidFill>
              </a:rPr>
              <a:t> </a:t>
            </a: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107779"/>
              </p:ext>
            </p:extLst>
          </p:nvPr>
        </p:nvGraphicFramePr>
        <p:xfrm>
          <a:off x="6757410" y="4961288"/>
          <a:ext cx="39608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Rovnice" r:id="rId10" imgW="1485900" imgH="203200" progId="Equation.3">
                  <p:embed/>
                </p:oleObj>
              </mc:Choice>
              <mc:Fallback>
                <p:oleObj name="Rovnice" r:id="rId10" imgW="1485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410" y="4961288"/>
                        <a:ext cx="396081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69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52553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Průměr nebo medián?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781" y="703189"/>
            <a:ext cx="4512623" cy="598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48146" y="2419460"/>
            <a:ext cx="4286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Která charakteristika lépe popisuje daný soubor?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18539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variability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201968"/>
              </p:ext>
            </p:extLst>
          </p:nvPr>
        </p:nvGraphicFramePr>
        <p:xfrm>
          <a:off x="1522453" y="1888177"/>
          <a:ext cx="7360289" cy="4736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Graf" r:id="rId5" imgW="5895975" imgH="4371975" progId="Excel.Chart.8">
                  <p:embed/>
                </p:oleObj>
              </mc:Choice>
              <mc:Fallback>
                <p:oleObj name="Graf" r:id="rId5" imgW="5895975" imgH="43719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53" y="1888177"/>
                        <a:ext cx="7360289" cy="4736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139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8461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Populační charakteristiky variability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Rozpětí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MAX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altLang="cs-CZ" sz="36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MIN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altLang="cs-CZ" sz="36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endParaRPr kumimoji="0" lang="cs-CZ" altLang="cs-CZ" sz="3600" b="0" i="0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Rozptyl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Směrodatná odchylka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044594"/>
              </p:ext>
            </p:extLst>
          </p:nvPr>
        </p:nvGraphicFramePr>
        <p:xfrm>
          <a:off x="2919536" y="2378261"/>
          <a:ext cx="606266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Rovnice" r:id="rId4" imgW="2162226" imgH="390594" progId="Equation.3">
                  <p:embed/>
                </p:oleObj>
              </mc:Choice>
              <mc:Fallback>
                <p:oleObj name="Rovnice" r:id="rId4" imgW="2162226" imgH="39059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536" y="2378261"/>
                        <a:ext cx="6062662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54377"/>
              </p:ext>
            </p:extLst>
          </p:nvPr>
        </p:nvGraphicFramePr>
        <p:xfrm>
          <a:off x="2867932" y="4631377"/>
          <a:ext cx="699452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Rovnice" r:id="rId6" imgW="2333639" imgH="447550" progId="Equation.3">
                  <p:embed/>
                </p:oleObj>
              </mc:Choice>
              <mc:Fallback>
                <p:oleObj name="Rovnice" r:id="rId6" imgW="2333639" imgH="44755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932" y="4631377"/>
                        <a:ext cx="6994525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41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81053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Výběrové charakteristiky variability</a:t>
            </a:r>
            <a:endParaRPr lang="cs-CZ" sz="40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Výběrový rozptyl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Výběrová směrodatná odchylka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015853"/>
              </p:ext>
            </p:extLst>
          </p:nvPr>
        </p:nvGraphicFramePr>
        <p:xfrm>
          <a:off x="3107151" y="1993261"/>
          <a:ext cx="676910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Rovnice" r:id="rId4" imgW="2162226" imgH="600062" progId="Equation.3">
                  <p:embed/>
                </p:oleObj>
              </mc:Choice>
              <mc:Fallback>
                <p:oleObj name="Rovnice" r:id="rId4" imgW="2162226" imgH="6000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151" y="1993261"/>
                        <a:ext cx="6769100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437574"/>
              </p:ext>
            </p:extLst>
          </p:nvPr>
        </p:nvGraphicFramePr>
        <p:xfrm>
          <a:off x="3190402" y="4288539"/>
          <a:ext cx="684053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Rovnice" r:id="rId6" imgW="2324191" imgH="647571" progId="Equation.3">
                  <p:embed/>
                </p:oleObj>
              </mc:Choice>
              <mc:Fallback>
                <p:oleObj name="Rovnice" r:id="rId6" imgW="2324191" imgH="6475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402" y="4288539"/>
                        <a:ext cx="6840537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91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230</Words>
  <Application>Microsoft Office PowerPoint</Application>
  <PresentationFormat>Vlastní</PresentationFormat>
  <Paragraphs>85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Motiv Office</vt:lpstr>
      <vt:lpstr>Rovnice</vt:lpstr>
      <vt:lpstr>Graf</vt:lpstr>
      <vt:lpstr>Prezentace aplikace PowerPoint</vt:lpstr>
      <vt:lpstr>Charakteristiky polohy</vt:lpstr>
      <vt:lpstr>Charakteristiky polohy</vt:lpstr>
      <vt:lpstr>Příklad: vzorek 9 jednotek</vt:lpstr>
      <vt:lpstr>Výběrové a populační charakteristiky</vt:lpstr>
      <vt:lpstr>Průměr nebo medián?</vt:lpstr>
      <vt:lpstr>Charakteristiky variability</vt:lpstr>
      <vt:lpstr>Populační charakteristiky variability</vt:lpstr>
      <vt:lpstr>Výběrové charakteristiky variability</vt:lpstr>
      <vt:lpstr>Variační koeficient</vt:lpstr>
      <vt:lpstr>Příklad:</vt:lpstr>
      <vt:lpstr>Šikmost</vt:lpstr>
      <vt:lpstr>Šikmost</vt:lpstr>
      <vt:lpstr>Příklad kladné šikmosti</vt:lpstr>
      <vt:lpstr>Příklad záporné šikmosti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94</cp:revision>
  <dcterms:created xsi:type="dcterms:W3CDTF">2016-11-25T20:36:16Z</dcterms:created>
  <dcterms:modified xsi:type="dcterms:W3CDTF">2019-05-16T05:21:50Z</dcterms:modified>
</cp:coreProperties>
</file>