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8" r:id="rId9"/>
    <p:sldId id="263" r:id="rId10"/>
    <p:sldId id="289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5" r:id="rId22"/>
    <p:sldId id="276" r:id="rId23"/>
    <p:sldId id="277" r:id="rId24"/>
    <p:sldId id="278" r:id="rId25"/>
    <p:sldId id="274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CDD-8DDB-4B93-8D06-E174F3A1A2E7}" type="datetimeFigureOut">
              <a:rPr lang="en-US" smtClean="0"/>
              <a:pPr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9225-9AE7-4431-BA08-E72E6C27CB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CDD-8DDB-4B93-8D06-E174F3A1A2E7}" type="datetimeFigureOut">
              <a:rPr lang="en-US" smtClean="0"/>
              <a:pPr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9225-9AE7-4431-BA08-E72E6C27CB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CDD-8DDB-4B93-8D06-E174F3A1A2E7}" type="datetimeFigureOut">
              <a:rPr lang="en-US" smtClean="0"/>
              <a:pPr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9225-9AE7-4431-BA08-E72E6C27CB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CDD-8DDB-4B93-8D06-E174F3A1A2E7}" type="datetimeFigureOut">
              <a:rPr lang="en-US" smtClean="0"/>
              <a:pPr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9225-9AE7-4431-BA08-E72E6C27CB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CDD-8DDB-4B93-8D06-E174F3A1A2E7}" type="datetimeFigureOut">
              <a:rPr lang="en-US" smtClean="0"/>
              <a:pPr/>
              <a:t>10/7/2021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9225-9AE7-4431-BA08-E72E6C27CB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CDD-8DDB-4B93-8D06-E174F3A1A2E7}" type="datetimeFigureOut">
              <a:rPr lang="en-US" smtClean="0"/>
              <a:pPr/>
              <a:t>10/7/2021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9225-9AE7-4431-BA08-E72E6C27CB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CDD-8DDB-4B93-8D06-E174F3A1A2E7}" type="datetimeFigureOut">
              <a:rPr lang="en-US" smtClean="0"/>
              <a:pPr/>
              <a:t>10/7/2021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9225-9AE7-4431-BA08-E72E6C27CB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CDD-8DDB-4B93-8D06-E174F3A1A2E7}" type="datetimeFigureOut">
              <a:rPr lang="en-US" smtClean="0"/>
              <a:pPr/>
              <a:t>10/7/2021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9225-9AE7-4431-BA08-E72E6C27CB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CDD-8DDB-4B93-8D06-E174F3A1A2E7}" type="datetimeFigureOut">
              <a:rPr lang="en-US" smtClean="0"/>
              <a:pPr/>
              <a:t>10/7/2021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9225-9AE7-4431-BA08-E72E6C27CB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CDD-8DDB-4B93-8D06-E174F3A1A2E7}" type="datetimeFigureOut">
              <a:rPr lang="en-US" smtClean="0"/>
              <a:pPr/>
              <a:t>10/7/2021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9225-9AE7-4431-BA08-E72E6C27CB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CDD-8DDB-4B93-8D06-E174F3A1A2E7}" type="datetimeFigureOut">
              <a:rPr lang="en-US" smtClean="0"/>
              <a:pPr/>
              <a:t>10/7/2021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A89225-9AE7-4431-BA08-E72E6C27CB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3A89225-9AE7-4431-BA08-E72E6C27CB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412DCDD-8DDB-4B93-8D06-E174F3A1A2E7}" type="datetimeFigureOut">
              <a:rPr lang="en-US" smtClean="0"/>
              <a:pPr/>
              <a:t>10/7/2021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29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REGRESNÍ ANALÝZA 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Jiří Mazurek Ph.D.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72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Metoda nejmenších čtverců</a:t>
            </a:r>
            <a:endParaRPr lang="en-US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417638"/>
            <a:ext cx="6408712" cy="4800600"/>
          </a:xfrm>
        </p:spPr>
      </p:pic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3689875"/>
              </p:ext>
            </p:extLst>
          </p:nvPr>
        </p:nvGraphicFramePr>
        <p:xfrm>
          <a:off x="92075" y="92075"/>
          <a:ext cx="8604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Objekt prostředí balíčkovače" showAsIcon="1" r:id="rId4" imgW="859680" imgH="532800" progId="Package">
                  <p:embed/>
                </p:oleObj>
              </mc:Choice>
              <mc:Fallback>
                <p:oleObj name="Objekt prostředí balíčkovače" showAsIcon="1" r:id="rId4" imgW="859680" imgH="532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2075" y="92075"/>
                        <a:ext cx="860425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33143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0"/>
            <a:ext cx="7620000" cy="1143000"/>
          </a:xfrm>
        </p:spPr>
        <p:txBody>
          <a:bodyPr/>
          <a:lstStyle/>
          <a:p>
            <a:r>
              <a:rPr lang="cs-CZ" dirty="0" smtClean="0"/>
              <a:t>Jednoduchá lineární regrese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885147"/>
            <a:ext cx="3960441" cy="5956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570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Jednoduchá lineární regrese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Jednoduchá lineární regrese je speciálním případem vícenásobní regrese</a:t>
            </a:r>
            <a:endParaRPr lang="en-US" dirty="0"/>
          </a:p>
          <a:p>
            <a:r>
              <a:rPr lang="cs-CZ" dirty="0"/>
              <a:t>Jednoduchá lineární regrese </a:t>
            </a:r>
            <a:r>
              <a:rPr lang="cs-CZ" dirty="0" smtClean="0"/>
              <a:t> má pouze jednu vysvětlující proměnnou, vícenásobná regrese má dvě nebo více vysvětlujících proměnných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2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Vícenásobná lineární regrese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Nejčastěji odhadovaná funkce</a:t>
            </a:r>
          </a:p>
          <a:p>
            <a:pPr marL="114300" indent="0">
              <a:buNone/>
            </a:pPr>
            <a:r>
              <a:rPr lang="en-US" dirty="0"/>
              <a:t>		y = </a:t>
            </a:r>
            <a:r>
              <a:rPr lang="en-US" dirty="0">
                <a:sym typeface="Symbol"/>
              </a:rPr>
              <a:t></a:t>
            </a:r>
            <a:r>
              <a:rPr lang="en-US" baseline="-25000" dirty="0"/>
              <a:t>1</a:t>
            </a:r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 + </a:t>
            </a:r>
            <a:r>
              <a:rPr lang="en-US" dirty="0">
                <a:sym typeface="Symbol"/>
              </a:rPr>
              <a:t></a:t>
            </a:r>
            <a:r>
              <a:rPr lang="en-US" baseline="-25000" dirty="0"/>
              <a:t>2</a:t>
            </a:r>
            <a:r>
              <a:rPr lang="en-US" dirty="0"/>
              <a:t>x</a:t>
            </a:r>
            <a:r>
              <a:rPr lang="en-US" baseline="-25000" dirty="0"/>
              <a:t>2</a:t>
            </a:r>
            <a:r>
              <a:rPr lang="en-US" dirty="0"/>
              <a:t> + ... + </a:t>
            </a:r>
            <a:r>
              <a:rPr lang="en-US" dirty="0">
                <a:sym typeface="Symbol"/>
              </a:rPr>
              <a:t></a:t>
            </a:r>
            <a:r>
              <a:rPr lang="en-US" baseline="-25000" dirty="0" err="1"/>
              <a:t>k</a:t>
            </a:r>
            <a:r>
              <a:rPr lang="en-US" dirty="0" err="1"/>
              <a:t>x</a:t>
            </a:r>
            <a:r>
              <a:rPr lang="en-US" baseline="-25000" dirty="0" err="1"/>
              <a:t>k</a:t>
            </a:r>
            <a:r>
              <a:rPr lang="en-US" dirty="0"/>
              <a:t>	</a:t>
            </a:r>
          </a:p>
          <a:p>
            <a:r>
              <a:rPr lang="cs-CZ" dirty="0" smtClean="0"/>
              <a:t>Nejjednodušším případem je jednoduchá lineární regrese</a:t>
            </a:r>
          </a:p>
          <a:p>
            <a:pPr marL="114300" indent="0">
              <a:buNone/>
            </a:pPr>
            <a:r>
              <a:rPr lang="cs-CZ" dirty="0"/>
              <a:t>	</a:t>
            </a:r>
            <a:r>
              <a:rPr lang="cs-CZ" dirty="0" smtClean="0"/>
              <a:t>	</a:t>
            </a:r>
            <a:r>
              <a:rPr lang="en-US" dirty="0" smtClean="0"/>
              <a:t> </a:t>
            </a:r>
            <a:r>
              <a:rPr lang="en-US" dirty="0"/>
              <a:t>y = </a:t>
            </a:r>
            <a:r>
              <a:rPr lang="en-US" dirty="0">
                <a:sym typeface="Symbol"/>
              </a:rPr>
              <a:t></a:t>
            </a:r>
            <a:r>
              <a:rPr lang="en-US" baseline="-25000" dirty="0"/>
              <a:t>1</a:t>
            </a:r>
            <a:r>
              <a:rPr lang="en-US" dirty="0"/>
              <a:t> + </a:t>
            </a:r>
            <a:r>
              <a:rPr lang="en-US" dirty="0">
                <a:sym typeface="Symbol"/>
              </a:rPr>
              <a:t></a:t>
            </a:r>
            <a:r>
              <a:rPr lang="en-US" baseline="-25000" dirty="0"/>
              <a:t>2</a:t>
            </a:r>
            <a:r>
              <a:rPr lang="en-US" dirty="0"/>
              <a:t>x</a:t>
            </a:r>
            <a:r>
              <a:rPr lang="en-US" baseline="-25000" dirty="0"/>
              <a:t>2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43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Grafická interpretace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Y</a:t>
            </a:r>
            <a:r>
              <a:rPr lang="cs-CZ" baseline="-25000" dirty="0" err="1" smtClean="0"/>
              <a:t>i</a:t>
            </a:r>
            <a:r>
              <a:rPr lang="cs-CZ" dirty="0" smtClean="0"/>
              <a:t> = empirické (měřené) hodnoty závislé  proměnné,</a:t>
            </a:r>
          </a:p>
          <a:p>
            <a:r>
              <a:rPr lang="cs-CZ" dirty="0" err="1" smtClean="0"/>
              <a:t>y</a:t>
            </a:r>
            <a:r>
              <a:rPr lang="cs-CZ" baseline="-25000" dirty="0" err="1" smtClean="0"/>
              <a:t>i</a:t>
            </a:r>
            <a:r>
              <a:rPr lang="cs-CZ" dirty="0" smtClean="0"/>
              <a:t>  = teoretické hodnoty závislé  proměnné,</a:t>
            </a:r>
          </a:p>
          <a:p>
            <a:r>
              <a:rPr lang="cs-CZ" dirty="0" smtClean="0">
                <a:sym typeface="Symbol"/>
              </a:rPr>
              <a:t></a:t>
            </a:r>
            <a:r>
              <a:rPr lang="cs-CZ" baseline="-25000" dirty="0" smtClean="0"/>
              <a:t>i</a:t>
            </a:r>
            <a:r>
              <a:rPr lang="cs-CZ" dirty="0" smtClean="0"/>
              <a:t>  = residua.      </a:t>
            </a:r>
          </a:p>
          <a:p>
            <a:r>
              <a:rPr lang="cs-CZ" dirty="0" smtClean="0"/>
              <a:t>Vztah mezi </a:t>
            </a:r>
            <a:r>
              <a:rPr lang="cs-CZ" dirty="0" err="1" smtClean="0"/>
              <a:t>Y</a:t>
            </a:r>
            <a:r>
              <a:rPr lang="cs-CZ" baseline="-25000" dirty="0" err="1" smtClean="0"/>
              <a:t>i</a:t>
            </a:r>
            <a:r>
              <a:rPr lang="cs-CZ" dirty="0" smtClean="0"/>
              <a:t> a </a:t>
            </a:r>
            <a:r>
              <a:rPr lang="cs-CZ" dirty="0" err="1" smtClean="0"/>
              <a:t>y</a:t>
            </a:r>
            <a:r>
              <a:rPr lang="cs-CZ" baseline="-25000" dirty="0" err="1" smtClean="0"/>
              <a:t>i</a:t>
            </a:r>
            <a:r>
              <a:rPr lang="cs-CZ" dirty="0" smtClean="0"/>
              <a:t> :   </a:t>
            </a:r>
            <a:r>
              <a:rPr lang="cs-CZ" dirty="0" err="1" smtClean="0"/>
              <a:t>y</a:t>
            </a:r>
            <a:r>
              <a:rPr lang="cs-CZ" baseline="-25000" dirty="0" err="1" smtClean="0"/>
              <a:t>i</a:t>
            </a:r>
            <a:r>
              <a:rPr lang="cs-CZ" baseline="-25000" dirty="0" smtClean="0"/>
              <a:t> </a:t>
            </a:r>
            <a:r>
              <a:rPr lang="cs-CZ" dirty="0" smtClean="0"/>
              <a:t> = </a:t>
            </a:r>
            <a:r>
              <a:rPr lang="cs-CZ" dirty="0" err="1" smtClean="0"/>
              <a:t>Y</a:t>
            </a:r>
            <a:r>
              <a:rPr lang="cs-CZ" baseline="-25000" dirty="0" err="1" smtClean="0"/>
              <a:t>i</a:t>
            </a:r>
            <a:r>
              <a:rPr lang="cs-CZ" dirty="0" smtClean="0"/>
              <a:t> + </a:t>
            </a:r>
            <a:r>
              <a:rPr lang="cs-CZ" dirty="0" smtClean="0">
                <a:sym typeface="Symbol"/>
              </a:rPr>
              <a:t></a:t>
            </a:r>
            <a:r>
              <a:rPr lang="cs-CZ" baseline="-25000" dirty="0" smtClean="0"/>
              <a:t>i</a:t>
            </a:r>
            <a:endParaRPr lang="cs-CZ" dirty="0" smtClean="0"/>
          </a:p>
          <a:p>
            <a:endParaRPr lang="cs-CZ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530" y="3392078"/>
            <a:ext cx="3680542" cy="2688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137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570186"/>
          </a:xfrm>
        </p:spPr>
        <p:txBody>
          <a:bodyPr/>
          <a:lstStyle/>
          <a:p>
            <a:r>
              <a:rPr lang="cs-CZ" dirty="0" smtClean="0"/>
              <a:t>Předpokládané statistické vlastnosti náhodné složky </a:t>
            </a:r>
            <a:endParaRPr lang="cs-CZ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48880"/>
            <a:ext cx="8229486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756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Regresní koeficienty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Vektor regresních koeficientů získáme z vektorové rovnice :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fr-FR" dirty="0"/>
              <a:t>kde </a:t>
            </a:r>
            <a:r>
              <a:rPr lang="fr-FR" i="1" dirty="0"/>
              <a:t>X </a:t>
            </a:r>
            <a:r>
              <a:rPr lang="fr-FR" dirty="0"/>
              <a:t>je tzv. matice regresorů </a:t>
            </a:r>
            <a:endParaRPr lang="cs-CZ" dirty="0" smtClean="0"/>
          </a:p>
          <a:p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204864"/>
            <a:ext cx="2613675" cy="670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947" y="3399834"/>
            <a:ext cx="3423528" cy="1829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5445224"/>
            <a:ext cx="2567362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5386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Odhadněte závislost spotřeby elektrické energie (</a:t>
            </a:r>
            <a:r>
              <a:rPr lang="cs-CZ" i="1" dirty="0" smtClean="0"/>
              <a:t>Y</a:t>
            </a:r>
            <a:r>
              <a:rPr lang="cs-CZ" dirty="0" smtClean="0"/>
              <a:t>) na délce elektrického vedení (</a:t>
            </a:r>
            <a:r>
              <a:rPr lang="cs-CZ" i="1" dirty="0" smtClean="0"/>
              <a:t>X</a:t>
            </a:r>
            <a:r>
              <a:rPr lang="cs-CZ" dirty="0" smtClean="0"/>
              <a:t>1) a odběru energie (</a:t>
            </a:r>
            <a:r>
              <a:rPr lang="cs-CZ" i="1" dirty="0" smtClean="0"/>
              <a:t>X</a:t>
            </a:r>
            <a:r>
              <a:rPr lang="cs-CZ" dirty="0" smtClean="0"/>
              <a:t>2). Jsou k dispozici následující výběrová data:</a:t>
            </a:r>
            <a:endParaRPr lang="cs-CZ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780928"/>
            <a:ext cx="2880320" cy="3906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780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- řešení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5132040"/>
          </a:xfrm>
        </p:spPr>
        <p:txBody>
          <a:bodyPr/>
          <a:lstStyle/>
          <a:p>
            <a:r>
              <a:rPr lang="cs-CZ" dirty="0" smtClean="0"/>
              <a:t>Tabulka představuje body, z nichž získáme potřebné matice </a:t>
            </a:r>
            <a:r>
              <a:rPr lang="cs-CZ" i="1" dirty="0" smtClean="0"/>
              <a:t>X </a:t>
            </a:r>
            <a:r>
              <a:rPr lang="cs-CZ" dirty="0" smtClean="0"/>
              <a:t>a </a:t>
            </a:r>
            <a:r>
              <a:rPr lang="cs-CZ" i="1" dirty="0" smtClean="0"/>
              <a:t>Y</a:t>
            </a:r>
            <a:r>
              <a:rPr lang="cs-CZ" dirty="0" smtClean="0"/>
              <a:t>. </a:t>
            </a:r>
            <a:endParaRPr lang="cs-CZ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588" y="1981200"/>
            <a:ext cx="6228692" cy="4595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433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- řešení</a:t>
            </a:r>
            <a:endParaRPr lang="en-US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3" y="2276872"/>
            <a:ext cx="8363936" cy="3384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800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Regresní analýza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Regresní analýza se zabývá závislostí kvantitativního znaku na kvantitativním znaku (nebo více kvantitativních znacích). </a:t>
            </a:r>
          </a:p>
          <a:p>
            <a:r>
              <a:rPr lang="cs-CZ" dirty="0" smtClean="0"/>
              <a:t>V případě závislosti jednoho znaku na jednom znaku mluvíme o </a:t>
            </a:r>
            <a:r>
              <a:rPr lang="cs-CZ" i="1" dirty="0" smtClean="0"/>
              <a:t>jednoduché regresi</a:t>
            </a:r>
            <a:r>
              <a:rPr lang="cs-CZ" dirty="0" smtClean="0"/>
              <a:t>.</a:t>
            </a:r>
          </a:p>
          <a:p>
            <a:r>
              <a:rPr lang="cs-CZ" dirty="0" smtClean="0"/>
              <a:t>U závislosti jednoho znaku na více kvantitativních znacích hovoříme o</a:t>
            </a:r>
            <a:r>
              <a:rPr lang="cs-CZ" i="1" dirty="0" smtClean="0"/>
              <a:t> vícenásobné (nebo mnohonásobné) regresi</a:t>
            </a:r>
            <a:r>
              <a:rPr lang="cs-CZ" dirty="0" smtClean="0"/>
              <a:t>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298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- řešení</a:t>
            </a:r>
            <a:endParaRPr lang="en-US" dirty="0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12776"/>
            <a:ext cx="3653719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80141"/>
            <a:ext cx="7488832" cy="410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0650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- řešení</a:t>
            </a:r>
            <a:endParaRPr lang="en-US" dirty="0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11" y="1556792"/>
            <a:ext cx="8231652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433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Teoretické hodnoty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Teoretické hodnoty obdržíme dosazením do regresní rovnice za </a:t>
            </a:r>
            <a:r>
              <a:rPr lang="cs-CZ" i="1" dirty="0" smtClean="0"/>
              <a:t>x</a:t>
            </a:r>
            <a:r>
              <a:rPr lang="cs-CZ" baseline="-25000" dirty="0" smtClean="0"/>
              <a:t>1</a:t>
            </a:r>
            <a:r>
              <a:rPr lang="cs-CZ" dirty="0" smtClean="0"/>
              <a:t> a </a:t>
            </a:r>
            <a:r>
              <a:rPr lang="cs-CZ" i="1" dirty="0" smtClean="0"/>
              <a:t>x</a:t>
            </a:r>
            <a:r>
              <a:rPr lang="cs-CZ" baseline="-25000" dirty="0" smtClean="0"/>
              <a:t>2</a:t>
            </a:r>
            <a:r>
              <a:rPr lang="cs-CZ" dirty="0" smtClean="0"/>
              <a:t> postupně z tabulky vstupních dat:</a:t>
            </a:r>
          </a:p>
          <a:p>
            <a:endParaRPr lang="en-US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588" y="2800350"/>
            <a:ext cx="5344426" cy="2068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934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Teoretické hodnoty jinak</a:t>
            </a:r>
            <a:endParaRPr lang="en-US" dirty="0"/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93554"/>
            <a:ext cx="6840760" cy="4600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027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Vektor reziduálních odchylek: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Rozdíl teoretické a skutečné hodnoty, představuje </a:t>
            </a:r>
            <a:r>
              <a:rPr lang="cs-CZ" i="1" dirty="0" smtClean="0"/>
              <a:t>vektor reziduálních odchylek</a:t>
            </a:r>
            <a:r>
              <a:rPr lang="cs-CZ" dirty="0" smtClean="0"/>
              <a:t>:</a:t>
            </a:r>
            <a:endParaRPr lang="cs-CZ" dirty="0"/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603850"/>
            <a:ext cx="4608512" cy="3777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568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Rozptyl odhadu regresních koeficientů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Protože při výpočtu regresních koeficientů se jedná o odhady, je účelné také nalézt rozptyly těchto odhadů, které vyjadřují přesnost odhadů. Získáme je jako prvky hlavní diagonály matice: </a:t>
            </a:r>
            <a:endParaRPr lang="cs-CZ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066" y="2924944"/>
            <a:ext cx="2693911" cy="775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687" y="3801836"/>
            <a:ext cx="6401633" cy="2617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747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- řešení</a:t>
            </a:r>
            <a:endParaRPr lang="en-US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7" y="1700808"/>
            <a:ext cx="4085671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47" y="3429000"/>
            <a:ext cx="8379113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056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Rozptyly regresních koeficientů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Diagonálu poslední matice tvoří rozptyly jednotlivých regresních koeficientů: </a:t>
            </a:r>
            <a:endParaRPr lang="cs-CZ" sz="2400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492896"/>
            <a:ext cx="7066975" cy="1124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5589240"/>
            <a:ext cx="45720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bdélník 3"/>
          <p:cNvSpPr/>
          <p:nvPr/>
        </p:nvSpPr>
        <p:spPr>
          <a:xfrm>
            <a:off x="448218" y="3805166"/>
            <a:ext cx="786819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/>
              <a:t>Po nalezení regresního modelu a rozptylů odhadů regresních koeficientů píšeme obvykle výsledné řešení tak, že pod regresní koeficienty do závorek uvádíme příslušné směrodatné odchylky (též tzv. </a:t>
            </a:r>
            <a:r>
              <a:rPr lang="cs-CZ" sz="2400" i="1" dirty="0" smtClean="0"/>
              <a:t>standardní chyby</a:t>
            </a:r>
            <a:r>
              <a:rPr lang="cs-CZ" sz="2400" dirty="0" smtClean="0"/>
              <a:t>).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65386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282154"/>
          </a:xfrm>
        </p:spPr>
        <p:txBody>
          <a:bodyPr/>
          <a:lstStyle/>
          <a:p>
            <a:r>
              <a:rPr lang="en-US" b="1" dirty="0"/>
              <a:t>TEST VÝZNAMNOSTI REGRESNÍCH KOEFICIENTŮ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16832"/>
            <a:ext cx="7620000" cy="4483968"/>
          </a:xfrm>
        </p:spPr>
        <p:txBody>
          <a:bodyPr/>
          <a:lstStyle/>
          <a:p>
            <a:r>
              <a:rPr lang="cs-CZ" dirty="0" smtClean="0"/>
              <a:t>Při výpočtu regresních koeficientů </a:t>
            </a:r>
            <a:r>
              <a:rPr lang="cs-CZ" i="1" dirty="0" smtClean="0"/>
              <a:t>b</a:t>
            </a:r>
            <a:r>
              <a:rPr lang="cs-CZ" baseline="-25000" dirty="0" smtClean="0"/>
              <a:t>1</a:t>
            </a:r>
            <a:r>
              <a:rPr lang="cs-CZ" dirty="0" smtClean="0"/>
              <a:t>, </a:t>
            </a:r>
            <a:r>
              <a:rPr lang="cs-CZ" i="1" dirty="0" smtClean="0"/>
              <a:t>b</a:t>
            </a:r>
            <a:r>
              <a:rPr lang="cs-CZ" baseline="-25000" dirty="0" smtClean="0"/>
              <a:t>2</a:t>
            </a:r>
            <a:r>
              <a:rPr lang="cs-CZ" dirty="0" smtClean="0"/>
              <a:t>, …, </a:t>
            </a:r>
            <a:r>
              <a:rPr lang="cs-CZ" i="1" dirty="0" err="1" smtClean="0"/>
              <a:t>b</a:t>
            </a:r>
            <a:r>
              <a:rPr lang="cs-CZ" i="1" baseline="-25000" dirty="0" err="1" smtClean="0"/>
              <a:t>k</a:t>
            </a:r>
            <a:r>
              <a:rPr lang="cs-CZ" i="1" dirty="0" smtClean="0"/>
              <a:t> </a:t>
            </a:r>
            <a:r>
              <a:rPr lang="cs-CZ" dirty="0" smtClean="0"/>
              <a:t>se stává, že mezi koeficienty jsou až řádové rozdíly, např. </a:t>
            </a:r>
            <a:r>
              <a:rPr lang="cs-CZ" i="1" dirty="0" smtClean="0"/>
              <a:t>b</a:t>
            </a:r>
            <a:r>
              <a:rPr lang="cs-CZ" baseline="-25000" dirty="0" smtClean="0"/>
              <a:t>1</a:t>
            </a:r>
            <a:r>
              <a:rPr lang="cs-CZ" dirty="0" smtClean="0"/>
              <a:t> = 200 a </a:t>
            </a:r>
            <a:r>
              <a:rPr lang="cs-CZ" i="1" dirty="0" smtClean="0"/>
              <a:t>b</a:t>
            </a:r>
            <a:r>
              <a:rPr lang="cs-CZ" baseline="-25000" dirty="0" smtClean="0"/>
              <a:t>2</a:t>
            </a:r>
            <a:r>
              <a:rPr lang="cs-CZ" dirty="0" smtClean="0"/>
              <a:t> = 0,02. </a:t>
            </a:r>
          </a:p>
          <a:p>
            <a:r>
              <a:rPr lang="cs-CZ" dirty="0" smtClean="0"/>
              <a:t>V takových případech stojíme před problémem, zda má smysl zařadit např. </a:t>
            </a:r>
            <a:r>
              <a:rPr lang="cs-CZ" i="1" dirty="0" smtClean="0"/>
              <a:t>b</a:t>
            </a:r>
            <a:r>
              <a:rPr lang="cs-CZ" baseline="-25000" dirty="0" smtClean="0"/>
              <a:t>2</a:t>
            </a:r>
            <a:r>
              <a:rPr lang="cs-CZ" dirty="0" smtClean="0"/>
              <a:t> do regresní funkce. </a:t>
            </a:r>
          </a:p>
          <a:p>
            <a:r>
              <a:rPr lang="cs-CZ" dirty="0" smtClean="0"/>
              <a:t>K objektivnímu posouzení významnosti regresních koeficientů lze použít test statistické významnosti regresních koeficientů.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8992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Struktura testu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1) </a:t>
                </a:r>
                <a:r>
                  <a:rPr lang="en-US" dirty="0" err="1" smtClean="0"/>
                  <a:t>Nul</a:t>
                </a:r>
                <a:r>
                  <a:rPr lang="cs-CZ" dirty="0" err="1" smtClean="0"/>
                  <a:t>ová</a:t>
                </a:r>
                <a:r>
                  <a:rPr lang="cs-CZ" dirty="0" smtClean="0"/>
                  <a:t> 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hypot</a:t>
                </a:r>
                <a:r>
                  <a:rPr lang="cs-CZ" dirty="0" err="1" smtClean="0"/>
                  <a:t>éza</a:t>
                </a:r>
                <a:r>
                  <a:rPr lang="cs-CZ" dirty="0"/>
                  <a:t>:</a:t>
                </a:r>
                <a:r>
                  <a:rPr lang="en-US" dirty="0"/>
                  <a:t>	H</a:t>
                </a:r>
                <a:r>
                  <a:rPr lang="en-US" baseline="-25000" dirty="0"/>
                  <a:t>0</a:t>
                </a:r>
                <a:r>
                  <a:rPr lang="en-US" dirty="0"/>
                  <a:t>: </a:t>
                </a:r>
                <a:r>
                  <a:rPr lang="en-US" dirty="0">
                    <a:sym typeface="Symbol"/>
                  </a:rPr>
                  <a:t></a:t>
                </a:r>
                <a:r>
                  <a:rPr lang="en-US" baseline="-25000" dirty="0" err="1"/>
                  <a:t>i</a:t>
                </a:r>
                <a:r>
                  <a:rPr lang="en-US" dirty="0"/>
                  <a:t> = 0</a:t>
                </a:r>
                <a:r>
                  <a:rPr lang="en-US" dirty="0" smtClean="0"/>
                  <a:t>,</a:t>
                </a:r>
                <a:r>
                  <a:rPr lang="cs-CZ" dirty="0" smtClean="0"/>
                  <a:t> </a:t>
                </a:r>
                <a:r>
                  <a:rPr lang="en-US" dirty="0" err="1" smtClean="0"/>
                  <a:t>alternativ</a:t>
                </a:r>
                <a:r>
                  <a:rPr lang="cs-CZ" dirty="0" smtClean="0"/>
                  <a:t>ní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hypot</a:t>
                </a:r>
                <a:r>
                  <a:rPr lang="cs-CZ" dirty="0" err="1" smtClean="0"/>
                  <a:t>éza</a:t>
                </a:r>
                <a:r>
                  <a:rPr lang="en-US" dirty="0"/>
                  <a:t>	H</a:t>
                </a:r>
                <a:r>
                  <a:rPr lang="en-US" baseline="-25000" dirty="0"/>
                  <a:t>1</a:t>
                </a:r>
                <a:r>
                  <a:rPr lang="en-US" dirty="0"/>
                  <a:t>: </a:t>
                </a:r>
                <a:r>
                  <a:rPr lang="en-US" dirty="0">
                    <a:sym typeface="Symbol"/>
                  </a:rPr>
                  <a:t></a:t>
                </a:r>
                <a:r>
                  <a:rPr lang="en-US" baseline="-25000" dirty="0" err="1"/>
                  <a:t>i</a:t>
                </a:r>
                <a:r>
                  <a:rPr lang="en-US" dirty="0"/>
                  <a:t> </a:t>
                </a:r>
                <a:r>
                  <a:rPr lang="en-US" dirty="0">
                    <a:sym typeface="Symbol"/>
                  </a:rPr>
                  <a:t></a:t>
                </a:r>
                <a:r>
                  <a:rPr lang="en-US" dirty="0"/>
                  <a:t> 0</a:t>
                </a:r>
              </a:p>
              <a:p>
                <a:r>
                  <a:rPr lang="en-US" dirty="0"/>
                  <a:t>2) </a:t>
                </a:r>
                <a:r>
                  <a:rPr lang="en-US" dirty="0" smtClean="0"/>
                  <a:t>Test</a:t>
                </a:r>
                <a:r>
                  <a:rPr lang="cs-CZ" dirty="0" err="1" smtClean="0"/>
                  <a:t>ové</a:t>
                </a:r>
                <a:r>
                  <a:rPr lang="en-US" dirty="0" smtClean="0"/>
                  <a:t> </a:t>
                </a:r>
                <a:r>
                  <a:rPr lang="cs-CZ" dirty="0" err="1" smtClean="0"/>
                  <a:t>kritárium</a:t>
                </a:r>
                <a:r>
                  <a:rPr lang="en-US" dirty="0" smtClean="0"/>
                  <a:t>  </a:t>
                </a:r>
                <a:r>
                  <a:rPr lang="en-US" dirty="0"/>
                  <a:t>	 				</a:t>
                </a:r>
              </a:p>
              <a:p>
                <a:pPr lvl="1"/>
                <a:endParaRPr lang="cs-CZ" dirty="0" smtClean="0"/>
              </a:p>
              <a:p>
                <a:pPr lvl="1"/>
                <a:endParaRPr lang="cs-CZ" dirty="0"/>
              </a:p>
              <a:p>
                <a:pPr lvl="1"/>
                <a:r>
                  <a:rPr lang="cs-CZ" dirty="0" smtClean="0"/>
                  <a:t>Kde </a:t>
                </a:r>
                <a:r>
                  <a:rPr lang="en-US" dirty="0" smtClean="0"/>
                  <a:t>b</a:t>
                </a:r>
                <a:r>
                  <a:rPr lang="en-US" baseline="-25000" dirty="0" smtClean="0"/>
                  <a:t>i</a:t>
                </a:r>
                <a:r>
                  <a:rPr lang="cs-CZ" baseline="-25000" dirty="0" smtClean="0"/>
                  <a:t>  </a:t>
                </a:r>
                <a:r>
                  <a:rPr lang="cs-CZ" dirty="0" smtClean="0"/>
                  <a:t>je odhad parametru</a:t>
                </a:r>
                <a:r>
                  <a:rPr lang="en-US" dirty="0" smtClean="0"/>
                  <a:t> </a:t>
                </a:r>
                <a:r>
                  <a:rPr lang="en-US" dirty="0">
                    <a:sym typeface="Symbol"/>
                  </a:rPr>
                  <a:t></a:t>
                </a:r>
                <a:r>
                  <a:rPr lang="en-US" baseline="-25000" dirty="0" err="1"/>
                  <a:t>i</a:t>
                </a:r>
                <a:r>
                  <a:rPr lang="en-US" dirty="0" smtClean="0"/>
                  <a:t>,</a:t>
                </a:r>
                <a:r>
                  <a:rPr lang="cs-CZ" dirty="0" smtClean="0"/>
                  <a:t> </a:t>
                </a:r>
                <a:r>
                  <a:rPr lang="en-US" dirty="0" smtClean="0"/>
                  <a:t>s(b</a:t>
                </a:r>
                <a:r>
                  <a:rPr lang="en-US" baseline="-25000" dirty="0" smtClean="0"/>
                  <a:t>i</a:t>
                </a:r>
                <a:r>
                  <a:rPr lang="en-US" dirty="0" smtClean="0"/>
                  <a:t>)</a:t>
                </a:r>
                <a:r>
                  <a:rPr lang="cs-CZ" dirty="0" smtClean="0"/>
                  <a:t> </a:t>
                </a:r>
                <a:r>
                  <a:rPr lang="en-US" dirty="0" smtClean="0"/>
                  <a:t>je </a:t>
                </a:r>
                <a:r>
                  <a:rPr lang="en-US" dirty="0" err="1"/>
                  <a:t>směrodatná</a:t>
                </a:r>
                <a:r>
                  <a:rPr lang="en-US" dirty="0"/>
                  <a:t> </a:t>
                </a:r>
                <a:r>
                  <a:rPr lang="en-US" dirty="0" err="1"/>
                  <a:t>odchylka</a:t>
                </a:r>
                <a:r>
                  <a:rPr lang="en-US" dirty="0"/>
                  <a:t> </a:t>
                </a:r>
                <a:r>
                  <a:rPr lang="en-US" dirty="0" err="1" smtClean="0"/>
                  <a:t>odhadu</a:t>
                </a:r>
                <a:r>
                  <a:rPr lang="cs-CZ" dirty="0" smtClean="0"/>
                  <a:t> </a:t>
                </a:r>
                <a:r>
                  <a:rPr lang="en-US" dirty="0"/>
                  <a:t>b</a:t>
                </a:r>
                <a:r>
                  <a:rPr lang="en-US" baseline="-25000" dirty="0"/>
                  <a:t>i</a:t>
                </a:r>
                <a:r>
                  <a:rPr lang="en-US" dirty="0" smtClean="0"/>
                  <a:t>.</a:t>
                </a:r>
                <a:endParaRPr lang="en-US" dirty="0"/>
              </a:p>
              <a:p>
                <a:r>
                  <a:rPr lang="en-US" dirty="0" smtClean="0"/>
                  <a:t>3</a:t>
                </a:r>
                <a:r>
                  <a:rPr lang="en-US" dirty="0"/>
                  <a:t>) </a:t>
                </a:r>
                <a:r>
                  <a:rPr lang="cs-CZ" dirty="0" smtClean="0"/>
                  <a:t>Kritická hodnota</a:t>
                </a:r>
                <a:r>
                  <a:rPr lang="en-US" dirty="0"/>
                  <a:t>		</a:t>
                </a:r>
                <a:r>
                  <a:rPr lang="en-US" dirty="0" err="1"/>
                  <a:t>t</a:t>
                </a:r>
                <a:r>
                  <a:rPr lang="en-US" baseline="-25000" dirty="0" err="1"/>
                  <a:t>n</a:t>
                </a:r>
                <a:r>
                  <a:rPr lang="en-US" baseline="-25000" dirty="0"/>
                  <a:t>-k</a:t>
                </a:r>
                <a:r>
                  <a:rPr lang="en-US" dirty="0"/>
                  <a:t>(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ea typeface="Cambria Math"/>
                      </a:rPr>
                      <m:t>𝛼</m:t>
                    </m:r>
                  </m:oMath>
                </a14:m>
                <a:r>
                  <a:rPr lang="en-US" dirty="0"/>
                  <a:t>)</a:t>
                </a:r>
              </a:p>
              <a:p>
                <a:r>
                  <a:rPr lang="en-US" dirty="0"/>
                  <a:t> </a:t>
                </a:r>
              </a:p>
              <a:p>
                <a:r>
                  <a:rPr lang="en-US" dirty="0"/>
                  <a:t>4) </a:t>
                </a:r>
                <a:r>
                  <a:rPr lang="en-US" dirty="0" err="1"/>
                  <a:t>Porovnáme</a:t>
                </a:r>
                <a:r>
                  <a:rPr lang="en-US" dirty="0"/>
                  <a:t> </a:t>
                </a:r>
                <a:r>
                  <a:rPr lang="en-US" i="1" dirty="0"/>
                  <a:t>T </a:t>
                </a:r>
                <a:r>
                  <a:rPr lang="en-US" dirty="0"/>
                  <a:t>a </a:t>
                </a:r>
                <a:r>
                  <a:rPr lang="en-US" i="1" dirty="0"/>
                  <a:t>K</a:t>
                </a:r>
                <a:r>
                  <a:rPr lang="en-US" dirty="0"/>
                  <a:t>: Je-li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0" i="1" dirty="0" smtClean="0">
                            <a:latin typeface="Cambria Math"/>
                          </a:rPr>
                          <m:t>𝑇</m:t>
                        </m:r>
                      </m:e>
                    </m:d>
                    <m:r>
                      <a:rPr lang="en-US" b="0" i="1" dirty="0" smtClean="0">
                        <a:latin typeface="Cambria Math"/>
                      </a:rPr>
                      <m:t>&gt;</m:t>
                    </m:r>
                  </m:oMath>
                </a14:m>
                <a:r>
                  <a:rPr lang="en-US" i="1" dirty="0"/>
                  <a:t>K</a:t>
                </a:r>
                <a:r>
                  <a:rPr lang="en-US" dirty="0"/>
                  <a:t>, </a:t>
                </a:r>
                <a:r>
                  <a:rPr lang="en-US" dirty="0" err="1"/>
                  <a:t>zamítá</a:t>
                </a:r>
                <a:r>
                  <a:rPr lang="en-US" dirty="0"/>
                  <a:t> se H</a:t>
                </a:r>
                <a:r>
                  <a:rPr lang="en-US" baseline="-25000" dirty="0"/>
                  <a:t>0</a:t>
                </a:r>
                <a:r>
                  <a:rPr lang="en-US" dirty="0"/>
                  <a:t> a </a:t>
                </a:r>
                <a:r>
                  <a:rPr lang="en-US" dirty="0" err="1"/>
                  <a:t>přijme</a:t>
                </a:r>
                <a:r>
                  <a:rPr lang="en-US" dirty="0"/>
                  <a:t> se </a:t>
                </a:r>
                <a:r>
                  <a:rPr lang="en-US" dirty="0" err="1"/>
                  <a:t>alternativní</a:t>
                </a:r>
                <a:r>
                  <a:rPr lang="en-US" dirty="0"/>
                  <a:t> </a:t>
                </a:r>
                <a:r>
                  <a:rPr lang="en-US" dirty="0" err="1"/>
                  <a:t>hypotézu</a:t>
                </a:r>
                <a:r>
                  <a:rPr lang="en-US" dirty="0"/>
                  <a:t> H</a:t>
                </a:r>
                <a:r>
                  <a:rPr lang="en-US" baseline="-25000" dirty="0"/>
                  <a:t>1</a:t>
                </a:r>
                <a:r>
                  <a:rPr lang="en-US" dirty="0"/>
                  <a:t>, </a:t>
                </a:r>
                <a:r>
                  <a:rPr lang="en-US" dirty="0" err="1"/>
                  <a:t>podle</a:t>
                </a:r>
                <a:r>
                  <a:rPr lang="en-US" dirty="0"/>
                  <a:t> </a:t>
                </a:r>
                <a:r>
                  <a:rPr lang="en-US" dirty="0" err="1"/>
                  <a:t>které</a:t>
                </a:r>
                <a:r>
                  <a:rPr lang="en-US" dirty="0"/>
                  <a:t> </a:t>
                </a:r>
                <a:r>
                  <a:rPr lang="en-US" dirty="0" err="1"/>
                  <a:t>vypočítaný</a:t>
                </a:r>
                <a:r>
                  <a:rPr lang="en-US" dirty="0"/>
                  <a:t> </a:t>
                </a:r>
                <a:r>
                  <a:rPr lang="en-US" dirty="0" err="1"/>
                  <a:t>koeficient</a:t>
                </a:r>
                <a:r>
                  <a:rPr lang="en-US" dirty="0"/>
                  <a:t> je </a:t>
                </a:r>
                <a:r>
                  <a:rPr lang="en-US" dirty="0" err="1"/>
                  <a:t>možné</a:t>
                </a:r>
                <a:r>
                  <a:rPr lang="en-US" dirty="0"/>
                  <a:t> </a:t>
                </a:r>
                <a:r>
                  <a:rPr lang="en-US" dirty="0" err="1"/>
                  <a:t>považovat</a:t>
                </a:r>
                <a:r>
                  <a:rPr lang="en-US" dirty="0"/>
                  <a:t> </a:t>
                </a:r>
                <a:r>
                  <a:rPr lang="en-US" dirty="0" err="1"/>
                  <a:t>za</a:t>
                </a:r>
                <a:r>
                  <a:rPr lang="en-US" dirty="0"/>
                  <a:t> </a:t>
                </a:r>
                <a:r>
                  <a:rPr lang="en-US" dirty="0" err="1"/>
                  <a:t>nenulový</a:t>
                </a:r>
                <a:r>
                  <a:rPr lang="en-US" dirty="0"/>
                  <a:t>, </a:t>
                </a:r>
                <a:r>
                  <a:rPr lang="en-US" dirty="0" err="1"/>
                  <a:t>neboli</a:t>
                </a:r>
                <a:r>
                  <a:rPr lang="en-US" dirty="0"/>
                  <a:t> </a:t>
                </a:r>
                <a:r>
                  <a:rPr lang="en-US" dirty="0" err="1"/>
                  <a:t>statisticky</a:t>
                </a:r>
                <a:r>
                  <a:rPr lang="en-US" dirty="0"/>
                  <a:t> </a:t>
                </a:r>
                <a:r>
                  <a:rPr lang="en-US" dirty="0" err="1"/>
                  <a:t>významný</a:t>
                </a:r>
                <a:r>
                  <a:rPr lang="en-US" dirty="0"/>
                  <a:t> a je proto </a:t>
                </a:r>
                <a:r>
                  <a:rPr lang="en-US" dirty="0" err="1"/>
                  <a:t>důvod</a:t>
                </a:r>
                <a:r>
                  <a:rPr lang="en-US" dirty="0"/>
                  <a:t> pro </a:t>
                </a:r>
                <a:r>
                  <a:rPr lang="en-US" dirty="0" err="1"/>
                  <a:t>jeho</a:t>
                </a:r>
                <a:r>
                  <a:rPr lang="en-US" dirty="0"/>
                  <a:t> </a:t>
                </a:r>
                <a:r>
                  <a:rPr lang="en-US" dirty="0" err="1"/>
                  <a:t>zařazení</a:t>
                </a:r>
                <a:r>
                  <a:rPr lang="en-US" dirty="0"/>
                  <a:t> do </a:t>
                </a:r>
                <a:r>
                  <a:rPr lang="en-US" dirty="0" err="1"/>
                  <a:t>regresní</a:t>
                </a:r>
                <a:r>
                  <a:rPr lang="en-US" dirty="0"/>
                  <a:t> </a:t>
                </a:r>
                <a:r>
                  <a:rPr lang="en-US" dirty="0" err="1"/>
                  <a:t>funkce</a:t>
                </a:r>
                <a:r>
                  <a:rPr lang="en-US" dirty="0"/>
                  <a:t>. V </a:t>
                </a:r>
                <a:r>
                  <a:rPr lang="en-US" dirty="0" err="1"/>
                  <a:t>opačném</a:t>
                </a:r>
                <a:r>
                  <a:rPr lang="en-US" dirty="0"/>
                  <a:t> </a:t>
                </a:r>
                <a:r>
                  <a:rPr lang="en-US" dirty="0" err="1"/>
                  <a:t>případě</a:t>
                </a:r>
                <a:r>
                  <a:rPr lang="en-US" dirty="0"/>
                  <a:t> </a:t>
                </a:r>
                <a:r>
                  <a:rPr lang="en-US" dirty="0" err="1"/>
                  <a:t>přijímáme</a:t>
                </a:r>
                <a:r>
                  <a:rPr lang="en-US" dirty="0"/>
                  <a:t> H</a:t>
                </a:r>
                <a:r>
                  <a:rPr lang="en-US" baseline="-25000" dirty="0"/>
                  <a:t>0</a:t>
                </a:r>
                <a:r>
                  <a:rPr lang="en-US" dirty="0"/>
                  <a:t> a </a:t>
                </a:r>
                <a:r>
                  <a:rPr lang="en-US" dirty="0" err="1"/>
                  <a:t>parametr</a:t>
                </a:r>
                <a:r>
                  <a:rPr lang="en-US" dirty="0"/>
                  <a:t> </a:t>
                </a:r>
                <a:r>
                  <a:rPr lang="en-US" dirty="0" err="1"/>
                  <a:t>považujeme</a:t>
                </a:r>
                <a:r>
                  <a:rPr lang="en-US" dirty="0"/>
                  <a:t> </a:t>
                </a:r>
                <a:r>
                  <a:rPr lang="en-US" dirty="0" err="1"/>
                  <a:t>za</a:t>
                </a:r>
                <a:r>
                  <a:rPr lang="en-US" dirty="0"/>
                  <a:t> </a:t>
                </a:r>
                <a:r>
                  <a:rPr lang="en-US" dirty="0" err="1"/>
                  <a:t>statistický</a:t>
                </a:r>
                <a:r>
                  <a:rPr lang="en-US" dirty="0"/>
                  <a:t> </a:t>
                </a:r>
                <a:r>
                  <a:rPr lang="en-US" dirty="0" err="1"/>
                  <a:t>nevýznamný</a:t>
                </a:r>
                <a:r>
                  <a:rPr lang="en-US" dirty="0"/>
                  <a:t>. 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t="-1652" r="-12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115172"/>
            <a:ext cx="1152128" cy="786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140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PODSTATA REGRESNÍ ANALÝZY 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Jednou ze základních úloh regresní analýzy je najít vztah závislé proměnné  </a:t>
            </a:r>
            <a:r>
              <a:rPr lang="en-US" dirty="0" smtClean="0"/>
              <a:t>y </a:t>
            </a:r>
            <a:r>
              <a:rPr lang="cs-CZ" dirty="0" smtClean="0"/>
              <a:t>na faktorech </a:t>
            </a:r>
            <a:endParaRPr lang="en-US" dirty="0"/>
          </a:p>
          <a:p>
            <a:pPr lvl="0"/>
            <a:r>
              <a:rPr lang="cs-CZ" dirty="0" smtClean="0"/>
              <a:t>Tvar závislosti  y na x → </a:t>
            </a:r>
            <a:r>
              <a:rPr lang="cs-CZ" u="sng" dirty="0" smtClean="0"/>
              <a:t>regresní</a:t>
            </a:r>
            <a:r>
              <a:rPr lang="cs-CZ" dirty="0" smtClean="0"/>
              <a:t> analýza</a:t>
            </a:r>
          </a:p>
          <a:p>
            <a:pPr lvl="0"/>
            <a:r>
              <a:rPr lang="cs-CZ" dirty="0" smtClean="0"/>
              <a:t>Míra závislosti y na x → </a:t>
            </a:r>
            <a:r>
              <a:rPr lang="cs-CZ" u="sng" dirty="0" smtClean="0"/>
              <a:t>korelační</a:t>
            </a:r>
            <a:r>
              <a:rPr lang="cs-CZ" dirty="0" smtClean="0"/>
              <a:t> analýza</a:t>
            </a:r>
          </a:p>
          <a:p>
            <a:endParaRPr lang="cs-CZ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3726014"/>
              </p:ext>
            </p:extLst>
          </p:nvPr>
        </p:nvGraphicFramePr>
        <p:xfrm>
          <a:off x="4716016" y="1916832"/>
          <a:ext cx="2325435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Rovnice" r:id="rId3" imgW="1231366" imgH="228501" progId="">
                  <p:embed/>
                </p:oleObj>
              </mc:Choice>
              <mc:Fallback>
                <p:oleObj name="Rovnice" r:id="rId3" imgW="1231366" imgH="228501" progId="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1916832"/>
                        <a:ext cx="2325435" cy="4320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8895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- řešení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1) </a:t>
                </a:r>
                <a:r>
                  <a:rPr lang="en-US" dirty="0" err="1"/>
                  <a:t>Nul</a:t>
                </a:r>
                <a:r>
                  <a:rPr lang="cs-CZ" dirty="0" err="1"/>
                  <a:t>ová</a:t>
                </a:r>
                <a:r>
                  <a:rPr lang="cs-CZ" dirty="0"/>
                  <a:t> </a:t>
                </a:r>
                <a:r>
                  <a:rPr lang="en-US" dirty="0"/>
                  <a:t> </a:t>
                </a:r>
                <a:r>
                  <a:rPr lang="en-US" dirty="0" err="1"/>
                  <a:t>hypot</a:t>
                </a:r>
                <a:r>
                  <a:rPr lang="cs-CZ" dirty="0" err="1"/>
                  <a:t>éza</a:t>
                </a:r>
                <a:r>
                  <a:rPr lang="cs-CZ" dirty="0"/>
                  <a:t>:</a:t>
                </a:r>
                <a:r>
                  <a:rPr lang="en-US" dirty="0"/>
                  <a:t>	H</a:t>
                </a:r>
                <a:r>
                  <a:rPr lang="en-US" baseline="-25000" dirty="0"/>
                  <a:t>0</a:t>
                </a:r>
                <a:r>
                  <a:rPr lang="en-US" dirty="0"/>
                  <a:t>: </a:t>
                </a:r>
                <a:r>
                  <a:rPr lang="en-US" dirty="0">
                    <a:sym typeface="Symbol"/>
                  </a:rPr>
                  <a:t></a:t>
                </a:r>
                <a:r>
                  <a:rPr lang="en-US" baseline="-25000" dirty="0" err="1"/>
                  <a:t>i</a:t>
                </a:r>
                <a:r>
                  <a:rPr lang="en-US" dirty="0"/>
                  <a:t> = 0,</a:t>
                </a:r>
                <a:r>
                  <a:rPr lang="cs-CZ" dirty="0"/>
                  <a:t> </a:t>
                </a:r>
                <a:r>
                  <a:rPr lang="en-US" dirty="0" err="1"/>
                  <a:t>alternativ</a:t>
                </a:r>
                <a:r>
                  <a:rPr lang="cs-CZ" dirty="0"/>
                  <a:t>ní</a:t>
                </a:r>
                <a:r>
                  <a:rPr lang="en-US" dirty="0"/>
                  <a:t> </a:t>
                </a:r>
                <a:r>
                  <a:rPr lang="en-US" dirty="0" err="1"/>
                  <a:t>hypot</a:t>
                </a:r>
                <a:r>
                  <a:rPr lang="cs-CZ" dirty="0" err="1"/>
                  <a:t>éza</a:t>
                </a:r>
                <a:r>
                  <a:rPr lang="en-US" dirty="0"/>
                  <a:t>	H</a:t>
                </a:r>
                <a:r>
                  <a:rPr lang="en-US" baseline="-25000" dirty="0"/>
                  <a:t>1</a:t>
                </a:r>
                <a:r>
                  <a:rPr lang="en-US" dirty="0"/>
                  <a:t>: </a:t>
                </a:r>
                <a:r>
                  <a:rPr lang="en-US" dirty="0">
                    <a:sym typeface="Symbol"/>
                  </a:rPr>
                  <a:t></a:t>
                </a:r>
                <a:r>
                  <a:rPr lang="en-US" baseline="-25000" dirty="0" err="1"/>
                  <a:t>i</a:t>
                </a:r>
                <a:r>
                  <a:rPr lang="en-US" dirty="0"/>
                  <a:t> </a:t>
                </a:r>
                <a:r>
                  <a:rPr lang="en-US" dirty="0">
                    <a:sym typeface="Symbol"/>
                  </a:rPr>
                  <a:t></a:t>
                </a:r>
                <a:r>
                  <a:rPr lang="en-US" dirty="0"/>
                  <a:t> 0</a:t>
                </a:r>
              </a:p>
              <a:p>
                <a:r>
                  <a:rPr lang="en-US" dirty="0"/>
                  <a:t>2) Test</a:t>
                </a:r>
                <a:r>
                  <a:rPr lang="cs-CZ" dirty="0" err="1"/>
                  <a:t>ové</a:t>
                </a:r>
                <a:r>
                  <a:rPr lang="en-US" dirty="0"/>
                  <a:t> </a:t>
                </a:r>
                <a:r>
                  <a:rPr lang="cs-CZ" dirty="0" err="1"/>
                  <a:t>kritárium</a:t>
                </a:r>
                <a:r>
                  <a:rPr lang="en-US" dirty="0"/>
                  <a:t>  	</a:t>
                </a:r>
                <a:endParaRPr lang="cs-CZ" dirty="0" smtClean="0"/>
              </a:p>
              <a:p>
                <a:endParaRPr lang="cs-CZ" dirty="0"/>
              </a:p>
              <a:p>
                <a:endParaRPr lang="cs-CZ" dirty="0" smtClean="0"/>
              </a:p>
              <a:p>
                <a:endParaRPr lang="cs-CZ" dirty="0"/>
              </a:p>
              <a:p>
                <a:endParaRPr lang="cs-CZ" dirty="0" smtClean="0"/>
              </a:p>
              <a:p>
                <a:endParaRPr lang="cs-CZ" dirty="0"/>
              </a:p>
              <a:p>
                <a:r>
                  <a:rPr lang="cs-CZ" dirty="0" smtClean="0"/>
                  <a:t>3)</a:t>
                </a:r>
              </a:p>
              <a:p>
                <a:r>
                  <a:rPr lang="cs-CZ" dirty="0" smtClean="0"/>
                  <a:t>4) </a:t>
                </a:r>
                <a:r>
                  <a:rPr lang="en-US" dirty="0" err="1"/>
                  <a:t>Protože</a:t>
                </a:r>
                <a:r>
                  <a:rPr lang="en-US" dirty="0"/>
                  <a:t> </a:t>
                </a:r>
                <a:r>
                  <a:rPr lang="en-US" i="1" dirty="0"/>
                  <a:t>T</a:t>
                </a:r>
                <a:r>
                  <a:rPr lang="en-US" baseline="-25000" dirty="0"/>
                  <a:t>1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ea typeface="Cambria Math"/>
                      </a:rPr>
                      <m:t>&gt;</m:t>
                    </m:r>
                  </m:oMath>
                </a14:m>
                <a:r>
                  <a:rPr lang="en-US" dirty="0"/>
                  <a:t>2,365 a </a:t>
                </a:r>
                <a:r>
                  <a:rPr lang="en-US" dirty="0" err="1"/>
                  <a:t>také</a:t>
                </a:r>
                <a:r>
                  <a:rPr lang="en-US" dirty="0"/>
                  <a:t> </a:t>
                </a:r>
                <a:r>
                  <a:rPr lang="en-US" i="1" dirty="0"/>
                  <a:t>T</a:t>
                </a:r>
                <a:r>
                  <a:rPr lang="en-US" baseline="-25000" dirty="0"/>
                  <a:t>2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ea typeface="Cambria Math"/>
                      </a:rPr>
                      <m:t>&gt;</m:t>
                    </m:r>
                  </m:oMath>
                </a14:m>
                <a:r>
                  <a:rPr lang="en-US" dirty="0"/>
                  <a:t> 2,365 , </a:t>
                </a:r>
                <a:r>
                  <a:rPr lang="en-US" dirty="0" err="1"/>
                  <a:t>jsou</a:t>
                </a:r>
                <a:r>
                  <a:rPr lang="en-US" dirty="0"/>
                  <a:t> </a:t>
                </a:r>
                <a:r>
                  <a:rPr lang="en-US" dirty="0" err="1"/>
                  <a:t>oba</a:t>
                </a:r>
                <a:r>
                  <a:rPr lang="en-US" dirty="0"/>
                  <a:t> </a:t>
                </a:r>
                <a:r>
                  <a:rPr lang="en-US" dirty="0" err="1"/>
                  <a:t>regresní</a:t>
                </a:r>
                <a:r>
                  <a:rPr lang="en-US" dirty="0"/>
                  <a:t> </a:t>
                </a:r>
                <a:r>
                  <a:rPr lang="en-US" dirty="0" err="1"/>
                  <a:t>koeficienty</a:t>
                </a:r>
                <a:r>
                  <a:rPr lang="en-US" dirty="0"/>
                  <a:t> </a:t>
                </a:r>
                <a:r>
                  <a:rPr lang="en-US" dirty="0" err="1"/>
                  <a:t>statistický</a:t>
                </a:r>
                <a:r>
                  <a:rPr lang="en-US" dirty="0"/>
                  <a:t> </a:t>
                </a:r>
                <a:r>
                  <a:rPr lang="en-US" dirty="0" err="1"/>
                  <a:t>významné</a:t>
                </a:r>
                <a:r>
                  <a:rPr lang="en-US" dirty="0"/>
                  <a:t> a </a:t>
                </a:r>
                <a:r>
                  <a:rPr lang="en-US" dirty="0" err="1"/>
                  <a:t>nenulové</a:t>
                </a:r>
                <a:r>
                  <a:rPr lang="en-US" dirty="0"/>
                  <a:t>, a proto je </a:t>
                </a:r>
                <a:r>
                  <a:rPr lang="en-US" dirty="0" err="1"/>
                  <a:t>oba</a:t>
                </a:r>
                <a:r>
                  <a:rPr lang="en-US" dirty="0"/>
                  <a:t> </a:t>
                </a:r>
                <a:r>
                  <a:rPr lang="en-US" dirty="0" err="1"/>
                  <a:t>zařadíme</a:t>
                </a:r>
                <a:r>
                  <a:rPr lang="en-US" dirty="0"/>
                  <a:t> do </a:t>
                </a:r>
                <a:r>
                  <a:rPr lang="en-US" dirty="0" err="1"/>
                  <a:t>regresní</a:t>
                </a:r>
                <a:r>
                  <a:rPr lang="en-US" dirty="0"/>
                  <a:t> </a:t>
                </a:r>
                <a:r>
                  <a:rPr lang="en-US" dirty="0" err="1"/>
                  <a:t>funkce</a:t>
                </a:r>
                <a:r>
                  <a:rPr lang="en-US" dirty="0"/>
                  <a:t>. </a:t>
                </a:r>
                <a:endParaRPr lang="cs-CZ" dirty="0"/>
              </a:p>
              <a:p>
                <a:r>
                  <a:rPr lang="cs-CZ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t="-1017" r="-880" b="-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706359"/>
            <a:ext cx="3150593" cy="1770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483968"/>
            <a:ext cx="2876903" cy="385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159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2002234"/>
          </a:xfrm>
        </p:spPr>
        <p:txBody>
          <a:bodyPr/>
          <a:lstStyle/>
          <a:p>
            <a:r>
              <a:rPr lang="it-IT" dirty="0"/>
              <a:t>INTERVALY SPOLEHLIVOSTI PRO REGRESNÍ KOEFICIENTY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04864"/>
            <a:ext cx="7620000" cy="4195936"/>
          </a:xfrm>
        </p:spPr>
        <p:txBody>
          <a:bodyPr/>
          <a:lstStyle/>
          <a:p>
            <a:r>
              <a:rPr lang="cs-CZ" dirty="0" smtClean="0"/>
              <a:t>Intervaly spolehlivosti pro parametry </a:t>
            </a:r>
            <a:r>
              <a:rPr lang="cs-CZ" dirty="0" smtClean="0">
                <a:sym typeface="Symbol"/>
              </a:rPr>
              <a:t></a:t>
            </a:r>
            <a:r>
              <a:rPr lang="cs-CZ" baseline="-25000" dirty="0" smtClean="0"/>
              <a:t>1</a:t>
            </a:r>
            <a:r>
              <a:rPr lang="cs-CZ" dirty="0" smtClean="0"/>
              <a:t>, …, </a:t>
            </a:r>
            <a:r>
              <a:rPr lang="cs-CZ" dirty="0" smtClean="0">
                <a:sym typeface="Symbol"/>
              </a:rPr>
              <a:t></a:t>
            </a:r>
            <a:r>
              <a:rPr lang="cs-CZ" baseline="-25000" dirty="0" smtClean="0"/>
              <a:t>k</a:t>
            </a:r>
            <a:r>
              <a:rPr lang="cs-CZ" dirty="0" smtClean="0"/>
              <a:t>, , tj. intervaly, ve kterých lze očekávat tyto parametry s pravděpodobností 1-</a:t>
            </a:r>
            <a:r>
              <a:rPr lang="cs-CZ" i="1" dirty="0" smtClean="0"/>
              <a:t>α</a:t>
            </a:r>
            <a:r>
              <a:rPr lang="cs-CZ" dirty="0" smtClean="0"/>
              <a:t>, získáme pomocí vztahu:</a:t>
            </a:r>
          </a:p>
          <a:p>
            <a:endParaRPr lang="cs-CZ" dirty="0"/>
          </a:p>
          <a:p>
            <a:r>
              <a:rPr lang="cs-CZ" dirty="0" smtClean="0"/>
              <a:t>kde</a:t>
            </a:r>
          </a:p>
          <a:p>
            <a:endParaRPr lang="en-US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267074"/>
            <a:ext cx="4917901" cy="519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3" y="4365104"/>
            <a:ext cx="5582269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34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TESTOVÁNÍ VHODNOSTI REGRESNÍHO MODELU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Vhodnost</a:t>
                </a:r>
                <a:r>
                  <a:rPr lang="en-US" dirty="0"/>
                  <a:t> </a:t>
                </a:r>
                <a:r>
                  <a:rPr lang="en-US" dirty="0" err="1"/>
                  <a:t>volby</a:t>
                </a:r>
                <a:r>
                  <a:rPr lang="en-US" dirty="0"/>
                  <a:t> </a:t>
                </a:r>
                <a:r>
                  <a:rPr lang="en-US" dirty="0" err="1"/>
                  <a:t>regresního</a:t>
                </a:r>
                <a:r>
                  <a:rPr lang="en-US" dirty="0"/>
                  <a:t> </a:t>
                </a:r>
                <a:r>
                  <a:rPr lang="en-US" dirty="0" err="1"/>
                  <a:t>modelu</a:t>
                </a:r>
                <a:r>
                  <a:rPr lang="en-US" dirty="0"/>
                  <a:t> (</a:t>
                </a:r>
                <a:r>
                  <a:rPr lang="en-US" dirty="0" err="1"/>
                  <a:t>tj</a:t>
                </a:r>
                <a:r>
                  <a:rPr lang="en-US" dirty="0"/>
                  <a:t>. </a:t>
                </a:r>
                <a:r>
                  <a:rPr lang="en-US" dirty="0" err="1"/>
                  <a:t>volby</a:t>
                </a:r>
                <a:r>
                  <a:rPr lang="en-US" dirty="0"/>
                  <a:t> </a:t>
                </a:r>
                <a:r>
                  <a:rPr lang="en-US" dirty="0" err="1"/>
                  <a:t>nezávisle</a:t>
                </a:r>
                <a:r>
                  <a:rPr lang="en-US" dirty="0"/>
                  <a:t> </a:t>
                </a:r>
                <a:r>
                  <a:rPr lang="en-US" dirty="0" err="1"/>
                  <a:t>proměnných</a:t>
                </a:r>
                <a:r>
                  <a:rPr lang="en-US" dirty="0"/>
                  <a:t>) se </a:t>
                </a:r>
                <a:r>
                  <a:rPr lang="en-US" dirty="0" err="1"/>
                  <a:t>ověří</a:t>
                </a:r>
                <a:r>
                  <a:rPr lang="en-US" dirty="0"/>
                  <a:t> </a:t>
                </a:r>
                <a:r>
                  <a:rPr lang="en-US" dirty="0" err="1"/>
                  <a:t>testem</a:t>
                </a:r>
                <a:r>
                  <a:rPr lang="en-US" dirty="0"/>
                  <a:t>. Test </a:t>
                </a:r>
                <a:r>
                  <a:rPr lang="en-US" dirty="0" err="1"/>
                  <a:t>má</a:t>
                </a:r>
                <a:r>
                  <a:rPr lang="en-US" dirty="0"/>
                  <a:t> </a:t>
                </a:r>
                <a:r>
                  <a:rPr lang="en-US" dirty="0" err="1"/>
                  <a:t>následující</a:t>
                </a:r>
                <a:r>
                  <a:rPr lang="en-US" dirty="0"/>
                  <a:t> </a:t>
                </a:r>
                <a:r>
                  <a:rPr lang="en-US" dirty="0" err="1"/>
                  <a:t>strukturu</a:t>
                </a:r>
                <a:r>
                  <a:rPr lang="en-US" dirty="0" smtClean="0"/>
                  <a:t>:</a:t>
                </a:r>
                <a:endParaRPr lang="cs-CZ" dirty="0" smtClean="0"/>
              </a:p>
              <a:p>
                <a:r>
                  <a:rPr lang="cs-CZ" dirty="0" smtClean="0"/>
                  <a:t>1) </a:t>
                </a:r>
              </a:p>
              <a:p>
                <a:endParaRPr lang="cs-CZ" dirty="0"/>
              </a:p>
              <a:p>
                <a:endParaRPr lang="cs-CZ" dirty="0" smtClean="0"/>
              </a:p>
              <a:p>
                <a:endParaRPr lang="cs-CZ" dirty="0" smtClean="0"/>
              </a:p>
              <a:p>
                <a:r>
                  <a:rPr lang="cs-CZ" dirty="0" smtClean="0"/>
                  <a:t>2) Testové kritérium</a:t>
                </a:r>
              </a:p>
              <a:p>
                <a:endParaRPr lang="cs-CZ" dirty="0"/>
              </a:p>
              <a:p>
                <a:endParaRPr lang="cs-CZ" dirty="0" smtClean="0"/>
              </a:p>
              <a:p>
                <a:endParaRPr lang="cs-CZ" dirty="0"/>
              </a:p>
              <a:p>
                <a:endParaRPr lang="cs-CZ" dirty="0" smtClean="0"/>
              </a:p>
              <a:p>
                <a:r>
                  <a:rPr lang="cs-CZ" dirty="0" smtClean="0"/>
                  <a:t>3) Kritická hodnota </a:t>
                </a:r>
                <a:r>
                  <a:rPr lang="cs-CZ" dirty="0" smtClean="0"/>
                  <a:t>Fischerova </a:t>
                </a:r>
                <a:r>
                  <a:rPr lang="cs-CZ" dirty="0" smtClean="0"/>
                  <a:t>rozdělení</a:t>
                </a:r>
              </a:p>
              <a:p>
                <a:r>
                  <a:rPr lang="cs-CZ" dirty="0" smtClean="0"/>
                  <a:t>4) </a:t>
                </a:r>
                <a:r>
                  <a:rPr lang="en-US" dirty="0"/>
                  <a:t>Je-li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b="0" i="0" smtClean="0">
                        <a:latin typeface="Cambria Math"/>
                      </a:rPr>
                      <m:t>T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≥</m:t>
                    </m:r>
                    <m:r>
                      <a:rPr lang="cs-CZ" b="0" i="1" smtClean="0">
                        <a:latin typeface="Cambria Math"/>
                      </a:rPr>
                      <m:t>𝐾</m:t>
                    </m:r>
                  </m:oMath>
                </a14:m>
                <a:r>
                  <a:rPr lang="en-US" dirty="0" smtClean="0"/>
                  <a:t>, </a:t>
                </a:r>
                <a:r>
                  <a:rPr lang="en-US" dirty="0" err="1"/>
                  <a:t>pak</a:t>
                </a:r>
                <a:r>
                  <a:rPr lang="en-US" dirty="0"/>
                  <a:t> se H</a:t>
                </a:r>
                <a:r>
                  <a:rPr lang="en-US" baseline="-25000" dirty="0"/>
                  <a:t>0</a:t>
                </a:r>
                <a:r>
                  <a:rPr lang="en-US" dirty="0"/>
                  <a:t> </a:t>
                </a:r>
                <a:r>
                  <a:rPr lang="en-US" dirty="0" err="1"/>
                  <a:t>zamítá</a:t>
                </a:r>
                <a:r>
                  <a:rPr lang="en-US" dirty="0"/>
                  <a:t>. V </a:t>
                </a:r>
                <a:r>
                  <a:rPr lang="en-US" dirty="0" err="1"/>
                  <a:t>opačném</a:t>
                </a:r>
                <a:r>
                  <a:rPr lang="en-US" dirty="0"/>
                  <a:t> </a:t>
                </a:r>
                <a:r>
                  <a:rPr lang="en-US" dirty="0" err="1"/>
                  <a:t>případě</a:t>
                </a:r>
                <a:r>
                  <a:rPr lang="en-US" dirty="0"/>
                  <a:t> se H</a:t>
                </a:r>
                <a:r>
                  <a:rPr lang="en-US" baseline="-25000" dirty="0"/>
                  <a:t>0</a:t>
                </a:r>
                <a:r>
                  <a:rPr lang="en-US" dirty="0"/>
                  <a:t> </a:t>
                </a:r>
                <a:r>
                  <a:rPr lang="en-US" dirty="0" err="1"/>
                  <a:t>nezamítá</a:t>
                </a:r>
                <a:r>
                  <a:rPr lang="en-US" dirty="0"/>
                  <a:t>. </a:t>
                </a: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762" r="-320" b="-6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476499"/>
            <a:ext cx="1224136" cy="1112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7075" y="3241992"/>
            <a:ext cx="2609850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2967" y="5613717"/>
            <a:ext cx="1368152" cy="362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942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- řešení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Použijeme-li test na náš příklad, obdržíme: 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Protože </a:t>
            </a:r>
            <a:r>
              <a:rPr lang="cs-CZ" i="1" dirty="0" smtClean="0"/>
              <a:t>T </a:t>
            </a:r>
            <a:r>
              <a:rPr lang="cs-CZ" dirty="0" smtClean="0"/>
              <a:t>překročilo kritickou hodnotu </a:t>
            </a:r>
            <a:r>
              <a:rPr lang="cs-CZ" i="1" dirty="0" smtClean="0"/>
              <a:t>K</a:t>
            </a:r>
            <a:r>
              <a:rPr lang="cs-CZ" dirty="0" smtClean="0"/>
              <a:t>, zamítá se H</a:t>
            </a:r>
            <a:r>
              <a:rPr lang="cs-CZ" baseline="-25000" dirty="0" smtClean="0"/>
              <a:t>0</a:t>
            </a:r>
            <a:r>
              <a:rPr lang="cs-CZ" dirty="0" smtClean="0"/>
              <a:t> a model se považuje za vyhovující, tj. zamítá se hypotéza o nulovosti všech regresních koeficientů (s výjimkou </a:t>
            </a:r>
            <a:r>
              <a:rPr lang="cs-CZ" i="1" dirty="0" smtClean="0"/>
              <a:t>β</a:t>
            </a:r>
            <a:r>
              <a:rPr lang="cs-CZ" baseline="-25000" dirty="0" smtClean="0"/>
              <a:t>0</a:t>
            </a:r>
            <a:r>
              <a:rPr lang="cs-CZ" dirty="0" smtClean="0"/>
              <a:t>). Testové kritérium překročilo kritickou hodnotu výrazně a stalo by se tak i na jednoprocentní hladině významnosti.</a:t>
            </a:r>
            <a:endParaRPr lang="cs-CZ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132856"/>
            <a:ext cx="5924384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09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7620000" cy="1143000"/>
          </a:xfrm>
        </p:spPr>
        <p:txBody>
          <a:bodyPr/>
          <a:lstStyle/>
          <a:p>
            <a:r>
              <a:rPr lang="cs-CZ" dirty="0" smtClean="0"/>
              <a:t>Děkuji za pozornost.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48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Data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u="sng" dirty="0" smtClean="0"/>
              <a:t>Průřezová data</a:t>
            </a:r>
            <a:r>
              <a:rPr lang="cs-CZ" dirty="0" smtClean="0"/>
              <a:t>: jednotlivá pozorování  více jednotek v jednom časovém intervalu (příjem domácnosti, spotřební chování)</a:t>
            </a:r>
          </a:p>
          <a:p>
            <a:pPr lvl="0"/>
            <a:r>
              <a:rPr lang="cs-CZ" u="sng" dirty="0" smtClean="0"/>
              <a:t>Časové řady</a:t>
            </a:r>
            <a:r>
              <a:rPr lang="cs-CZ" dirty="0" smtClean="0"/>
              <a:t>: pozorovaní proměnné za jednu časovou jednotku</a:t>
            </a:r>
          </a:p>
          <a:p>
            <a:pPr lvl="0"/>
            <a:r>
              <a:rPr lang="cs-CZ" u="sng" dirty="0" smtClean="0"/>
              <a:t>„Panelová“ data</a:t>
            </a:r>
            <a:r>
              <a:rPr lang="cs-CZ" dirty="0" smtClean="0"/>
              <a:t>: kombinace průřezových dat a časových řad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369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smtClean="0"/>
              <a:t>Proměnné</a:t>
            </a:r>
            <a:r>
              <a:rPr lang="en-US" b="1" u="sng" dirty="0" smtClean="0"/>
              <a:t>: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5376501"/>
              </p:ext>
            </p:extLst>
          </p:nvPr>
        </p:nvGraphicFramePr>
        <p:xfrm>
          <a:off x="1115615" y="2132854"/>
          <a:ext cx="6674602" cy="32944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373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73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06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</a:rPr>
                        <a:t>	y</a:t>
                      </a:r>
                      <a:endParaRPr lang="en-US" sz="2000" b="1" kern="0" dirty="0">
                        <a:effectLst/>
                        <a:latin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06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kern="0" dirty="0" err="1" smtClean="0">
                          <a:effectLst/>
                        </a:rPr>
                        <a:t>Predictand</a:t>
                      </a:r>
                      <a:endParaRPr lang="en-US" sz="2000" b="1" kern="0" dirty="0">
                        <a:effectLst/>
                        <a:latin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Predictors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06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kern="0" dirty="0" err="1" smtClean="0">
                          <a:effectLst/>
                        </a:rPr>
                        <a:t>Regressand</a:t>
                      </a:r>
                      <a:endParaRPr lang="en-US" sz="2000" b="1" kern="0" dirty="0">
                        <a:effectLst/>
                        <a:latin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</a:rPr>
                        <a:t>Regressors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06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000" kern="0" dirty="0" smtClean="0">
                          <a:effectLst/>
                        </a:rPr>
                        <a:t>Vysvětlovaná</a:t>
                      </a:r>
                      <a:r>
                        <a:rPr lang="cs-CZ" sz="2000" kern="0" baseline="0" dirty="0" smtClean="0">
                          <a:effectLst/>
                        </a:rPr>
                        <a:t> proměnná</a:t>
                      </a:r>
                      <a:endParaRPr lang="en-US" sz="2000" b="1" kern="0" dirty="0">
                        <a:effectLst/>
                        <a:latin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 smtClean="0">
                          <a:effectLst/>
                        </a:rPr>
                        <a:t>Vysvětlující proměnné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06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000" kern="0" dirty="0" smtClean="0">
                          <a:effectLst/>
                        </a:rPr>
                        <a:t>Závislá</a:t>
                      </a:r>
                      <a:r>
                        <a:rPr lang="cs-CZ" sz="2000" kern="0" baseline="0" dirty="0" smtClean="0">
                          <a:effectLst/>
                        </a:rPr>
                        <a:t> proměnná</a:t>
                      </a:r>
                      <a:endParaRPr lang="en-US" sz="2000" b="1" kern="0" dirty="0">
                        <a:effectLst/>
                        <a:latin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000" kern="0" dirty="0" smtClean="0">
                          <a:effectLst/>
                        </a:rPr>
                        <a:t>Nezávislé</a:t>
                      </a:r>
                      <a:r>
                        <a:rPr lang="cs-CZ" sz="2000" kern="0" baseline="0" dirty="0" smtClean="0">
                          <a:effectLst/>
                        </a:rPr>
                        <a:t> proměnné</a:t>
                      </a:r>
                      <a:endParaRPr lang="en-US" sz="2000" b="1" kern="0" dirty="0">
                        <a:effectLst/>
                        <a:latin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06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effectLst/>
                        </a:rPr>
                        <a:t>Endogen</a:t>
                      </a:r>
                      <a:r>
                        <a:rPr lang="cs-CZ" sz="2000" kern="0" dirty="0" smtClean="0">
                          <a:effectLst/>
                        </a:rPr>
                        <a:t>ní</a:t>
                      </a:r>
                      <a:r>
                        <a:rPr lang="en-US" sz="2000" kern="0" dirty="0" smtClean="0">
                          <a:effectLst/>
                        </a:rPr>
                        <a:t> </a:t>
                      </a:r>
                      <a:r>
                        <a:rPr lang="cs-CZ" sz="2000" kern="0" baseline="0" dirty="0" smtClean="0">
                          <a:effectLst/>
                        </a:rPr>
                        <a:t>proměnná</a:t>
                      </a:r>
                      <a:endParaRPr lang="en-US" sz="2000" b="1" kern="0" dirty="0">
                        <a:effectLst/>
                        <a:latin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</a:rPr>
                        <a:t>Exogen</a:t>
                      </a:r>
                      <a:r>
                        <a:rPr lang="cs-CZ" sz="2000" dirty="0" smtClean="0">
                          <a:effectLst/>
                        </a:rPr>
                        <a:t>ní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cs-CZ" sz="2000" kern="0" baseline="0" dirty="0" smtClean="0">
                          <a:effectLst/>
                        </a:rPr>
                        <a:t>proměnné</a:t>
                      </a:r>
                      <a:endParaRPr lang="en-US" sz="2000" b="1" kern="0" dirty="0">
                        <a:effectLst/>
                        <a:latin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06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000" kern="0" dirty="0" smtClean="0">
                          <a:effectLst/>
                        </a:rPr>
                        <a:t>Cílová </a:t>
                      </a:r>
                      <a:r>
                        <a:rPr lang="cs-CZ" sz="2000" kern="0" baseline="0" dirty="0" smtClean="0">
                          <a:effectLst/>
                        </a:rPr>
                        <a:t>proměnná</a:t>
                      </a:r>
                      <a:endParaRPr lang="en-US" sz="2000" b="1" kern="0" dirty="0">
                        <a:effectLst/>
                        <a:latin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000" kern="0" dirty="0" smtClean="0">
                          <a:effectLst/>
                        </a:rPr>
                        <a:t>Kontrolní </a:t>
                      </a:r>
                      <a:r>
                        <a:rPr lang="cs-CZ" sz="2000" kern="0" baseline="0" dirty="0" smtClean="0">
                          <a:effectLst/>
                        </a:rPr>
                        <a:t>proměnné</a:t>
                      </a:r>
                      <a:endParaRPr lang="en-US" sz="2000" b="1" kern="0" dirty="0">
                        <a:effectLst/>
                        <a:latin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7518768"/>
              </p:ext>
            </p:extLst>
          </p:nvPr>
        </p:nvGraphicFramePr>
        <p:xfrm>
          <a:off x="3707904" y="620688"/>
          <a:ext cx="3175729" cy="5398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name="Rovnice" r:id="rId3" imgW="1346200" imgH="228600" progId="">
                  <p:embed/>
                </p:oleObj>
              </mc:Choice>
              <mc:Fallback>
                <p:oleObj name="Rovnice" r:id="rId3" imgW="1346200" imgH="228600" progId="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620688"/>
                        <a:ext cx="3175729" cy="5398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5374495"/>
              </p:ext>
            </p:extLst>
          </p:nvPr>
        </p:nvGraphicFramePr>
        <p:xfrm>
          <a:off x="5436096" y="2204864"/>
          <a:ext cx="138112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Rovnice" r:id="rId5" imgW="977900" imgH="228600" progId="">
                  <p:embed/>
                </p:oleObj>
              </mc:Choice>
              <mc:Fallback>
                <p:oleObj name="Rovnice" r:id="rId5" imgW="977900" imgH="228600" progId="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2204864"/>
                        <a:ext cx="1381125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82380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Regresní funkce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585650"/>
            <a:ext cx="6587351" cy="4723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091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úloha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662" y="1988840"/>
            <a:ext cx="8284726" cy="352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0499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 smtClean="0"/>
              <a:t>Jak proložit danými body přímku?</a:t>
            </a:r>
            <a:endParaRPr lang="en-GB" sz="4000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6825" y="1600200"/>
            <a:ext cx="6000750" cy="4800600"/>
          </a:xfrm>
        </p:spPr>
      </p:pic>
    </p:spTree>
    <p:extLst>
      <p:ext uri="{BB962C8B-B14F-4D97-AF65-F5344CB8AC3E}">
        <p14:creationId xmlns:p14="http://schemas.microsoft.com/office/powerpoint/2010/main" val="3883395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Metoda nejmenších čtverců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340768"/>
            <a:ext cx="8067069" cy="3384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391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usedství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Kancelář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usedství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488</TotalTime>
  <Words>884</Words>
  <Application>Microsoft Office PowerPoint</Application>
  <PresentationFormat>Předvádění na obrazovce (4:3)</PresentationFormat>
  <Paragraphs>119</Paragraphs>
  <Slides>34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34</vt:i4>
      </vt:variant>
    </vt:vector>
  </HeadingPairs>
  <TitlesOfParts>
    <vt:vector size="43" baseType="lpstr">
      <vt:lpstr>Arial</vt:lpstr>
      <vt:lpstr>Calibri</vt:lpstr>
      <vt:lpstr>Cambria</vt:lpstr>
      <vt:lpstr>Cambria Math</vt:lpstr>
      <vt:lpstr>Symbol</vt:lpstr>
      <vt:lpstr>Times New Roman</vt:lpstr>
      <vt:lpstr>Sousedství</vt:lpstr>
      <vt:lpstr>Rovnice</vt:lpstr>
      <vt:lpstr>Balíček</vt:lpstr>
      <vt:lpstr>REGRESNÍ ANALÝZA </vt:lpstr>
      <vt:lpstr>Regresní analýza</vt:lpstr>
      <vt:lpstr>PODSTATA REGRESNÍ ANALÝZY </vt:lpstr>
      <vt:lpstr>Data</vt:lpstr>
      <vt:lpstr>Proměnné: </vt:lpstr>
      <vt:lpstr>Regresní funkce</vt:lpstr>
      <vt:lpstr>Základní úloha</vt:lpstr>
      <vt:lpstr>Jak proložit danými body přímku?</vt:lpstr>
      <vt:lpstr>Metoda nejmenších čtverců</vt:lpstr>
      <vt:lpstr>Metoda nejmenších čtverců</vt:lpstr>
      <vt:lpstr>Jednoduchá lineární regrese</vt:lpstr>
      <vt:lpstr>Jednoduchá lineární regrese</vt:lpstr>
      <vt:lpstr>Vícenásobná lineární regrese</vt:lpstr>
      <vt:lpstr>Grafická interpretace</vt:lpstr>
      <vt:lpstr>Předpokládané statistické vlastnosti náhodné složky </vt:lpstr>
      <vt:lpstr>Regresní koeficienty</vt:lpstr>
      <vt:lpstr>Příklad</vt:lpstr>
      <vt:lpstr>Příklad - řešení</vt:lpstr>
      <vt:lpstr>Příklad - řešení</vt:lpstr>
      <vt:lpstr>Příklad - řešení</vt:lpstr>
      <vt:lpstr>Příklad - řešení</vt:lpstr>
      <vt:lpstr>Teoretické hodnoty</vt:lpstr>
      <vt:lpstr>Teoretické hodnoty jinak</vt:lpstr>
      <vt:lpstr>Vektor reziduálních odchylek: </vt:lpstr>
      <vt:lpstr>Rozptyl odhadu regresních koeficientů</vt:lpstr>
      <vt:lpstr>Příklad - řešení</vt:lpstr>
      <vt:lpstr>Rozptyly regresních koeficientů</vt:lpstr>
      <vt:lpstr>TEST VÝZNAMNOSTI REGRESNÍCH KOEFICIENTŮ</vt:lpstr>
      <vt:lpstr>Struktura testu</vt:lpstr>
      <vt:lpstr>Příklad - řešení</vt:lpstr>
      <vt:lpstr>INTERVALY SPOLEHLIVOSTI PRO REGRESNÍ KOEFICIENTY</vt:lpstr>
      <vt:lpstr>TESTOVÁNÍ VHODNOSTI REGRESNÍHO MODELU</vt:lpstr>
      <vt:lpstr>Příklad - řešení</vt:lpstr>
      <vt:lpstr>Děkuji za pozornost.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REGRESNÍ ANALÝZA </dc:title>
  <dc:creator>mielcova</dc:creator>
  <cp:lastModifiedBy>maz0001</cp:lastModifiedBy>
  <cp:revision>29</cp:revision>
  <dcterms:created xsi:type="dcterms:W3CDTF">2015-10-12T11:33:38Z</dcterms:created>
  <dcterms:modified xsi:type="dcterms:W3CDTF">2021-10-07T07:21:51Z</dcterms:modified>
</cp:coreProperties>
</file>