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ebp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5" r:id="rId4"/>
    <p:sldId id="258" r:id="rId5"/>
    <p:sldId id="259" r:id="rId6"/>
    <p:sldId id="260" r:id="rId7"/>
    <p:sldId id="261" r:id="rId8"/>
    <p:sldId id="262" r:id="rId9"/>
    <p:sldId id="276" r:id="rId10"/>
    <p:sldId id="277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8" r:id="rId23"/>
    <p:sldId id="274" r:id="rId24"/>
  </p:sldIdLst>
  <p:sldSz cx="9906000" cy="6858000" type="A4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080" y="6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609601"/>
            <a:ext cx="84201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4953000"/>
            <a:ext cx="69342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44D1-46A0-4C28-A15D-5E5ABE316997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44D1-46A0-4C28-A15D-5E5ABE316997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44D1-46A0-4C28-A15D-5E5ABE316997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44D1-46A0-4C28-A15D-5E5ABE316997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1371601"/>
            <a:ext cx="84201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4068764"/>
            <a:ext cx="84201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44D1-46A0-4C28-A15D-5E5ABE316997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870450" y="3924300"/>
            <a:ext cx="91836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087144" y="3924300"/>
            <a:ext cx="91836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654789" y="3924300"/>
            <a:ext cx="91836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44D1-46A0-4C28-A15D-5E5ABE316997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" y="1600200"/>
            <a:ext cx="4378452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4376870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5550" y="1600200"/>
            <a:ext cx="4378590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44D1-46A0-4C28-A15D-5E5ABE316997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95300" y="2212848"/>
            <a:ext cx="4378452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061966" y="2212849"/>
            <a:ext cx="4378452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44D1-46A0-4C28-A15D-5E5ABE316997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44D1-46A0-4C28-A15D-5E5ABE316997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9345" y="266700"/>
            <a:ext cx="3259006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066" y="273051"/>
            <a:ext cx="541218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99345" y="2438401"/>
            <a:ext cx="3259006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44D1-46A0-4C28-A15D-5E5ABE316997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9541" y="228600"/>
            <a:ext cx="6187809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33803" y="1143000"/>
            <a:ext cx="655928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19541" y="5810250"/>
            <a:ext cx="6187809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44D1-46A0-4C28-A15D-5E5ABE316997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0"/>
            <a:ext cx="89154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93627" y="6356351"/>
            <a:ext cx="2259806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A7744D1-46A0-4C28-A15D-5E5ABE316997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4096" y="6356351"/>
            <a:ext cx="3085306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5219" y="6356351"/>
            <a:ext cx="608806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9162574" y="6499384"/>
            <a:ext cx="91836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616546" y="6499384"/>
            <a:ext cx="91836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14.png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9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9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eb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ANALÝZA ROZPTYLU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Jiří Mazurek, Ph.D.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57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ANOVA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3544" y="1929751"/>
            <a:ext cx="5942237" cy="1928146"/>
          </a:xfr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594" y="4187448"/>
            <a:ext cx="5237447" cy="1842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044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Postup testování: nulová hypotéza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5300" y="1695995"/>
            <a:ext cx="89154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</a:rPr>
              <a:t>Testujeme nulovou </a:t>
            </a:r>
            <a:r>
              <a:rPr lang="cs-CZ" dirty="0" smtClean="0">
                <a:solidFill>
                  <a:schemeClr val="tx1"/>
                </a:solidFill>
              </a:rPr>
              <a:t>hypotézu</a:t>
            </a:r>
          </a:p>
          <a:p>
            <a:pPr marL="0" indent="0">
              <a:buNone/>
            </a:pPr>
            <a:endParaRPr lang="cs-CZ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Zkoumáme, zda </a:t>
            </a:r>
            <a:r>
              <a:rPr lang="cs-CZ" dirty="0" smtClean="0">
                <a:solidFill>
                  <a:schemeClr val="tx1"/>
                </a:solidFill>
              </a:rPr>
              <a:t>střední hodnota (průměr) všech výběrů </a:t>
            </a:r>
            <a:r>
              <a:rPr lang="cs-CZ" dirty="0">
                <a:solidFill>
                  <a:schemeClr val="tx1"/>
                </a:solidFill>
              </a:rPr>
              <a:t>pochází ze stejné základní populace (základního souboru), což vzhledem k předpokladům učiněným pro ANOVA znamená, že si klademe otázku, zda střední hodnoty jsou stejné, respektive zda efekty </a:t>
            </a:r>
            <a:r>
              <a:rPr lang="cs-CZ" dirty="0" smtClean="0">
                <a:solidFill>
                  <a:schemeClr val="tx1"/>
                </a:solidFill>
              </a:rPr>
              <a:t>jsou </a:t>
            </a:r>
            <a:r>
              <a:rPr lang="cs-CZ" dirty="0">
                <a:solidFill>
                  <a:schemeClr val="tx1"/>
                </a:solidFill>
              </a:rPr>
              <a:t>nulové. </a:t>
            </a:r>
            <a:endParaRPr lang="cs-CZ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tx1"/>
                </a:solidFill>
              </a:rPr>
              <a:t>Alternativní hypotéza je negací nulové hypotézy.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202260"/>
              </p:ext>
            </p:extLst>
          </p:nvPr>
        </p:nvGraphicFramePr>
        <p:xfrm>
          <a:off x="2613071" y="2356350"/>
          <a:ext cx="297180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Rovnice" r:id="rId3" imgW="1244520" imgH="190440" progId="">
                  <p:embed/>
                </p:oleObj>
              </mc:Choice>
              <mc:Fallback>
                <p:oleObj name="Rovnice" r:id="rId3" imgW="1244520" imgH="190440" progId="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3071" y="2356350"/>
                        <a:ext cx="2971800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70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Postup testování: testové kritérium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>
                    <a:solidFill>
                      <a:schemeClr val="tx1"/>
                    </a:solidFill>
                  </a:rPr>
                  <a:t>Před vypočtením testového kritéria musíme zjistit hodnoty následujících veličin: </a:t>
                </a:r>
              </a:p>
              <a:p>
                <a:pPr lvl="0"/>
                <a:r>
                  <a:rPr lang="cs-CZ" i="1" dirty="0" smtClean="0">
                    <a:solidFill>
                      <a:schemeClr val="tx1"/>
                    </a:solidFill>
                  </a:rPr>
                  <a:t>Skupinové </a:t>
                </a:r>
                <a:r>
                  <a:rPr lang="cs-CZ" i="1" dirty="0" smtClean="0">
                    <a:solidFill>
                      <a:schemeClr val="tx1"/>
                    </a:solidFill>
                  </a:rPr>
                  <a:t>průměry</a:t>
                </a:r>
              </a:p>
              <a:p>
                <a:pPr lvl="0"/>
                <a:endParaRPr lang="cs-CZ" i="1" dirty="0">
                  <a:solidFill>
                    <a:schemeClr val="tx1"/>
                  </a:solidFill>
                </a:endParaRPr>
              </a:p>
              <a:p>
                <a:pPr lvl="0"/>
                <a:endParaRPr lang="cs-CZ" i="1" dirty="0" smtClean="0">
                  <a:solidFill>
                    <a:schemeClr val="tx1"/>
                  </a:solidFill>
                </a:endParaRPr>
              </a:p>
              <a:p>
                <a:pPr lvl="0"/>
                <a:r>
                  <a:rPr lang="cs-CZ" dirty="0" smtClean="0">
                    <a:solidFill>
                      <a:schemeClr val="tx1"/>
                    </a:solidFill>
                  </a:rPr>
                  <a:t>pro </a:t>
                </a:r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𝑖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=1,2,…,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𝑘</m:t>
                    </m:r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, kde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 </a:t>
                </a:r>
                <a:r>
                  <a:rPr lang="cs-CZ" dirty="0">
                    <a:solidFill>
                      <a:schemeClr val="tx1"/>
                    </a:solidFill>
                  </a:rPr>
                  <a:t>jsou zjištěné hodnoty. </a:t>
                </a:r>
              </a:p>
              <a:p>
                <a:pPr lvl="0"/>
                <a:r>
                  <a:rPr lang="cs-CZ" i="1" dirty="0">
                    <a:solidFill>
                      <a:schemeClr val="tx1"/>
                    </a:solidFill>
                  </a:rPr>
                  <a:t>Celkový průměr</a:t>
                </a:r>
                <a:r>
                  <a:rPr lang="cs-CZ" dirty="0">
                    <a:solidFill>
                      <a:schemeClr val="tx1"/>
                    </a:solidFill>
                  </a:rPr>
                  <a:t> </a:t>
                </a:r>
                <a:endParaRPr lang="cs-CZ" dirty="0" smtClean="0">
                  <a:solidFill>
                    <a:schemeClr val="tx1"/>
                  </a:solidFill>
                </a:endParaRPr>
              </a:p>
              <a:p>
                <a:pPr lvl="0"/>
                <a:endParaRPr lang="cs-CZ" dirty="0">
                  <a:solidFill>
                    <a:schemeClr val="tx1"/>
                  </a:solidFill>
                </a:endParaRPr>
              </a:p>
              <a:p>
                <a:pPr lvl="0"/>
                <a:endParaRPr lang="cs-CZ" dirty="0" smtClean="0">
                  <a:solidFill>
                    <a:schemeClr val="tx1"/>
                  </a:solidFill>
                </a:endParaRPr>
              </a:p>
              <a:p>
                <a:pPr lvl="0"/>
                <a:r>
                  <a:rPr lang="cs-CZ" dirty="0" smtClean="0">
                    <a:solidFill>
                      <a:schemeClr val="tx1"/>
                    </a:solidFill>
                  </a:rPr>
                  <a:t>kde </a:t>
                </a:r>
                <a:r>
                  <a:rPr lang="cs-CZ" i="1" dirty="0">
                    <a:solidFill>
                      <a:schemeClr val="tx1"/>
                    </a:solidFill>
                  </a:rPr>
                  <a:t>n</a:t>
                </a:r>
                <a:r>
                  <a:rPr lang="cs-CZ" dirty="0">
                    <a:solidFill>
                      <a:schemeClr val="tx1"/>
                    </a:solidFill>
                  </a:rPr>
                  <a:t> je celkový rozsah souboru.</a:t>
                </a:r>
              </a:p>
              <a:p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889" t="-107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436677"/>
              </p:ext>
            </p:extLst>
          </p:nvPr>
        </p:nvGraphicFramePr>
        <p:xfrm>
          <a:off x="4257675" y="2537717"/>
          <a:ext cx="1105435" cy="10902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Rovnice" r:id="rId4" imgW="698500" imgH="685800" progId="">
                  <p:embed/>
                </p:oleObj>
              </mc:Choice>
              <mc:Fallback>
                <p:oleObj name="Rovnice" r:id="rId4" imgW="698500" imgH="685800" progId="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7675" y="2537717"/>
                        <a:ext cx="1105435" cy="10902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806570"/>
              </p:ext>
            </p:extLst>
          </p:nvPr>
        </p:nvGraphicFramePr>
        <p:xfrm>
          <a:off x="4263775" y="4458985"/>
          <a:ext cx="2334285" cy="729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Rovnice" r:id="rId6" imgW="1676400" imgH="520700" progId="">
                  <p:embed/>
                </p:oleObj>
              </mc:Choice>
              <mc:Fallback>
                <p:oleObj name="Rovnice" r:id="rId6" imgW="1676400" imgH="520700" progId="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3775" y="4458985"/>
                        <a:ext cx="2334285" cy="7294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587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Postup testování: testové kritérium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>
                    <a:solidFill>
                      <a:schemeClr val="tx1"/>
                    </a:solidFill>
                  </a:rPr>
                  <a:t>Dále musíme zjistit hodnoty</a:t>
                </a:r>
              </a:p>
              <a:p>
                <a:pPr lvl="0"/>
                <a:r>
                  <a:rPr lang="cs-CZ" i="1" dirty="0" err="1">
                    <a:solidFill>
                      <a:schemeClr val="tx1"/>
                    </a:solidFill>
                  </a:rPr>
                  <a:t>Meziskupinový</a:t>
                </a:r>
                <a:r>
                  <a:rPr lang="cs-CZ" i="1" dirty="0">
                    <a:solidFill>
                      <a:schemeClr val="tx1"/>
                    </a:solidFill>
                  </a:rPr>
                  <a:t> součet čtverců </a:t>
                </a:r>
                <a:endParaRPr lang="cs-CZ" i="1" dirty="0" smtClean="0">
                  <a:solidFill>
                    <a:schemeClr val="tx1"/>
                  </a:solidFill>
                </a:endParaRPr>
              </a:p>
              <a:p>
                <a:pPr lvl="0"/>
                <a:endParaRPr lang="cs-CZ" i="1" dirty="0">
                  <a:solidFill>
                    <a:schemeClr val="tx1"/>
                  </a:solidFill>
                </a:endParaRPr>
              </a:p>
              <a:p>
                <a:pPr lvl="0"/>
                <a:endParaRPr lang="cs-CZ" i="1" dirty="0" smtClean="0">
                  <a:solidFill>
                    <a:schemeClr val="tx1"/>
                  </a:solidFill>
                </a:endParaRPr>
              </a:p>
              <a:p>
                <a:pPr lvl="0"/>
                <a:r>
                  <a:rPr lang="cs-CZ" dirty="0" smtClean="0">
                    <a:solidFill>
                      <a:schemeClr val="tx1"/>
                    </a:solidFill>
                  </a:rPr>
                  <a:t>Kde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 </a:t>
                </a:r>
                <a:r>
                  <a:rPr lang="cs-CZ" dirty="0">
                    <a:solidFill>
                      <a:schemeClr val="tx1"/>
                    </a:solidFill>
                  </a:rPr>
                  <a:t>je počet měření v jednotlivých skupinách,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cs-CZ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cs-CZ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 </a:t>
                </a:r>
                <a:r>
                  <a:rPr lang="cs-CZ" dirty="0">
                    <a:solidFill>
                      <a:schemeClr val="tx1"/>
                    </a:solidFill>
                  </a:rPr>
                  <a:t>je výběrový průměr v jednotlivých skupinách.</a:t>
                </a:r>
              </a:p>
              <a:p>
                <a:pPr lvl="0"/>
                <a:r>
                  <a:rPr lang="cs-CZ" i="1" dirty="0">
                    <a:solidFill>
                      <a:schemeClr val="tx1"/>
                    </a:solidFill>
                  </a:rPr>
                  <a:t>Vnitroskupinový součet </a:t>
                </a:r>
                <a:r>
                  <a:rPr lang="cs-CZ" i="1" dirty="0" smtClean="0">
                    <a:solidFill>
                      <a:schemeClr val="tx1"/>
                    </a:solidFill>
                  </a:rPr>
                  <a:t>čtverců</a:t>
                </a:r>
              </a:p>
              <a:p>
                <a:pPr lvl="0"/>
                <a:endParaRPr lang="cs-CZ" i="1" dirty="0">
                  <a:solidFill>
                    <a:schemeClr val="tx1"/>
                  </a:solidFill>
                </a:endParaRPr>
              </a:p>
              <a:p>
                <a:pPr lvl="0"/>
                <a:r>
                  <a:rPr lang="cs-CZ" i="1" dirty="0" smtClean="0">
                    <a:solidFill>
                      <a:schemeClr val="tx1"/>
                    </a:solidFill>
                  </a:rPr>
                  <a:t>Celkový </a:t>
                </a:r>
                <a:r>
                  <a:rPr lang="cs-CZ" i="1" dirty="0">
                    <a:solidFill>
                      <a:schemeClr val="tx1"/>
                    </a:solidFill>
                  </a:rPr>
                  <a:t>součet čtverců</a:t>
                </a:r>
                <a:r>
                  <a:rPr lang="cs-CZ" dirty="0">
                    <a:solidFill>
                      <a:schemeClr val="tx1"/>
                    </a:solidFill>
                  </a:rPr>
                  <a:t> .</a:t>
                </a:r>
              </a:p>
              <a:p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889" t="-107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371018"/>
              </p:ext>
            </p:extLst>
          </p:nvPr>
        </p:nvGraphicFramePr>
        <p:xfrm>
          <a:off x="1479479" y="2589088"/>
          <a:ext cx="2106202" cy="718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6" name="Rovnice" r:id="rId4" imgW="1257300" imgH="431800" progId="">
                  <p:embed/>
                </p:oleObj>
              </mc:Choice>
              <mc:Fallback>
                <p:oleObj name="Rovnice" r:id="rId4" imgW="1257300" imgH="431800" progId="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479" y="2589088"/>
                        <a:ext cx="2106202" cy="7180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4001650"/>
              </p:ext>
            </p:extLst>
          </p:nvPr>
        </p:nvGraphicFramePr>
        <p:xfrm>
          <a:off x="5969285" y="4243226"/>
          <a:ext cx="2137025" cy="7173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Rovnice" r:id="rId6" imgW="1358900" imgH="457200" progId="">
                  <p:embed/>
                </p:oleObj>
              </mc:Choice>
              <mc:Fallback>
                <p:oleObj name="Rovnice" r:id="rId6" imgW="1358900" imgH="457200" progId="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285" y="4243226"/>
                        <a:ext cx="2137025" cy="7173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011380"/>
              </p:ext>
            </p:extLst>
          </p:nvPr>
        </p:nvGraphicFramePr>
        <p:xfrm>
          <a:off x="4789256" y="5278776"/>
          <a:ext cx="2048274" cy="793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8" name="Rovnice" r:id="rId8" imgW="1079280" imgH="419040" progId="">
                  <p:embed/>
                </p:oleObj>
              </mc:Choice>
              <mc:Fallback>
                <p:oleObj name="Rovnice" r:id="rId8" imgW="1079280" imgH="419040" progId="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9256" y="5278776"/>
                        <a:ext cx="2048274" cy="7932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713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Postup testování: testové kritérium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Platí:</a:t>
            </a:r>
          </a:p>
          <a:p>
            <a:endParaRPr lang="cs-CZ" dirty="0">
              <a:solidFill>
                <a:schemeClr val="tx1"/>
              </a:solidFill>
            </a:endParaRPr>
          </a:p>
          <a:p>
            <a:r>
              <a:rPr lang="cs-CZ" dirty="0">
                <a:solidFill>
                  <a:schemeClr val="tx1"/>
                </a:solidFill>
              </a:rPr>
              <a:t>V anglické literatuře nebo v softwarech je možné se setkat i s následujícím označením: </a:t>
            </a:r>
          </a:p>
          <a:p>
            <a:r>
              <a:rPr lang="en-US" i="1" dirty="0" err="1">
                <a:solidFill>
                  <a:schemeClr val="tx1"/>
                </a:solidFill>
              </a:rPr>
              <a:t>S</a:t>
            </a:r>
            <a:r>
              <a:rPr lang="en-US" i="1" baseline="-25000" dirty="0" err="1">
                <a:solidFill>
                  <a:schemeClr val="tx1"/>
                </a:solidFill>
              </a:rPr>
              <a:t>y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= </a:t>
            </a:r>
            <a:r>
              <a:rPr lang="en-US" i="1" dirty="0">
                <a:solidFill>
                  <a:schemeClr val="tx1"/>
                </a:solidFill>
              </a:rPr>
              <a:t>S</a:t>
            </a:r>
            <a:r>
              <a:rPr lang="en-US" i="1" baseline="-25000" dirty="0">
                <a:solidFill>
                  <a:schemeClr val="tx1"/>
                </a:solidFill>
              </a:rPr>
              <a:t>D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i="1" dirty="0">
                <a:solidFill>
                  <a:schemeClr val="tx1"/>
                </a:solidFill>
              </a:rPr>
              <a:t>D </a:t>
            </a:r>
            <a:r>
              <a:rPr lang="en-US" dirty="0">
                <a:solidFill>
                  <a:schemeClr val="tx1"/>
                </a:solidFill>
              </a:rPr>
              <a:t>z </a:t>
            </a:r>
            <a:r>
              <a:rPr lang="en-US" dirty="0" err="1">
                <a:solidFill>
                  <a:schemeClr val="tx1"/>
                </a:solidFill>
              </a:rPr>
              <a:t>angl.</a:t>
            </a:r>
            <a:r>
              <a:rPr lang="en-US" dirty="0">
                <a:solidFill>
                  <a:schemeClr val="tx1"/>
                </a:solidFill>
              </a:rPr>
              <a:t> Difference), </a:t>
            </a:r>
          </a:p>
          <a:p>
            <a:r>
              <a:rPr lang="en-US" i="1" dirty="0" err="1">
                <a:solidFill>
                  <a:schemeClr val="tx1"/>
                </a:solidFill>
              </a:rPr>
              <a:t>S</a:t>
            </a:r>
            <a:r>
              <a:rPr lang="en-US" i="1" baseline="-25000" dirty="0" err="1">
                <a:solidFill>
                  <a:schemeClr val="tx1"/>
                </a:solidFill>
              </a:rPr>
              <a:t>y,m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= </a:t>
            </a:r>
            <a:r>
              <a:rPr lang="en-US" i="1" dirty="0">
                <a:solidFill>
                  <a:schemeClr val="tx1"/>
                </a:solidFill>
              </a:rPr>
              <a:t>S</a:t>
            </a:r>
            <a:r>
              <a:rPr lang="en-US" i="1" baseline="-25000" dirty="0">
                <a:solidFill>
                  <a:schemeClr val="tx1"/>
                </a:solidFill>
              </a:rPr>
              <a:t>T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i="1" dirty="0">
                <a:solidFill>
                  <a:schemeClr val="tx1"/>
                </a:solidFill>
              </a:rPr>
              <a:t>T </a:t>
            </a:r>
            <a:r>
              <a:rPr lang="en-US" dirty="0">
                <a:solidFill>
                  <a:schemeClr val="tx1"/>
                </a:solidFill>
              </a:rPr>
              <a:t>z </a:t>
            </a:r>
            <a:r>
              <a:rPr lang="en-US" dirty="0" err="1">
                <a:solidFill>
                  <a:schemeClr val="tx1"/>
                </a:solidFill>
              </a:rPr>
              <a:t>angl.</a:t>
            </a:r>
            <a:r>
              <a:rPr lang="en-US" dirty="0">
                <a:solidFill>
                  <a:schemeClr val="tx1"/>
                </a:solidFill>
              </a:rPr>
              <a:t> Treatment), </a:t>
            </a:r>
          </a:p>
          <a:p>
            <a:r>
              <a:rPr lang="pt-BR" i="1" dirty="0">
                <a:solidFill>
                  <a:schemeClr val="tx1"/>
                </a:solidFill>
              </a:rPr>
              <a:t>S</a:t>
            </a:r>
            <a:r>
              <a:rPr lang="pt-BR" i="1" baseline="-25000" dirty="0">
                <a:solidFill>
                  <a:schemeClr val="tx1"/>
                </a:solidFill>
              </a:rPr>
              <a:t>y,v</a:t>
            </a:r>
            <a:r>
              <a:rPr lang="pt-BR" i="1" dirty="0">
                <a:solidFill>
                  <a:schemeClr val="tx1"/>
                </a:solidFill>
              </a:rPr>
              <a:t> </a:t>
            </a:r>
            <a:r>
              <a:rPr lang="pt-BR" dirty="0">
                <a:solidFill>
                  <a:schemeClr val="tx1"/>
                </a:solidFill>
              </a:rPr>
              <a:t>= </a:t>
            </a:r>
            <a:r>
              <a:rPr lang="pt-BR" i="1" dirty="0">
                <a:solidFill>
                  <a:schemeClr val="tx1"/>
                </a:solidFill>
              </a:rPr>
              <a:t>S</a:t>
            </a:r>
            <a:r>
              <a:rPr lang="pt-BR" i="1" baseline="-25000" dirty="0">
                <a:solidFill>
                  <a:schemeClr val="tx1"/>
                </a:solidFill>
              </a:rPr>
              <a:t>R</a:t>
            </a:r>
            <a:r>
              <a:rPr lang="pt-BR" i="1" dirty="0">
                <a:solidFill>
                  <a:schemeClr val="tx1"/>
                </a:solidFill>
              </a:rPr>
              <a:t> </a:t>
            </a:r>
            <a:r>
              <a:rPr lang="pt-BR" dirty="0">
                <a:solidFill>
                  <a:schemeClr val="tx1"/>
                </a:solidFill>
              </a:rPr>
              <a:t>(</a:t>
            </a:r>
            <a:r>
              <a:rPr lang="pt-BR" i="1" dirty="0">
                <a:solidFill>
                  <a:schemeClr val="tx1"/>
                </a:solidFill>
              </a:rPr>
              <a:t>R </a:t>
            </a:r>
            <a:r>
              <a:rPr lang="pt-BR" dirty="0">
                <a:solidFill>
                  <a:schemeClr val="tx1"/>
                </a:solidFill>
              </a:rPr>
              <a:t>z angl. Residual). </a:t>
            </a:r>
            <a:endParaRPr lang="cs-CZ" dirty="0" smtClean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6713686"/>
              </p:ext>
            </p:extLst>
          </p:nvPr>
        </p:nvGraphicFramePr>
        <p:xfrm>
          <a:off x="2208944" y="1695236"/>
          <a:ext cx="1660303" cy="410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Rovnice" r:id="rId3" imgW="965200" imgH="241300" progId="">
                  <p:embed/>
                </p:oleObj>
              </mc:Choice>
              <mc:Fallback>
                <p:oleObj name="Rovnice" r:id="rId3" imgW="965200" imgH="241300" progId="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944" y="1695236"/>
                        <a:ext cx="1660303" cy="4109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6125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Postup testování: testové kritérium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5300" y="1739538"/>
            <a:ext cx="8915400" cy="4525963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Pro ověření nulové hypotézy použijeme statistiku: </a:t>
            </a:r>
            <a:endParaRPr lang="cs-CZ" dirty="0" smtClean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  <a:p>
            <a:endParaRPr lang="cs-CZ" dirty="0" smtClean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  <a:p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>
                <a:solidFill>
                  <a:schemeClr val="tx1"/>
                </a:solidFill>
              </a:rPr>
              <a:t>která má při platnosti nulové hypotézy </a:t>
            </a:r>
            <a:r>
              <a:rPr lang="cs-CZ" i="1" dirty="0" err="1">
                <a:solidFill>
                  <a:schemeClr val="tx1"/>
                </a:solidFill>
              </a:rPr>
              <a:t>Fisherovo</a:t>
            </a:r>
            <a:r>
              <a:rPr lang="cs-CZ" i="1" dirty="0">
                <a:solidFill>
                  <a:schemeClr val="tx1"/>
                </a:solidFill>
              </a:rPr>
              <a:t> rozdělení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F</a:t>
            </a:r>
            <a:r>
              <a:rPr lang="cs-CZ" baseline="-25000" dirty="0" smtClean="0">
                <a:solidFill>
                  <a:schemeClr val="tx1"/>
                </a:solidFill>
              </a:rPr>
              <a:t>k-1,n-k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r>
              <a:rPr lang="cs-CZ" dirty="0"/>
              <a:t>	</a:t>
            </a:r>
            <a:endParaRPr lang="cs-CZ" dirty="0" smtClean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563511"/>
              </p:ext>
            </p:extLst>
          </p:nvPr>
        </p:nvGraphicFramePr>
        <p:xfrm>
          <a:off x="3305147" y="2356990"/>
          <a:ext cx="1109609" cy="13099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Rovnice" r:id="rId3" imgW="685800" imgH="812800" progId="">
                  <p:embed/>
                </p:oleObj>
              </mc:Choice>
              <mc:Fallback>
                <p:oleObj name="Rovnice" r:id="rId3" imgW="685800" imgH="812800" progId="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5147" y="2356990"/>
                        <a:ext cx="1109609" cy="13099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374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Postup </a:t>
            </a:r>
            <a:r>
              <a:rPr lang="cs-CZ" dirty="0" smtClean="0"/>
              <a:t>testování: kritická hodnota, výsledek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95300" y="1861459"/>
                <a:ext cx="8915400" cy="4525963"/>
              </a:xfrm>
            </p:spPr>
            <p:txBody>
              <a:bodyPr/>
              <a:lstStyle/>
              <a:p>
                <a:r>
                  <a:rPr lang="cs-CZ" dirty="0" smtClean="0">
                    <a:solidFill>
                      <a:schemeClr val="tx1"/>
                    </a:solidFill>
                  </a:rPr>
                  <a:t>Kritická hodnota je F</a:t>
                </a:r>
                <a:r>
                  <a:rPr lang="cs-CZ" baseline="-25000" dirty="0">
                    <a:solidFill>
                      <a:schemeClr val="tx1"/>
                    </a:solidFill>
                  </a:rPr>
                  <a:t>k-1,n-k</a:t>
                </a:r>
                <a:r>
                  <a:rPr lang="cs-CZ" dirty="0">
                    <a:solidFill>
                      <a:schemeClr val="tx1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cs-CZ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) </a:t>
                </a:r>
                <a:r>
                  <a:rPr lang="cs-CZ" dirty="0">
                    <a:solidFill>
                      <a:schemeClr val="tx1"/>
                    </a:solidFill>
                  </a:rPr>
                  <a:t>, </a:t>
                </a:r>
                <a:r>
                  <a:rPr lang="cs-CZ" dirty="0" smtClean="0">
                    <a:solidFill>
                      <a:schemeClr val="tx1"/>
                    </a:solidFill>
                  </a:rPr>
                  <a:t>kde </a:t>
                </a:r>
                <a14:m>
                  <m:oMath xmlns:m="http://schemas.openxmlformats.org/officeDocument/2006/math">
                    <m:r>
                      <a:rPr lang="cs-CZ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𝛼</m:t>
                    </m:r>
                    <m:r>
                      <a:rPr lang="cs-CZ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  </a:t>
                </a:r>
                <a:r>
                  <a:rPr lang="cs-CZ" dirty="0">
                    <a:solidFill>
                      <a:schemeClr val="tx1"/>
                    </a:solidFill>
                  </a:rPr>
                  <a:t>je zvolená hladina významnosti. </a:t>
                </a:r>
                <a:endParaRPr lang="cs-CZ" dirty="0" smtClean="0">
                  <a:solidFill>
                    <a:schemeClr val="tx1"/>
                  </a:solidFill>
                </a:endParaRPr>
              </a:p>
              <a:p>
                <a:r>
                  <a:rPr lang="cs-CZ" dirty="0" smtClean="0">
                    <a:solidFill>
                      <a:schemeClr val="tx1"/>
                    </a:solidFill>
                  </a:rPr>
                  <a:t>Kritický </a:t>
                </a:r>
                <a:r>
                  <a:rPr lang="cs-CZ" dirty="0">
                    <a:solidFill>
                      <a:schemeClr val="tx1"/>
                    </a:solidFill>
                  </a:rPr>
                  <a:t>obor je dán </a:t>
                </a:r>
                <a:r>
                  <a:rPr lang="cs-CZ" dirty="0" smtClean="0">
                    <a:solidFill>
                      <a:schemeClr val="tx1"/>
                    </a:solidFill>
                  </a:rPr>
                  <a:t>intervalem</a:t>
                </a:r>
              </a:p>
              <a:p>
                <a:endParaRPr lang="cs-CZ" dirty="0" smtClean="0">
                  <a:solidFill>
                    <a:schemeClr val="tx1"/>
                  </a:solidFill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  <a:p>
                <a:r>
                  <a:rPr lang="cs-CZ" dirty="0" smtClean="0">
                    <a:solidFill>
                      <a:schemeClr val="tx1"/>
                    </a:solidFill>
                  </a:rPr>
                  <a:t>Kritická </a:t>
                </a:r>
                <a:r>
                  <a:rPr lang="cs-CZ" dirty="0">
                    <a:solidFill>
                      <a:schemeClr val="tx1"/>
                    </a:solidFill>
                  </a:rPr>
                  <a:t>hodnota testu pomocí funkce K = FINV() nebo v </a:t>
                </a:r>
                <a:r>
                  <a:rPr lang="cs-CZ" dirty="0" smtClean="0">
                    <a:solidFill>
                      <a:schemeClr val="tx1"/>
                    </a:solidFill>
                  </a:rPr>
                  <a:t>tabulkách.</a:t>
                </a:r>
                <a:endParaRPr lang="cs-CZ" dirty="0">
                  <a:solidFill>
                    <a:schemeClr val="tx1"/>
                  </a:solidFill>
                </a:endParaRPr>
              </a:p>
              <a:p>
                <a:endParaRPr lang="cs-CZ" dirty="0"/>
              </a:p>
              <a:p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5300" y="1861459"/>
                <a:ext cx="8915400" cy="4525963"/>
              </a:xfrm>
              <a:blipFill>
                <a:blip r:embed="rId3"/>
                <a:stretch>
                  <a:fillRect l="-889" t="-107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7238317"/>
              </p:ext>
            </p:extLst>
          </p:nvPr>
        </p:nvGraphicFramePr>
        <p:xfrm>
          <a:off x="2910736" y="3232704"/>
          <a:ext cx="25384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Rovnice" r:id="rId4" imgW="1485900" imgH="228600" progId="">
                  <p:embed/>
                </p:oleObj>
              </mc:Choice>
              <mc:Fallback>
                <p:oleObj name="Rovnice" r:id="rId4" imgW="1485900" imgH="228600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0736" y="3232704"/>
                        <a:ext cx="2538412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0256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Výpočet pomocí statistických programů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i="1" dirty="0"/>
              <a:t>ANOVA tabulka</a:t>
            </a:r>
            <a:endParaRPr lang="cs-CZ" dirty="0"/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293111"/>
              </p:ext>
            </p:extLst>
          </p:nvPr>
        </p:nvGraphicFramePr>
        <p:xfrm>
          <a:off x="1253447" y="2167846"/>
          <a:ext cx="6669448" cy="3657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6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33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33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33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33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13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Zdroj </a:t>
                      </a:r>
                      <a:r>
                        <a:rPr lang="cs-CZ" sz="1600" dirty="0" smtClean="0">
                          <a:effectLst/>
                        </a:rPr>
                        <a:t>proměnlivosti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Součty čtverců odchylek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Počty stupňů volnosti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Průměrné čtverce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Testové kritérium F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40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Faktor x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(meziskupinová variabilita)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err="1">
                          <a:effectLst/>
                        </a:rPr>
                        <a:t>S</a:t>
                      </a:r>
                      <a:r>
                        <a:rPr lang="cs-CZ" sz="1600" baseline="-25000" dirty="0" err="1">
                          <a:effectLst/>
                        </a:rPr>
                        <a:t>ym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k – 1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err="1">
                          <a:effectLst/>
                        </a:rPr>
                        <a:t>S</a:t>
                      </a:r>
                      <a:r>
                        <a:rPr lang="cs-CZ" sz="1600" baseline="-25000" dirty="0" err="1">
                          <a:effectLst/>
                        </a:rPr>
                        <a:t>ym</a:t>
                      </a:r>
                      <a:r>
                        <a:rPr lang="cs-CZ" sz="1600" baseline="-25000" dirty="0">
                          <a:effectLst/>
                        </a:rPr>
                        <a:t> </a:t>
                      </a:r>
                      <a:r>
                        <a:rPr lang="cs-CZ" sz="1600" dirty="0">
                          <a:effectLst/>
                        </a:rPr>
                        <a:t>/(k – 1)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F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40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Reziduální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(vnitroskupinová variabilita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S</a:t>
                      </a:r>
                      <a:r>
                        <a:rPr lang="cs-CZ" sz="1600" baseline="-25000">
                          <a:effectLst/>
                        </a:rPr>
                        <a:t>yv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n – k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err="1">
                          <a:effectLst/>
                        </a:rPr>
                        <a:t>S</a:t>
                      </a:r>
                      <a:r>
                        <a:rPr lang="cs-CZ" sz="1600" baseline="-25000" dirty="0" err="1">
                          <a:effectLst/>
                        </a:rPr>
                        <a:t>yv</a:t>
                      </a:r>
                      <a:r>
                        <a:rPr lang="cs-CZ" sz="1600" dirty="0">
                          <a:effectLst/>
                        </a:rPr>
                        <a:t> / (n – k)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 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328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Celkový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S</a:t>
                      </a:r>
                      <a:r>
                        <a:rPr lang="cs-CZ" sz="1600" baseline="-25000">
                          <a:effectLst/>
                        </a:rPr>
                        <a:t>y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n – 1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 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 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254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Korelační poměr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5300" y="1800498"/>
            <a:ext cx="8915400" cy="4525963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Na otázku „Jak silná je vazba mezi nezávislou nominální proměnnou </a:t>
            </a:r>
            <a:r>
              <a:rPr lang="cs-CZ" dirty="0" smtClean="0">
                <a:solidFill>
                  <a:schemeClr val="tx1"/>
                </a:solidFill>
              </a:rPr>
              <a:t>a </a:t>
            </a:r>
            <a:r>
              <a:rPr lang="cs-CZ" dirty="0">
                <a:solidFill>
                  <a:schemeClr val="tx1"/>
                </a:solidFill>
              </a:rPr>
              <a:t>proměnnou </a:t>
            </a:r>
            <a:r>
              <a:rPr lang="cs-CZ" dirty="0" smtClean="0">
                <a:solidFill>
                  <a:schemeClr val="tx1"/>
                </a:solidFill>
              </a:rPr>
              <a:t>číselnou?“, </a:t>
            </a:r>
            <a:r>
              <a:rPr lang="cs-CZ" dirty="0">
                <a:solidFill>
                  <a:schemeClr val="tx1"/>
                </a:solidFill>
              </a:rPr>
              <a:t>odpovídá hodnota </a:t>
            </a:r>
            <a:r>
              <a:rPr lang="cs-CZ" i="1" dirty="0">
                <a:solidFill>
                  <a:schemeClr val="tx1"/>
                </a:solidFill>
              </a:rPr>
              <a:t>korelačního poměru</a:t>
            </a:r>
            <a:r>
              <a:rPr lang="cs-CZ" dirty="0">
                <a:solidFill>
                  <a:schemeClr val="tx1"/>
                </a:solidFill>
              </a:rPr>
              <a:t>. </a:t>
            </a:r>
          </a:p>
          <a:p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5382672"/>
              </p:ext>
            </p:extLst>
          </p:nvPr>
        </p:nvGraphicFramePr>
        <p:xfrm>
          <a:off x="4163480" y="3220215"/>
          <a:ext cx="1271427" cy="9246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Rovnice" r:id="rId3" imgW="736280" imgH="533169" progId="">
                  <p:embed/>
                </p:oleObj>
              </mc:Choice>
              <mc:Fallback>
                <p:oleObj name="Rovnice" r:id="rId3" imgW="736280" imgH="533169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3480" y="3220215"/>
                        <a:ext cx="1271427" cy="9246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546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Poměr determinace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5300" y="1718354"/>
            <a:ext cx="8915400" cy="5139646"/>
          </a:xfrm>
        </p:spPr>
        <p:txBody>
          <a:bodyPr>
            <a:normAutofit/>
          </a:bodyPr>
          <a:lstStyle/>
          <a:p>
            <a:r>
              <a:rPr lang="cs-CZ" sz="2200" dirty="0">
                <a:solidFill>
                  <a:schemeClr val="tx1"/>
                </a:solidFill>
              </a:rPr>
              <a:t>Pokud hodnotu korelačního poměru umocníme, dostáváme poměr determinace </a:t>
            </a:r>
            <a:r>
              <a:rPr lang="cs-CZ" sz="2200" i="1" dirty="0" smtClean="0">
                <a:solidFill>
                  <a:schemeClr val="tx1"/>
                </a:solidFill>
              </a:rPr>
              <a:t>P</a:t>
            </a:r>
            <a:r>
              <a:rPr lang="cs-CZ" sz="2200" baseline="30000" dirty="0" smtClean="0">
                <a:solidFill>
                  <a:schemeClr val="tx1"/>
                </a:solidFill>
              </a:rPr>
              <a:t>2</a:t>
            </a:r>
            <a:r>
              <a:rPr lang="cs-CZ" sz="2200" dirty="0" smtClean="0">
                <a:solidFill>
                  <a:schemeClr val="tx1"/>
                </a:solidFill>
              </a:rPr>
              <a:t>. </a:t>
            </a:r>
          </a:p>
          <a:p>
            <a:r>
              <a:rPr lang="cs-CZ" sz="2200" dirty="0" smtClean="0">
                <a:solidFill>
                  <a:schemeClr val="tx1"/>
                </a:solidFill>
              </a:rPr>
              <a:t>Hodnoty </a:t>
            </a:r>
            <a:r>
              <a:rPr lang="cs-CZ" sz="2200" dirty="0">
                <a:solidFill>
                  <a:schemeClr val="tx1"/>
                </a:solidFill>
              </a:rPr>
              <a:t>determinačního poměru blízké 1 svědčí o </a:t>
            </a:r>
            <a:r>
              <a:rPr lang="cs-CZ" sz="2200" i="1" dirty="0">
                <a:solidFill>
                  <a:schemeClr val="tx1"/>
                </a:solidFill>
              </a:rPr>
              <a:t>vysoké závislosti </a:t>
            </a:r>
            <a:r>
              <a:rPr lang="cs-CZ" sz="2200" i="1" dirty="0" smtClean="0">
                <a:solidFill>
                  <a:schemeClr val="tx1"/>
                </a:solidFill>
              </a:rPr>
              <a:t>mezi proměnnými.</a:t>
            </a:r>
          </a:p>
          <a:p>
            <a:r>
              <a:rPr lang="cs-CZ" sz="2200" dirty="0" smtClean="0">
                <a:solidFill>
                  <a:schemeClr val="tx1"/>
                </a:solidFill>
              </a:rPr>
              <a:t>Poměr </a:t>
            </a:r>
            <a:r>
              <a:rPr lang="cs-CZ" sz="2200" dirty="0">
                <a:solidFill>
                  <a:schemeClr val="tx1"/>
                </a:solidFill>
              </a:rPr>
              <a:t>determinace nabývá hodnot z intervalu [0,1]. Čím těsnější je závislost </a:t>
            </a:r>
            <a:r>
              <a:rPr lang="cs-CZ" sz="2200" i="1" dirty="0">
                <a:solidFill>
                  <a:schemeClr val="tx1"/>
                </a:solidFill>
              </a:rPr>
              <a:t>Y </a:t>
            </a:r>
            <a:r>
              <a:rPr lang="cs-CZ" sz="2200" dirty="0">
                <a:solidFill>
                  <a:schemeClr val="tx1"/>
                </a:solidFill>
              </a:rPr>
              <a:t>na </a:t>
            </a:r>
            <a:r>
              <a:rPr lang="cs-CZ" sz="2200" i="1" dirty="0">
                <a:solidFill>
                  <a:schemeClr val="tx1"/>
                </a:solidFill>
              </a:rPr>
              <a:t>X</a:t>
            </a:r>
            <a:r>
              <a:rPr lang="cs-CZ" sz="2200" dirty="0">
                <a:solidFill>
                  <a:schemeClr val="tx1"/>
                </a:solidFill>
              </a:rPr>
              <a:t>, tím více se hodnota poměru determinace blíží k jedné, tím více se také </a:t>
            </a:r>
            <a:r>
              <a:rPr lang="cs-CZ" sz="2200" dirty="0" err="1">
                <a:solidFill>
                  <a:schemeClr val="tx1"/>
                </a:solidFill>
              </a:rPr>
              <a:t>meziskupinový</a:t>
            </a:r>
            <a:r>
              <a:rPr lang="cs-CZ" sz="2200" dirty="0">
                <a:solidFill>
                  <a:schemeClr val="tx1"/>
                </a:solidFill>
              </a:rPr>
              <a:t> součet čtverců blíží k celkovému součtu čtverců, přičemž vnitroskupinový součet čtverců se blíží k nule. Naopak, čím více se poměr determinace blíží k 0, tím menší část z celkového součtu čtverců připadá na </a:t>
            </a:r>
            <a:r>
              <a:rPr lang="cs-CZ" sz="2200" dirty="0" err="1">
                <a:solidFill>
                  <a:schemeClr val="tx1"/>
                </a:solidFill>
              </a:rPr>
              <a:t>meziskupinový</a:t>
            </a:r>
            <a:r>
              <a:rPr lang="cs-CZ" sz="2200" dirty="0">
                <a:solidFill>
                  <a:schemeClr val="tx1"/>
                </a:solidFill>
              </a:rPr>
              <a:t> součet čtverců, a tím menší je závislost znaku </a:t>
            </a:r>
            <a:r>
              <a:rPr lang="cs-CZ" sz="2200" i="1" dirty="0">
                <a:solidFill>
                  <a:schemeClr val="tx1"/>
                </a:solidFill>
              </a:rPr>
              <a:t>Y </a:t>
            </a:r>
            <a:r>
              <a:rPr lang="cs-CZ" sz="2200" dirty="0">
                <a:solidFill>
                  <a:schemeClr val="tx1"/>
                </a:solidFill>
              </a:rPr>
              <a:t>na </a:t>
            </a:r>
            <a:r>
              <a:rPr lang="cs-CZ" sz="2200" i="1" dirty="0">
                <a:solidFill>
                  <a:schemeClr val="tx1"/>
                </a:solidFill>
              </a:rPr>
              <a:t>X</a:t>
            </a:r>
            <a:r>
              <a:rPr lang="cs-CZ" sz="2200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9078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Analýza rozptylu (ANOVA)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855261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Často používaná metoda </a:t>
            </a:r>
            <a:r>
              <a:rPr lang="cs-CZ" dirty="0">
                <a:solidFill>
                  <a:schemeClr val="tx1"/>
                </a:solidFill>
              </a:rPr>
              <a:t>v marketingovém výzkumu i jiných oblastech datové analýzy. 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Metoda </a:t>
            </a:r>
            <a:r>
              <a:rPr lang="cs-CZ" dirty="0">
                <a:solidFill>
                  <a:schemeClr val="tx1"/>
                </a:solidFill>
              </a:rPr>
              <a:t>umožňuje posoudit vliv různých úrovní/kategorií nějakého kvalitativního nebo kvantitativního znaku na kvantitativní veličinu. 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ANOVA testuje, zda existují rozdíly v populačních průměrech kvantitativního znaku, které náleží různým úrovním znaku kvalitativního.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Například </a:t>
            </a:r>
            <a:r>
              <a:rPr lang="cs-CZ" dirty="0">
                <a:solidFill>
                  <a:schemeClr val="tx1"/>
                </a:solidFill>
              </a:rPr>
              <a:t>dovoluje hodnotit účinky různých reklamních kampaní na velikost tržeb z prodeje konkrétního produktu. Různé reklamní kampaně v tomto případě reprezentují různé kategorie sledovaného kvalitativního znaku (znak = reklamní kampaň). Velikost tržeb je pak zmíněný kvantitativní znak. </a:t>
            </a:r>
          </a:p>
        </p:txBody>
      </p:sp>
    </p:spTree>
    <p:extLst>
      <p:ext uri="{BB962C8B-B14F-4D97-AF65-F5344CB8AC3E}">
        <p14:creationId xmlns:p14="http://schemas.microsoft.com/office/powerpoint/2010/main" val="328508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1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4004925"/>
              </p:ext>
            </p:extLst>
          </p:nvPr>
        </p:nvGraphicFramePr>
        <p:xfrm>
          <a:off x="495300" y="3137484"/>
          <a:ext cx="8915400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P3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49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48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52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47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52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764">
                <a:tc>
                  <a:txBody>
                    <a:bodyPr/>
                    <a:lstStyle/>
                    <a:p>
                      <a:r>
                        <a:rPr lang="cs-CZ" dirty="0" smtClean="0"/>
                        <a:t>51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51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801189" y="1907177"/>
            <a:ext cx="84850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Následující tabulka udává počet zákazníků, kteří navštívili 3 pobočky</a:t>
            </a:r>
          </a:p>
          <a:p>
            <a:r>
              <a:rPr lang="cs-CZ" dirty="0"/>
              <a:t>t</a:t>
            </a:r>
            <a:r>
              <a:rPr lang="cs-CZ" dirty="0" smtClean="0"/>
              <a:t>elefonního operátora během 5 pracovních dní. Našim úkolem je otestovat</a:t>
            </a:r>
          </a:p>
          <a:p>
            <a:r>
              <a:rPr lang="cs-CZ" dirty="0" smtClean="0"/>
              <a:t>nulovou hypotézu, že průměrný počet zákazníků byl ve všech pobočkách stejný.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851717" y="5599612"/>
            <a:ext cx="8202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Tuto úlohu si vyřešíme „ručně“ i s pomocí Excelu. Určíme i korelační poměr a </a:t>
            </a:r>
          </a:p>
          <a:p>
            <a:r>
              <a:rPr lang="cs-CZ" dirty="0" smtClean="0"/>
              <a:t>Poměr determinace.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190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0870831"/>
              </p:ext>
            </p:extLst>
          </p:nvPr>
        </p:nvGraphicFramePr>
        <p:xfrm>
          <a:off x="1010192" y="1524000"/>
          <a:ext cx="8273143" cy="69523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7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7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33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2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33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331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33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15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84648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 err="1">
                          <a:effectLst/>
                        </a:rPr>
                        <a:t>Anova</a:t>
                      </a:r>
                      <a:r>
                        <a:rPr lang="cs-CZ" sz="1600" u="none" strike="noStrike" dirty="0">
                          <a:effectLst/>
                        </a:rPr>
                        <a:t>: jeden faktor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966"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966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Faktor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4648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Výběr</a:t>
                      </a:r>
                      <a:endParaRPr lang="cs-CZ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Počet</a:t>
                      </a:r>
                      <a:endParaRPr lang="cs-CZ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Součet</a:t>
                      </a:r>
                      <a:endParaRPr lang="cs-CZ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Průměr</a:t>
                      </a:r>
                      <a:endParaRPr lang="cs-CZ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Rozptyl</a:t>
                      </a:r>
                      <a:endParaRPr lang="cs-CZ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4648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Anova</a:t>
                      </a: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jeden faktor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966"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6966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Faktor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4648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Výběr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Součet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Průměr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Rozptyl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6966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H1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6966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H2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6966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H3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6966"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6966"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6966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7081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Zdroj variability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Rozdíl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Hodnota 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 krit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84648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Mezi výběry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3,75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0,054310001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3,885293835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70171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Všechny výběry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1,333333333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6966"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6966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6966"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13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>
                <a:solidFill>
                  <a:schemeClr val="tx1"/>
                </a:solidFill>
              </a:rPr>
              <a:t>Následující tabulka reprezentuje údaje získané nezávislými náhodnými výběry. Sledovaným faktorem je v tomto případě oktanové číslo pohonné směsi užívané v automobilech (90, 91, 95, 98). Máme tedy čtyři úrovně faktoru. Pro každou tuto úroveň byly náhodným výběrem </a:t>
            </a:r>
            <a:r>
              <a:rPr lang="cs-CZ" sz="1800" dirty="0" smtClean="0">
                <a:solidFill>
                  <a:schemeClr val="tx1"/>
                </a:solidFill>
              </a:rPr>
              <a:t>čtyř </a:t>
            </a:r>
            <a:r>
              <a:rPr lang="cs-CZ" sz="1800" dirty="0">
                <a:solidFill>
                  <a:schemeClr val="tx1"/>
                </a:solidFill>
              </a:rPr>
              <a:t>řidičů zjištěny spotřeby </a:t>
            </a:r>
            <a:r>
              <a:rPr lang="cs-CZ" sz="1800" dirty="0" smtClean="0">
                <a:solidFill>
                  <a:schemeClr val="tx1"/>
                </a:solidFill>
              </a:rPr>
              <a:t>automobilů. Zajímá </a:t>
            </a:r>
            <a:r>
              <a:rPr lang="cs-CZ" sz="1800" dirty="0">
                <a:solidFill>
                  <a:schemeClr val="tx1"/>
                </a:solidFill>
              </a:rPr>
              <a:t>nás otázka, zda oktanové číslo ovlivňuje (statisticky významně) úroveň spotřeby. </a:t>
            </a:r>
            <a:endParaRPr lang="cs-CZ" sz="1800" dirty="0">
              <a:solidFill>
                <a:schemeClr val="tx1"/>
              </a:solidFill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995601"/>
              </p:ext>
            </p:extLst>
          </p:nvPr>
        </p:nvGraphicFramePr>
        <p:xfrm>
          <a:off x="2943499" y="3517036"/>
          <a:ext cx="4441369" cy="22915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7469">
                  <a:extLst>
                    <a:ext uri="{9D8B030D-6E8A-4147-A177-3AD203B41FA5}">
                      <a16:colId xmlns:a16="http://schemas.microsoft.com/office/drawing/2014/main" val="1599516979"/>
                    </a:ext>
                  </a:extLst>
                </a:gridCol>
                <a:gridCol w="845975">
                  <a:extLst>
                    <a:ext uri="{9D8B030D-6E8A-4147-A177-3AD203B41FA5}">
                      <a16:colId xmlns:a16="http://schemas.microsoft.com/office/drawing/2014/main" val="1130445670"/>
                    </a:ext>
                  </a:extLst>
                </a:gridCol>
                <a:gridCol w="845975">
                  <a:extLst>
                    <a:ext uri="{9D8B030D-6E8A-4147-A177-3AD203B41FA5}">
                      <a16:colId xmlns:a16="http://schemas.microsoft.com/office/drawing/2014/main" val="219234601"/>
                    </a:ext>
                  </a:extLst>
                </a:gridCol>
                <a:gridCol w="845975">
                  <a:extLst>
                    <a:ext uri="{9D8B030D-6E8A-4147-A177-3AD203B41FA5}">
                      <a16:colId xmlns:a16="http://schemas.microsoft.com/office/drawing/2014/main" val="1447098486"/>
                    </a:ext>
                  </a:extLst>
                </a:gridCol>
                <a:gridCol w="845975">
                  <a:extLst>
                    <a:ext uri="{9D8B030D-6E8A-4147-A177-3AD203B41FA5}">
                      <a16:colId xmlns:a16="http://schemas.microsoft.com/office/drawing/2014/main" val="4083280013"/>
                    </a:ext>
                  </a:extLst>
                </a:gridCol>
              </a:tblGrid>
              <a:tr h="38193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 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Faktor (oktanové číslo)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315080"/>
                  </a:ext>
                </a:extLst>
              </a:tr>
              <a:tr h="381930">
                <a:tc rowSpan="5"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Spotřeba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90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91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95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98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66116056"/>
                  </a:ext>
                </a:extLst>
              </a:tr>
              <a:tr h="38193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8,1</a:t>
                      </a:r>
                      <a:endParaRPr lang="cs-CZ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rgbClr val="FF0000"/>
                          </a:solidFill>
                          <a:effectLst/>
                        </a:rPr>
                        <a:t>7,7</a:t>
                      </a:r>
                      <a:endParaRPr lang="cs-CZ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rgbClr val="FF0000"/>
                          </a:solidFill>
                          <a:effectLst/>
                        </a:rPr>
                        <a:t>7,6</a:t>
                      </a:r>
                      <a:endParaRPr lang="cs-CZ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rgbClr val="FF0000"/>
                          </a:solidFill>
                          <a:effectLst/>
                        </a:rPr>
                        <a:t>7,5</a:t>
                      </a:r>
                      <a:endParaRPr lang="cs-CZ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60492458"/>
                  </a:ext>
                </a:extLst>
              </a:tr>
              <a:tr h="38193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endParaRPr lang="cs-CZ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7,8</a:t>
                      </a:r>
                      <a:endParaRPr lang="cs-CZ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rgbClr val="FF0000"/>
                          </a:solidFill>
                          <a:effectLst/>
                        </a:rPr>
                        <a:t>7,6</a:t>
                      </a:r>
                      <a:endParaRPr lang="cs-CZ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rgbClr val="FF0000"/>
                          </a:solidFill>
                          <a:effectLst/>
                        </a:rPr>
                        <a:t>7,8</a:t>
                      </a:r>
                      <a:endParaRPr lang="cs-CZ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47610878"/>
                  </a:ext>
                </a:extLst>
              </a:tr>
              <a:tr h="38193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rgbClr val="FF0000"/>
                          </a:solidFill>
                          <a:effectLst/>
                        </a:rPr>
                        <a:t>7,9</a:t>
                      </a:r>
                      <a:endParaRPr lang="cs-CZ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rgbClr val="FF0000"/>
                          </a:solidFill>
                          <a:effectLst/>
                        </a:rPr>
                        <a:t>7,9</a:t>
                      </a:r>
                      <a:endParaRPr lang="cs-CZ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7,5</a:t>
                      </a:r>
                      <a:endParaRPr lang="cs-CZ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7,6</a:t>
                      </a:r>
                      <a:endParaRPr lang="cs-CZ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25292343"/>
                  </a:ext>
                </a:extLst>
              </a:tr>
              <a:tr h="38193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rgbClr val="FF0000"/>
                          </a:solidFill>
                          <a:effectLst/>
                        </a:rPr>
                        <a:t>7,8</a:t>
                      </a:r>
                      <a:endParaRPr lang="cs-CZ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rgbClr val="FF0000"/>
                          </a:solidFill>
                          <a:effectLst/>
                        </a:rPr>
                        <a:t>7,6</a:t>
                      </a:r>
                      <a:endParaRPr lang="cs-CZ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rgbClr val="FF0000"/>
                          </a:solidFill>
                          <a:effectLst/>
                        </a:rPr>
                        <a:t>7,6</a:t>
                      </a:r>
                      <a:endParaRPr lang="cs-CZ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7,5</a:t>
                      </a:r>
                      <a:endParaRPr lang="cs-CZ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55428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10050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718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Aplikace ANOVY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Nejdůležitější aplikací ANOVY je test rovnosti tří a více výběrových průměrů.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Máme-li dva (výběrové) soubory, testujeme rovnost jejich středních hodnot pomocí Studentova t-testu.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Máme-li však tři a více souborů, musíme použít ANOVU.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347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idea ANOVY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5300" y="1887584"/>
            <a:ext cx="8915400" cy="4525963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Matematicky spočívá základní myšlenka analýzy rozptylu v rozkladu celkového rozptylu kvantitativního znaku na dílčí rozptyly příslušející jednotlivým vlivům, které tuto variabilitu způsobují. 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Kromě </a:t>
            </a:r>
            <a:r>
              <a:rPr lang="cs-CZ" dirty="0">
                <a:solidFill>
                  <a:schemeClr val="tx1"/>
                </a:solidFill>
              </a:rPr>
              <a:t>dílčích rozptylů je složkou celkového rozptylu také reziduální rozptyl, způsobený nepostiženými vlivy. </a:t>
            </a:r>
          </a:p>
        </p:txBody>
      </p:sp>
    </p:spTree>
    <p:extLst>
      <p:ext uri="{BB962C8B-B14F-4D97-AF65-F5344CB8AC3E}">
        <p14:creationId xmlns:p14="http://schemas.microsoft.com/office/powerpoint/2010/main" val="268783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Rozdělení ANOVY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Podle počtu analyzovaných faktorů rozlišujeme </a:t>
            </a:r>
            <a:r>
              <a:rPr lang="cs-CZ" dirty="0" err="1" smtClean="0">
                <a:solidFill>
                  <a:schemeClr val="tx1"/>
                </a:solidFill>
              </a:rPr>
              <a:t>jednofaktorovou</a:t>
            </a:r>
            <a:r>
              <a:rPr lang="cs-CZ" dirty="0" smtClean="0">
                <a:solidFill>
                  <a:schemeClr val="tx1"/>
                </a:solidFill>
              </a:rPr>
              <a:t>, </a:t>
            </a:r>
            <a:r>
              <a:rPr lang="cs-CZ" dirty="0" err="1" smtClean="0">
                <a:solidFill>
                  <a:schemeClr val="tx1"/>
                </a:solidFill>
              </a:rPr>
              <a:t>dvoufaktorovou</a:t>
            </a:r>
            <a:r>
              <a:rPr lang="cs-CZ" dirty="0" smtClean="0">
                <a:solidFill>
                  <a:schemeClr val="tx1"/>
                </a:solidFill>
              </a:rPr>
              <a:t> a </a:t>
            </a:r>
            <a:r>
              <a:rPr lang="cs-CZ" dirty="0" err="1" smtClean="0">
                <a:solidFill>
                  <a:schemeClr val="tx1"/>
                </a:solidFill>
              </a:rPr>
              <a:t>vícefaktorovou</a:t>
            </a:r>
            <a:r>
              <a:rPr lang="cs-CZ" dirty="0" smtClean="0">
                <a:solidFill>
                  <a:schemeClr val="tx1"/>
                </a:solidFill>
              </a:rPr>
              <a:t> analýzu rozptylu.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Hovoříme také o jednoduchém a dvojném třídění, případně o tříděních vyšší úrovně (trojném, čtverném a podobně).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208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104503"/>
            <a:ext cx="8915400" cy="1600200"/>
          </a:xfrm>
        </p:spPr>
        <p:txBody>
          <a:bodyPr/>
          <a:lstStyle/>
          <a:p>
            <a:r>
              <a:rPr lang="cs-CZ" b="1" dirty="0"/>
              <a:t>JEDNOFAKTOROVÁ ANOVA 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95300" y="1817915"/>
                <a:ext cx="8915400" cy="4525963"/>
              </a:xfrm>
            </p:spPr>
            <p:txBody>
              <a:bodyPr/>
              <a:lstStyle/>
              <a:p>
                <a:r>
                  <a:rPr lang="cs-CZ" dirty="0" smtClean="0">
                    <a:solidFill>
                      <a:schemeClr val="tx1"/>
                    </a:solidFill>
                  </a:rPr>
                  <a:t>Často se vyskytuje situace, kdy máme </a:t>
                </a:r>
                <a:r>
                  <a:rPr lang="cs-CZ" i="1" dirty="0">
                    <a:solidFill>
                      <a:schemeClr val="tx1"/>
                    </a:solidFill>
                  </a:rPr>
                  <a:t>k</a:t>
                </a:r>
                <a:r>
                  <a:rPr lang="cs-CZ" dirty="0">
                    <a:solidFill>
                      <a:schemeClr val="tx1"/>
                    </a:solidFill>
                  </a:rPr>
                  <a:t> nezávislých náhodných výběrů, které obecně nepocházejí z jednoho základního souboru. </a:t>
                </a:r>
                <a:endParaRPr lang="cs-CZ" dirty="0" smtClean="0">
                  <a:solidFill>
                    <a:schemeClr val="tx1"/>
                  </a:solidFill>
                </a:endParaRPr>
              </a:p>
              <a:p>
                <a:r>
                  <a:rPr lang="cs-CZ" dirty="0" smtClean="0">
                    <a:solidFill>
                      <a:schemeClr val="tx1"/>
                    </a:solidFill>
                  </a:rPr>
                  <a:t>Tyto </a:t>
                </a:r>
                <a:r>
                  <a:rPr lang="cs-CZ" dirty="0">
                    <a:solidFill>
                      <a:schemeClr val="tx1"/>
                    </a:solidFill>
                  </a:rPr>
                  <a:t>výběry jsou rozsahu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,</m:t>
                    </m:r>
                  </m:oMath>
                </a14:m>
                <a:r>
                  <a:rPr lang="cs-CZ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cs-CZ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, </a:t>
                </a:r>
                <a:r>
                  <a:rPr lang="cs-CZ" dirty="0">
                    <a:solidFill>
                      <a:schemeClr val="tx1"/>
                    </a:solidFill>
                  </a:rPr>
                  <a:t>což jsou obecně různá přirozená čísla. Číslo </a:t>
                </a:r>
                <a:r>
                  <a:rPr lang="cs-CZ" i="1" dirty="0">
                    <a:solidFill>
                      <a:schemeClr val="tx1"/>
                    </a:solidFill>
                  </a:rPr>
                  <a:t>k</a:t>
                </a:r>
                <a:r>
                  <a:rPr lang="cs-CZ" dirty="0">
                    <a:solidFill>
                      <a:schemeClr val="tx1"/>
                    </a:solidFill>
                  </a:rPr>
                  <a:t> může být 2, 3</a:t>
                </a:r>
                <a:r>
                  <a:rPr lang="cs-CZ" dirty="0" smtClean="0">
                    <a:solidFill>
                      <a:schemeClr val="tx1"/>
                    </a:solidFill>
                  </a:rPr>
                  <a:t>,...</a:t>
                </a:r>
              </a:p>
              <a:p>
                <a:r>
                  <a:rPr lang="cs-CZ" dirty="0" smtClean="0">
                    <a:solidFill>
                      <a:schemeClr val="tx1"/>
                    </a:solidFill>
                  </a:rPr>
                  <a:t>V </a:t>
                </a:r>
                <a:r>
                  <a:rPr lang="cs-CZ" dirty="0">
                    <a:solidFill>
                      <a:schemeClr val="tx1"/>
                    </a:solidFill>
                  </a:rPr>
                  <a:t>každém z těchto náhodných výběrů je znám výběrový průměr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cs-CZ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cs-CZ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, </a:t>
                </a:r>
                <a:r>
                  <a:rPr lang="cs-CZ" dirty="0">
                    <a:solidFill>
                      <a:schemeClr val="tx1"/>
                    </a:solidFill>
                  </a:rPr>
                  <a:t>a také výběrový rozptyl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𝑖</m:t>
                        </m:r>
                      </m:sub>
                      <m:sup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. </a:t>
                </a:r>
                <a:r>
                  <a:rPr lang="cs-CZ" dirty="0">
                    <a:solidFill>
                      <a:schemeClr val="tx1"/>
                    </a:solidFill>
                  </a:rPr>
                  <a:t>Index i = 1,2,..., k vyjadřuje, o který 1 2 , ,..., </a:t>
                </a:r>
                <a:r>
                  <a:rPr lang="cs-CZ" dirty="0" smtClean="0">
                    <a:solidFill>
                      <a:schemeClr val="tx1"/>
                    </a:solidFill>
                  </a:rPr>
                  <a:t>k </a:t>
                </a:r>
                <a:r>
                  <a:rPr lang="cs-CZ" dirty="0">
                    <a:solidFill>
                      <a:schemeClr val="tx1"/>
                    </a:solidFill>
                  </a:rPr>
                  <a:t>výběr jde. </a:t>
                </a: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5300" y="1817915"/>
                <a:ext cx="8915400" cy="4525963"/>
              </a:xfrm>
              <a:blipFill>
                <a:blip r:embed="rId2"/>
                <a:stretch>
                  <a:fillRect l="-889" t="-1077" r="-164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199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Rozdělení podle statistického znaku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>
                    <a:solidFill>
                      <a:schemeClr val="tx1"/>
                    </a:solidFill>
                  </a:rPr>
                  <a:t>Základní </a:t>
                </a:r>
                <a:r>
                  <a:rPr lang="cs-CZ" dirty="0">
                    <a:solidFill>
                      <a:schemeClr val="tx1"/>
                    </a:solidFill>
                  </a:rPr>
                  <a:t>soubor rozdělíme podle určitého třídícího statistického znaku </a:t>
                </a:r>
                <a:r>
                  <a:rPr lang="cs-CZ" i="1" dirty="0">
                    <a:solidFill>
                      <a:schemeClr val="tx1"/>
                    </a:solidFill>
                  </a:rPr>
                  <a:t>X </a:t>
                </a:r>
                <a:r>
                  <a:rPr lang="cs-CZ" dirty="0">
                    <a:solidFill>
                      <a:schemeClr val="tx1"/>
                    </a:solidFill>
                  </a:rPr>
                  <a:t>do k skupin a z každé z těchto k populací vybíráme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samostatně </a:t>
                </a:r>
                <a:r>
                  <a:rPr lang="cs-CZ" dirty="0">
                    <a:solidFill>
                      <a:schemeClr val="tx1"/>
                    </a:solidFill>
                  </a:rPr>
                  <a:t>prvků. </a:t>
                </a:r>
                <a:endParaRPr lang="cs-CZ" dirty="0" smtClean="0">
                  <a:solidFill>
                    <a:schemeClr val="tx1"/>
                  </a:solidFill>
                </a:endParaRPr>
              </a:p>
              <a:p>
                <a:r>
                  <a:rPr lang="cs-CZ" dirty="0" smtClean="0">
                    <a:solidFill>
                      <a:schemeClr val="tx1"/>
                    </a:solidFill>
                  </a:rPr>
                  <a:t>Znak </a:t>
                </a:r>
                <a:r>
                  <a:rPr lang="cs-CZ" i="1" dirty="0">
                    <a:solidFill>
                      <a:schemeClr val="tx1"/>
                    </a:solidFill>
                  </a:rPr>
                  <a:t>X </a:t>
                </a:r>
                <a:r>
                  <a:rPr lang="cs-CZ" dirty="0">
                    <a:solidFill>
                      <a:schemeClr val="tx1"/>
                    </a:solidFill>
                  </a:rPr>
                  <a:t>se pak označuje jako </a:t>
                </a:r>
                <a:r>
                  <a:rPr lang="cs-CZ" b="1" dirty="0">
                    <a:solidFill>
                      <a:schemeClr val="tx1"/>
                    </a:solidFill>
                  </a:rPr>
                  <a:t>faktor</a:t>
                </a:r>
                <a:r>
                  <a:rPr lang="cs-CZ" dirty="0">
                    <a:solidFill>
                      <a:schemeClr val="tx1"/>
                    </a:solidFill>
                  </a:rPr>
                  <a:t>, jehož úrovně, respektive kategorie jsou předem stanoveny a hovoří se proto často o </a:t>
                </a:r>
                <a:r>
                  <a:rPr lang="cs-CZ" b="1" dirty="0">
                    <a:solidFill>
                      <a:schemeClr val="tx1"/>
                    </a:solidFill>
                  </a:rPr>
                  <a:t>faktoru kontrolovaném</a:t>
                </a:r>
                <a:r>
                  <a:rPr lang="cs-CZ" dirty="0">
                    <a:solidFill>
                      <a:schemeClr val="tx1"/>
                    </a:solidFill>
                  </a:rPr>
                  <a:t>, nebo </a:t>
                </a:r>
                <a:r>
                  <a:rPr lang="cs-CZ" b="1" dirty="0">
                    <a:solidFill>
                      <a:schemeClr val="tx1"/>
                    </a:solidFill>
                  </a:rPr>
                  <a:t>faktoru pozorovaném</a:t>
                </a:r>
                <a:r>
                  <a:rPr lang="cs-CZ" dirty="0">
                    <a:solidFill>
                      <a:schemeClr val="tx1"/>
                    </a:solidFill>
                  </a:rPr>
                  <a:t>, např. věková skupina, druh výrobku, typ reklamy, typ služby apod. </a:t>
                </a:r>
                <a:endParaRPr lang="cs-CZ" dirty="0" smtClean="0">
                  <a:solidFill>
                    <a:schemeClr val="tx1"/>
                  </a:solidFill>
                </a:endParaRPr>
              </a:p>
              <a:p>
                <a:r>
                  <a:rPr lang="cs-CZ" dirty="0">
                    <a:solidFill>
                      <a:schemeClr val="tx1"/>
                    </a:solidFill>
                  </a:rPr>
                  <a:t>Faktor </a:t>
                </a:r>
                <a:r>
                  <a:rPr lang="cs-CZ" i="1" dirty="0">
                    <a:solidFill>
                      <a:schemeClr val="tx1"/>
                    </a:solidFill>
                  </a:rPr>
                  <a:t>X </a:t>
                </a:r>
                <a:r>
                  <a:rPr lang="cs-CZ" dirty="0">
                    <a:solidFill>
                      <a:schemeClr val="tx1"/>
                    </a:solidFill>
                  </a:rPr>
                  <a:t>má </a:t>
                </a:r>
                <a:r>
                  <a:rPr lang="cs-CZ" i="1" dirty="0">
                    <a:solidFill>
                      <a:schemeClr val="tx1"/>
                    </a:solidFill>
                  </a:rPr>
                  <a:t>k</a:t>
                </a:r>
                <a:r>
                  <a:rPr lang="cs-CZ" dirty="0">
                    <a:solidFill>
                      <a:schemeClr val="tx1"/>
                    </a:solidFill>
                  </a:rPr>
                  <a:t> úrovní (kategorií) a potenciálně ovlivňuje statistický znak </a:t>
                </a:r>
                <a:r>
                  <a:rPr lang="cs-CZ" i="1" dirty="0">
                    <a:solidFill>
                      <a:schemeClr val="tx1"/>
                    </a:solidFill>
                  </a:rPr>
                  <a:t>Y</a:t>
                </a:r>
                <a:r>
                  <a:rPr lang="cs-CZ" dirty="0">
                    <a:solidFill>
                      <a:schemeClr val="tx1"/>
                    </a:solidFill>
                  </a:rPr>
                  <a:t>, jenž má </a:t>
                </a:r>
                <a:r>
                  <a:rPr lang="cs-CZ" b="1" dirty="0">
                    <a:solidFill>
                      <a:schemeClr val="tx1"/>
                    </a:solidFill>
                  </a:rPr>
                  <a:t>kvantitativní</a:t>
                </a:r>
                <a:r>
                  <a:rPr lang="cs-CZ" dirty="0">
                    <a:solidFill>
                      <a:schemeClr val="tx1"/>
                    </a:solidFill>
                  </a:rPr>
                  <a:t>, tedy číselnou povahu. </a:t>
                </a: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89" t="-1078" r="-20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290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Princip výpočtu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5300" y="1600201"/>
            <a:ext cx="8915400" cy="5170469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tx1"/>
                </a:solidFill>
              </a:rPr>
              <a:t>Metoda analýzy rozptylu ANOVA spočívá v tom, že se celková variabilita měřená součtem čtverců odchylek zjištěných hodnot od celkového průměru rozdělí na variabilitu uvnitř jednotlivých výběrů a na variabilitu mezi jednotlivými výběry. 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b="1" dirty="0">
                <a:solidFill>
                  <a:schemeClr val="tx1"/>
                </a:solidFill>
              </a:rPr>
              <a:t>Analýza rozptylu je statistickým </a:t>
            </a:r>
            <a:r>
              <a:rPr lang="cs-CZ" b="1" dirty="0" smtClean="0">
                <a:solidFill>
                  <a:schemeClr val="tx1"/>
                </a:solidFill>
              </a:rPr>
              <a:t>testem</a:t>
            </a:r>
            <a:r>
              <a:rPr lang="cs-CZ" dirty="0">
                <a:solidFill>
                  <a:schemeClr val="tx1"/>
                </a:solidFill>
              </a:rPr>
              <a:t>.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ANOVA </a:t>
            </a:r>
            <a:r>
              <a:rPr lang="cs-CZ" dirty="0">
                <a:solidFill>
                  <a:schemeClr val="tx1"/>
                </a:solidFill>
              </a:rPr>
              <a:t>má stejně jako i jiné statistické testy předpoklady svého použití. V případě ANOVA se předpokládá, že každý z k náhodných výběrů, s nimiž pracujeme, pochází z populace řídící se normálním rozdělením, že tato normální rozdělení mají stejný rozptyl a výběry jsou nezávislé. </a:t>
            </a:r>
          </a:p>
        </p:txBody>
      </p:sp>
    </p:spTree>
    <p:extLst>
      <p:ext uri="{BB962C8B-B14F-4D97-AF65-F5344CB8AC3E}">
        <p14:creationId xmlns:p14="http://schemas.microsoft.com/office/powerpoint/2010/main" val="151811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ANOVA</a:t>
            </a:r>
            <a:endParaRPr lang="cs-CZ" dirty="0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470" y="1881051"/>
            <a:ext cx="8163059" cy="4245112"/>
          </a:xfrm>
        </p:spPr>
      </p:pic>
    </p:spTree>
    <p:extLst>
      <p:ext uri="{BB962C8B-B14F-4D97-AF65-F5344CB8AC3E}">
        <p14:creationId xmlns:p14="http://schemas.microsoft.com/office/powerpoint/2010/main" val="30910487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154</TotalTime>
  <Words>993</Words>
  <Application>Microsoft Office PowerPoint</Application>
  <PresentationFormat>A4 (210 × 297 mm)</PresentationFormat>
  <Paragraphs>212</Paragraphs>
  <Slides>23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32" baseType="lpstr">
      <vt:lpstr>Arial</vt:lpstr>
      <vt:lpstr>Calibri</vt:lpstr>
      <vt:lpstr>Cambria Math</vt:lpstr>
      <vt:lpstr>Century Gothic</vt:lpstr>
      <vt:lpstr>Courier New</vt:lpstr>
      <vt:lpstr>Palatino Linotype</vt:lpstr>
      <vt:lpstr>Times New Roman</vt:lpstr>
      <vt:lpstr>Exekutivní</vt:lpstr>
      <vt:lpstr>Rovnice</vt:lpstr>
      <vt:lpstr>ANALÝZA ROZPTYLU </vt:lpstr>
      <vt:lpstr>Analýza rozptylu (ANOVA)</vt:lpstr>
      <vt:lpstr>Aplikace ANOVY</vt:lpstr>
      <vt:lpstr>Základní idea ANOVY</vt:lpstr>
      <vt:lpstr>Rozdělení ANOVY</vt:lpstr>
      <vt:lpstr>JEDNOFAKTOROVÁ ANOVA </vt:lpstr>
      <vt:lpstr>Rozdělení podle statistického znaku</vt:lpstr>
      <vt:lpstr>Princip výpočtu</vt:lpstr>
      <vt:lpstr>ANOVA</vt:lpstr>
      <vt:lpstr>ANOVA</vt:lpstr>
      <vt:lpstr>Postup testování: nulová hypotéza</vt:lpstr>
      <vt:lpstr>Postup testování: testové kritérium</vt:lpstr>
      <vt:lpstr>Postup testování: testové kritérium</vt:lpstr>
      <vt:lpstr>Postup testování: testové kritérium</vt:lpstr>
      <vt:lpstr>Postup testování: testové kritérium</vt:lpstr>
      <vt:lpstr>Postup testování: kritická hodnota, výsledek</vt:lpstr>
      <vt:lpstr>Výpočet pomocí statistických programů</vt:lpstr>
      <vt:lpstr>Korelační poměr</vt:lpstr>
      <vt:lpstr>Poměr determinace</vt:lpstr>
      <vt:lpstr>Příklad 1</vt:lpstr>
      <vt:lpstr>Řešení</vt:lpstr>
      <vt:lpstr>Příklad 2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ANALÝZA ROZPTYLU </dc:title>
  <dc:creator>student</dc:creator>
  <cp:lastModifiedBy>Jirka</cp:lastModifiedBy>
  <cp:revision>24</cp:revision>
  <dcterms:created xsi:type="dcterms:W3CDTF">2015-10-29T09:47:51Z</dcterms:created>
  <dcterms:modified xsi:type="dcterms:W3CDTF">2021-10-28T08:35:41Z</dcterms:modified>
</cp:coreProperties>
</file>