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1"/>
    <p:sldMasterId id="2147483737" r:id="rId2"/>
    <p:sldMasterId id="2147483752" r:id="rId3"/>
  </p:sldMasterIdLst>
  <p:notesMasterIdLst>
    <p:notesMasterId r:id="rId48"/>
  </p:notesMasterIdLst>
  <p:handoutMasterIdLst>
    <p:handoutMasterId r:id="rId49"/>
  </p:handoutMasterIdLst>
  <p:sldIdLst>
    <p:sldId id="256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355" r:id="rId14"/>
    <p:sldId id="356" r:id="rId15"/>
    <p:sldId id="357" r:id="rId16"/>
    <p:sldId id="358" r:id="rId17"/>
    <p:sldId id="359" r:id="rId18"/>
    <p:sldId id="360" r:id="rId19"/>
    <p:sldId id="361" r:id="rId20"/>
    <p:sldId id="363" r:id="rId21"/>
    <p:sldId id="364" r:id="rId22"/>
    <p:sldId id="394" r:id="rId23"/>
    <p:sldId id="365" r:id="rId24"/>
    <p:sldId id="366" r:id="rId25"/>
    <p:sldId id="367" r:id="rId26"/>
    <p:sldId id="368" r:id="rId27"/>
    <p:sldId id="369" r:id="rId28"/>
    <p:sldId id="370" r:id="rId29"/>
    <p:sldId id="371" r:id="rId30"/>
    <p:sldId id="372" r:id="rId31"/>
    <p:sldId id="373" r:id="rId32"/>
    <p:sldId id="393" r:id="rId33"/>
    <p:sldId id="374" r:id="rId34"/>
    <p:sldId id="380" r:id="rId35"/>
    <p:sldId id="381" r:id="rId36"/>
    <p:sldId id="382" r:id="rId37"/>
    <p:sldId id="383" r:id="rId38"/>
    <p:sldId id="384" r:id="rId39"/>
    <p:sldId id="385" r:id="rId40"/>
    <p:sldId id="386" r:id="rId41"/>
    <p:sldId id="387" r:id="rId42"/>
    <p:sldId id="388" r:id="rId43"/>
    <p:sldId id="389" r:id="rId44"/>
    <p:sldId id="390" r:id="rId45"/>
    <p:sldId id="391" r:id="rId46"/>
    <p:sldId id="392" r:id="rId47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  <a:srgbClr val="003300"/>
    <a:srgbClr val="00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13" autoAdjust="0"/>
    <p:restoredTop sz="98046" autoAdjust="0"/>
  </p:normalViewPr>
  <p:slideViewPr>
    <p:cSldViewPr>
      <p:cViewPr varScale="1">
        <p:scale>
          <a:sx n="109" d="100"/>
          <a:sy n="109" d="100"/>
        </p:scale>
        <p:origin x="174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presProps" Target="pres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5.xml"/><Relationship Id="rId51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86D570-3FE4-471A-AF80-7E4BABB9BF9B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/>
      <dgm:spPr/>
    </dgm:pt>
    <dgm:pt modelId="{6495B70E-9F11-49B8-B9A4-5BB420D8A8B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br>
            <a:rPr kumimoji="0" 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br>
            <a:rPr kumimoji="0" 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br>
            <a:rPr kumimoji="0" 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Strategická</a:t>
          </a:r>
          <a:br>
            <a:rPr kumimoji="0" 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(EIS)</a:t>
          </a:r>
        </a:p>
      </dgm:t>
    </dgm:pt>
    <dgm:pt modelId="{82EC966D-F369-43FC-A87A-A10FB351CC15}" type="parTrans" cxnId="{F688A036-4BA4-423B-9546-10D681B7C811}">
      <dgm:prSet/>
      <dgm:spPr/>
    </dgm:pt>
    <dgm:pt modelId="{2C2EE584-5BEB-43B6-902B-91D80CB5543B}" type="sibTrans" cxnId="{F688A036-4BA4-423B-9546-10D681B7C811}">
      <dgm:prSet/>
      <dgm:spPr/>
    </dgm:pt>
    <dgm:pt modelId="{24848461-CAE0-494C-B819-89C301F58C0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Taktická (MIS)</a:t>
          </a:r>
          <a:br>
            <a:rPr kumimoji="0" 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stanovení cen, mapování </a:t>
          </a:r>
          <a:br>
            <a:rPr kumimoji="0" 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zákazníků…</a:t>
          </a:r>
        </a:p>
      </dgm:t>
    </dgm:pt>
    <dgm:pt modelId="{526776D6-F94E-4886-9C38-CAA58A1A845C}" type="parTrans" cxnId="{141A539B-BD74-48BE-9795-E3247A9915ED}">
      <dgm:prSet/>
      <dgm:spPr/>
    </dgm:pt>
    <dgm:pt modelId="{27524EE0-708E-40E4-B12F-8BFF78F8D31C}" type="sibTrans" cxnId="{141A539B-BD74-48BE-9795-E3247A9915ED}">
      <dgm:prSet/>
      <dgm:spPr/>
    </dgm:pt>
    <dgm:pt modelId="{6289F0FD-C9EA-4034-8D2D-8D377ADC185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Operativní (Zpracování transakci)</a:t>
          </a:r>
          <a:br>
            <a:rPr kumimoji="0" 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prodej, výroba, servis, logistika…</a:t>
          </a:r>
        </a:p>
      </dgm:t>
    </dgm:pt>
    <dgm:pt modelId="{2B24D12B-D205-446B-8B1F-2F0E4F6DB751}" type="parTrans" cxnId="{A34CCE0D-DF70-45A9-A734-CFC5CC9B3152}">
      <dgm:prSet/>
      <dgm:spPr/>
    </dgm:pt>
    <dgm:pt modelId="{604364DC-F931-4F90-9A90-71B2CB203170}" type="sibTrans" cxnId="{A34CCE0D-DF70-45A9-A734-CFC5CC9B3152}">
      <dgm:prSet/>
      <dgm:spPr/>
    </dgm:pt>
    <dgm:pt modelId="{11583E61-7EBA-4F8B-82DA-4F26BF7C07C1}" type="pres">
      <dgm:prSet presAssocID="{4186D570-3FE4-471A-AF80-7E4BABB9BF9B}" presName="Name0" presStyleCnt="0">
        <dgm:presLayoutVars>
          <dgm:dir/>
          <dgm:animLvl val="lvl"/>
          <dgm:resizeHandles val="exact"/>
        </dgm:presLayoutVars>
      </dgm:prSet>
      <dgm:spPr/>
    </dgm:pt>
    <dgm:pt modelId="{21A94B47-434B-4665-9CCA-ABB109BD5378}" type="pres">
      <dgm:prSet presAssocID="{6495B70E-9F11-49B8-B9A4-5BB420D8A8BC}" presName="Name8" presStyleCnt="0"/>
      <dgm:spPr/>
    </dgm:pt>
    <dgm:pt modelId="{6DD9B07A-5DB1-4618-A278-9633551FEA06}" type="pres">
      <dgm:prSet presAssocID="{6495B70E-9F11-49B8-B9A4-5BB420D8A8BC}" presName="level" presStyleLbl="node1" presStyleIdx="0" presStyleCnt="3">
        <dgm:presLayoutVars>
          <dgm:chMax val="1"/>
          <dgm:bulletEnabled val="1"/>
        </dgm:presLayoutVars>
      </dgm:prSet>
      <dgm:spPr/>
    </dgm:pt>
    <dgm:pt modelId="{49E7210B-792D-4A41-BE84-5B71455A4530}" type="pres">
      <dgm:prSet presAssocID="{6495B70E-9F11-49B8-B9A4-5BB420D8A8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949BC908-7D94-45EE-A497-67B6A1800A49}" type="pres">
      <dgm:prSet presAssocID="{24848461-CAE0-494C-B819-89C301F58C03}" presName="Name8" presStyleCnt="0"/>
      <dgm:spPr/>
    </dgm:pt>
    <dgm:pt modelId="{EDF45856-EB2E-4D80-961E-8FE6E3D1F5A0}" type="pres">
      <dgm:prSet presAssocID="{24848461-CAE0-494C-B819-89C301F58C03}" presName="level" presStyleLbl="node1" presStyleIdx="1" presStyleCnt="3">
        <dgm:presLayoutVars>
          <dgm:chMax val="1"/>
          <dgm:bulletEnabled val="1"/>
        </dgm:presLayoutVars>
      </dgm:prSet>
      <dgm:spPr/>
    </dgm:pt>
    <dgm:pt modelId="{566A8867-2621-4ACE-9332-2B41045EE133}" type="pres">
      <dgm:prSet presAssocID="{24848461-CAE0-494C-B819-89C301F58C0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C20D32E-E302-4A15-8338-35BCC34C182D}" type="pres">
      <dgm:prSet presAssocID="{6289F0FD-C9EA-4034-8D2D-8D377ADC185A}" presName="Name8" presStyleCnt="0"/>
      <dgm:spPr/>
    </dgm:pt>
    <dgm:pt modelId="{EB6DB2D1-F875-4D36-8258-D9599F402347}" type="pres">
      <dgm:prSet presAssocID="{6289F0FD-C9EA-4034-8D2D-8D377ADC185A}" presName="level" presStyleLbl="node1" presStyleIdx="2" presStyleCnt="3">
        <dgm:presLayoutVars>
          <dgm:chMax val="1"/>
          <dgm:bulletEnabled val="1"/>
        </dgm:presLayoutVars>
      </dgm:prSet>
      <dgm:spPr/>
    </dgm:pt>
    <dgm:pt modelId="{602A16FC-59A7-4EFA-8DA3-07BD7089C53A}" type="pres">
      <dgm:prSet presAssocID="{6289F0FD-C9EA-4034-8D2D-8D377ADC185A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A34CCE0D-DF70-45A9-A734-CFC5CC9B3152}" srcId="{4186D570-3FE4-471A-AF80-7E4BABB9BF9B}" destId="{6289F0FD-C9EA-4034-8D2D-8D377ADC185A}" srcOrd="2" destOrd="0" parTransId="{2B24D12B-D205-446B-8B1F-2F0E4F6DB751}" sibTransId="{604364DC-F931-4F90-9A90-71B2CB203170}"/>
    <dgm:cxn modelId="{F688A036-4BA4-423B-9546-10D681B7C811}" srcId="{4186D570-3FE4-471A-AF80-7E4BABB9BF9B}" destId="{6495B70E-9F11-49B8-B9A4-5BB420D8A8BC}" srcOrd="0" destOrd="0" parTransId="{82EC966D-F369-43FC-A87A-A10FB351CC15}" sibTransId="{2C2EE584-5BEB-43B6-902B-91D80CB5543B}"/>
    <dgm:cxn modelId="{53373266-4063-4BEB-8D84-47206CAE5D26}" type="presOf" srcId="{24848461-CAE0-494C-B819-89C301F58C03}" destId="{EDF45856-EB2E-4D80-961E-8FE6E3D1F5A0}" srcOrd="0" destOrd="0" presId="urn:microsoft.com/office/officeart/2005/8/layout/pyramid1"/>
    <dgm:cxn modelId="{18EED68B-850B-4550-8EFF-AED77D07F4C6}" type="presOf" srcId="{6495B70E-9F11-49B8-B9A4-5BB420D8A8BC}" destId="{6DD9B07A-5DB1-4618-A278-9633551FEA06}" srcOrd="0" destOrd="0" presId="urn:microsoft.com/office/officeart/2005/8/layout/pyramid1"/>
    <dgm:cxn modelId="{538F4A95-9BCD-40C9-8491-2F852EE03780}" type="presOf" srcId="{6289F0FD-C9EA-4034-8D2D-8D377ADC185A}" destId="{EB6DB2D1-F875-4D36-8258-D9599F402347}" srcOrd="0" destOrd="0" presId="urn:microsoft.com/office/officeart/2005/8/layout/pyramid1"/>
    <dgm:cxn modelId="{141A539B-BD74-48BE-9795-E3247A9915ED}" srcId="{4186D570-3FE4-471A-AF80-7E4BABB9BF9B}" destId="{24848461-CAE0-494C-B819-89C301F58C03}" srcOrd="1" destOrd="0" parTransId="{526776D6-F94E-4886-9C38-CAA58A1A845C}" sibTransId="{27524EE0-708E-40E4-B12F-8BFF78F8D31C}"/>
    <dgm:cxn modelId="{B3FD769F-F2D5-4C15-8A0E-5AC934E17A58}" type="presOf" srcId="{4186D570-3FE4-471A-AF80-7E4BABB9BF9B}" destId="{11583E61-7EBA-4F8B-82DA-4F26BF7C07C1}" srcOrd="0" destOrd="0" presId="urn:microsoft.com/office/officeart/2005/8/layout/pyramid1"/>
    <dgm:cxn modelId="{25DB0DB2-29BF-4F1D-944D-46DC7ED6F153}" type="presOf" srcId="{6495B70E-9F11-49B8-B9A4-5BB420D8A8BC}" destId="{49E7210B-792D-4A41-BE84-5B71455A4530}" srcOrd="1" destOrd="0" presId="urn:microsoft.com/office/officeart/2005/8/layout/pyramid1"/>
    <dgm:cxn modelId="{C920B5C8-79B5-4E54-AEEF-68AA00F39D2B}" type="presOf" srcId="{24848461-CAE0-494C-B819-89C301F58C03}" destId="{566A8867-2621-4ACE-9332-2B41045EE133}" srcOrd="1" destOrd="0" presId="urn:microsoft.com/office/officeart/2005/8/layout/pyramid1"/>
    <dgm:cxn modelId="{517086EA-EB06-4C6D-8877-7B2BB21B9A15}" type="presOf" srcId="{6289F0FD-C9EA-4034-8D2D-8D377ADC185A}" destId="{602A16FC-59A7-4EFA-8DA3-07BD7089C53A}" srcOrd="1" destOrd="0" presId="urn:microsoft.com/office/officeart/2005/8/layout/pyramid1"/>
    <dgm:cxn modelId="{7672B9BF-C5CA-4E02-BD03-E8D3DD3E0527}" type="presParOf" srcId="{11583E61-7EBA-4F8B-82DA-4F26BF7C07C1}" destId="{21A94B47-434B-4665-9CCA-ABB109BD5378}" srcOrd="0" destOrd="0" presId="urn:microsoft.com/office/officeart/2005/8/layout/pyramid1"/>
    <dgm:cxn modelId="{238A99F2-78E4-48EB-AB40-EC7A3F4F27C5}" type="presParOf" srcId="{21A94B47-434B-4665-9CCA-ABB109BD5378}" destId="{6DD9B07A-5DB1-4618-A278-9633551FEA06}" srcOrd="0" destOrd="0" presId="urn:microsoft.com/office/officeart/2005/8/layout/pyramid1"/>
    <dgm:cxn modelId="{6657DCC1-A14D-424C-A899-23C71AAE8803}" type="presParOf" srcId="{21A94B47-434B-4665-9CCA-ABB109BD5378}" destId="{49E7210B-792D-4A41-BE84-5B71455A4530}" srcOrd="1" destOrd="0" presId="urn:microsoft.com/office/officeart/2005/8/layout/pyramid1"/>
    <dgm:cxn modelId="{AFF622D5-C455-4562-ABCB-9D86367FE621}" type="presParOf" srcId="{11583E61-7EBA-4F8B-82DA-4F26BF7C07C1}" destId="{949BC908-7D94-45EE-A497-67B6A1800A49}" srcOrd="1" destOrd="0" presId="urn:microsoft.com/office/officeart/2005/8/layout/pyramid1"/>
    <dgm:cxn modelId="{AFCDD49A-B4B8-439F-82E3-9990B3FABC41}" type="presParOf" srcId="{949BC908-7D94-45EE-A497-67B6A1800A49}" destId="{EDF45856-EB2E-4D80-961E-8FE6E3D1F5A0}" srcOrd="0" destOrd="0" presId="urn:microsoft.com/office/officeart/2005/8/layout/pyramid1"/>
    <dgm:cxn modelId="{5C2E3AF2-120E-4DA3-9D84-7030709768CE}" type="presParOf" srcId="{949BC908-7D94-45EE-A497-67B6A1800A49}" destId="{566A8867-2621-4ACE-9332-2B41045EE133}" srcOrd="1" destOrd="0" presId="urn:microsoft.com/office/officeart/2005/8/layout/pyramid1"/>
    <dgm:cxn modelId="{2A241187-D7FE-4DFF-939E-EA4C35BCF370}" type="presParOf" srcId="{11583E61-7EBA-4F8B-82DA-4F26BF7C07C1}" destId="{6C20D32E-E302-4A15-8338-35BCC34C182D}" srcOrd="2" destOrd="0" presId="urn:microsoft.com/office/officeart/2005/8/layout/pyramid1"/>
    <dgm:cxn modelId="{1CBE3A66-042B-43D2-9CDC-6388AB58BB4C}" type="presParOf" srcId="{6C20D32E-E302-4A15-8338-35BCC34C182D}" destId="{EB6DB2D1-F875-4D36-8258-D9599F402347}" srcOrd="0" destOrd="0" presId="urn:microsoft.com/office/officeart/2005/8/layout/pyramid1"/>
    <dgm:cxn modelId="{7251DFAF-59C7-4FA7-A757-DE12A2F59607}" type="presParOf" srcId="{6C20D32E-E302-4A15-8338-35BCC34C182D}" destId="{602A16FC-59A7-4EFA-8DA3-07BD7089C53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D9B07A-5DB1-4618-A278-9633551FEA06}">
      <dsp:nvSpPr>
        <dsp:cNvPr id="0" name=""/>
        <dsp:cNvSpPr/>
      </dsp:nvSpPr>
      <dsp:spPr>
        <a:xfrm>
          <a:off x="2743200" y="0"/>
          <a:ext cx="2743199" cy="1498600"/>
        </a:xfrm>
        <a:prstGeom prst="trapezoid">
          <a:avLst>
            <a:gd name="adj" fmla="val 9152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br>
            <a:rPr kumimoji="0" lang="cs-CZ" sz="19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br>
            <a:rPr kumimoji="0" lang="cs-CZ" sz="19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br>
            <a:rPr kumimoji="0" lang="cs-CZ" sz="19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sz="19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Strategická</a:t>
          </a:r>
          <a:br>
            <a:rPr kumimoji="0" lang="cs-CZ" sz="19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sz="19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(EIS)</a:t>
          </a:r>
        </a:p>
      </dsp:txBody>
      <dsp:txXfrm>
        <a:off x="2743200" y="0"/>
        <a:ext cx="2743199" cy="1498600"/>
      </dsp:txXfrm>
    </dsp:sp>
    <dsp:sp modelId="{EDF45856-EB2E-4D80-961E-8FE6E3D1F5A0}">
      <dsp:nvSpPr>
        <dsp:cNvPr id="0" name=""/>
        <dsp:cNvSpPr/>
      </dsp:nvSpPr>
      <dsp:spPr>
        <a:xfrm>
          <a:off x="1371600" y="1498600"/>
          <a:ext cx="5486399" cy="1498600"/>
        </a:xfrm>
        <a:prstGeom prst="trapezoid">
          <a:avLst>
            <a:gd name="adj" fmla="val 9152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9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Taktická (MIS)</a:t>
          </a:r>
          <a:br>
            <a:rPr kumimoji="0" lang="cs-CZ" sz="19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sz="19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stanovení cen, mapování </a:t>
          </a:r>
          <a:br>
            <a:rPr kumimoji="0" lang="cs-CZ" sz="19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sz="19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zákazníků…</a:t>
          </a:r>
        </a:p>
      </dsp:txBody>
      <dsp:txXfrm>
        <a:off x="2331720" y="1498600"/>
        <a:ext cx="3566160" cy="1498600"/>
      </dsp:txXfrm>
    </dsp:sp>
    <dsp:sp modelId="{EB6DB2D1-F875-4D36-8258-D9599F402347}">
      <dsp:nvSpPr>
        <dsp:cNvPr id="0" name=""/>
        <dsp:cNvSpPr/>
      </dsp:nvSpPr>
      <dsp:spPr>
        <a:xfrm>
          <a:off x="0" y="2997200"/>
          <a:ext cx="8229600" cy="1498600"/>
        </a:xfrm>
        <a:prstGeom prst="trapezoid">
          <a:avLst>
            <a:gd name="adj" fmla="val 9152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9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Operativní (Zpracování transakci)</a:t>
          </a:r>
          <a:br>
            <a:rPr kumimoji="0" lang="cs-CZ" sz="19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sz="19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prodej, výroba, servis, logistika…</a:t>
          </a:r>
        </a:p>
      </dsp:txBody>
      <dsp:txXfrm>
        <a:off x="1440179" y="2997200"/>
        <a:ext cx="5349240" cy="1498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224F4663-8B68-4BA8-9A95-C6818140823E}" type="datetimeFigureOut">
              <a:rPr lang="cs-CZ"/>
              <a:pPr>
                <a:defRPr/>
              </a:pPr>
              <a:t>08.03.2022</a:t>
            </a:fld>
            <a:endParaRPr lang="cs-CZ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920594A-B98C-46EB-A22A-0330DB9A79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334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4817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2DE72AA-5343-4DEA-B48D-44173E380413}" type="datetimeFigureOut">
              <a:rPr lang="cs-CZ"/>
              <a:pPr>
                <a:defRPr/>
              </a:pPr>
              <a:t>08.03.2022</a:t>
            </a:fld>
            <a:endParaRPr lang="cs-CZ"/>
          </a:p>
        </p:txBody>
      </p:sp>
      <p:sp>
        <p:nvSpPr>
          <p:cNvPr id="49156" name="Rectangle 34819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  <a:endParaRPr lang="cs-CZ" noProof="0"/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cs-CZ" noProof="0"/>
          </a:p>
        </p:txBody>
      </p:sp>
      <p:sp>
        <p:nvSpPr>
          <p:cNvPr id="48134" name="Rectangle 34821"/>
          <p:cNvSpPr>
            <a:spLocks noGrp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FDD1D4E-773E-4701-9867-C147C2DDC5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0985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4399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84D7C-F96E-4EDC-A45D-D519B379E8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2ECEE-BE67-462E-BE16-DBC8829D56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673ED-658D-4F50-B746-943635A419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727075"/>
      </p:ext>
    </p:extLst>
  </p:cSld>
  <p:clrMapOvr>
    <a:masterClrMapping/>
  </p:clrMapOvr>
  <p:transition spd="slow">
    <p:push/>
  </p:transition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965873"/>
      </p:ext>
    </p:extLst>
  </p:cSld>
  <p:clrMapOvr>
    <a:masterClrMapping/>
  </p:clrMapOvr>
  <p:transition spd="slow">
    <p:push/>
  </p:transition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780700"/>
      </p:ext>
    </p:extLst>
  </p:cSld>
  <p:clrMapOvr>
    <a:masterClrMapping/>
  </p:clrMapOvr>
  <p:transition spd="slow">
    <p:push/>
  </p:transition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014723"/>
      </p:ext>
    </p:extLst>
  </p:cSld>
  <p:clrMapOvr>
    <a:masterClrMapping/>
  </p:clrMapOvr>
  <p:transition spd="slow">
    <p:push/>
  </p:transition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341049"/>
      </p:ext>
    </p:extLst>
  </p:cSld>
  <p:clrMapOvr>
    <a:masterClrMapping/>
  </p:clrMapOvr>
  <p:transition spd="slow">
    <p:push/>
  </p:transition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174617"/>
      </p:ext>
    </p:extLst>
  </p:cSld>
  <p:clrMapOvr>
    <a:masterClrMapping/>
  </p:clrMapOvr>
  <p:transition spd="slow">
    <p:push/>
  </p:transition>
  <p:hf sldNum="0"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337288"/>
      </p:ext>
    </p:extLst>
  </p:cSld>
  <p:clrMapOvr>
    <a:masterClrMapping/>
  </p:clrMapOvr>
  <p:transition spd="slow">
    <p:push/>
  </p:transition>
  <p:hf sldNum="0"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175616"/>
      </p:ext>
    </p:extLst>
  </p:cSld>
  <p:clrMapOvr>
    <a:masterClrMapping/>
  </p:clrMapOvr>
  <p:transition spd="slow">
    <p:push/>
  </p:transition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928FB-F393-426B-9D6B-D3F0169BAC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11225"/>
      </p:ext>
    </p:extLst>
  </p:cSld>
  <p:clrMapOvr>
    <a:masterClrMapping/>
  </p:clrMapOvr>
  <p:transition spd="slow">
    <p:push/>
  </p:transition>
  <p:hf sldNum="0"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535547"/>
      </p:ext>
    </p:extLst>
  </p:cSld>
  <p:clrMapOvr>
    <a:masterClrMapping/>
  </p:clrMapOvr>
  <p:transition spd="slow">
    <p:push/>
  </p:transition>
  <p:hf sldNum="0"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007235"/>
      </p:ext>
    </p:extLst>
  </p:cSld>
  <p:clrMapOvr>
    <a:masterClrMapping/>
  </p:clrMapOvr>
  <p:transition spd="slow">
    <p:push/>
  </p:transition>
  <p:hf sldNum="0"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95757-C20D-4307-BEB3-E1017FFFC9C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853932"/>
      </p:ext>
    </p:extLst>
  </p:cSld>
  <p:clrMapOvr>
    <a:masterClrMapping/>
  </p:clrMapOvr>
  <p:transition>
    <p:push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DACA0-84ED-45AB-BFF4-C2793E04EA2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214053"/>
      </p:ext>
    </p:extLst>
  </p:cSld>
  <p:clrMapOvr>
    <a:masterClrMapping/>
  </p:clrMapOvr>
  <p:transition>
    <p:push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63DBA-BD7A-43B9-857F-B371D9FDC2F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71431"/>
      </p:ext>
    </p:extLst>
  </p:cSld>
  <p:clrMapOvr>
    <a:masterClrMapping/>
  </p:clrMapOvr>
  <p:transition>
    <p:push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76781-A518-4032-A85B-F45B10245E2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460982"/>
      </p:ext>
    </p:extLst>
  </p:cSld>
  <p:clrMapOvr>
    <a:masterClrMapping/>
  </p:clrMapOvr>
  <p:transition>
    <p:push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2E300-87D1-43B2-9DE5-0D0558C7DBD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327458"/>
      </p:ext>
    </p:extLst>
  </p:cSld>
  <p:clrMapOvr>
    <a:masterClrMapping/>
  </p:clrMapOvr>
  <p:transition>
    <p:push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D5B23-14D5-42B5-B473-80E47309E83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41852"/>
      </p:ext>
    </p:extLst>
  </p:cSld>
  <p:clrMapOvr>
    <a:masterClrMapping/>
  </p:clrMapOvr>
  <p:transition>
    <p:push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B32C3-21B0-4BCF-BCB9-213A8C5B9D6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185965"/>
      </p:ext>
    </p:extLst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A8823-0CD1-4405-A89D-79B1659BCF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69176-9D71-4E75-BC8D-D02FD627D43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211391"/>
      </p:ext>
    </p:extLst>
  </p:cSld>
  <p:clrMapOvr>
    <a:masterClrMapping/>
  </p:clrMapOvr>
  <p:transition>
    <p:push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AE033-2FCE-4CB8-B689-3A8E18B5374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102021"/>
      </p:ext>
    </p:extLst>
  </p:cSld>
  <p:clrMapOvr>
    <a:masterClrMapping/>
  </p:clrMapOvr>
  <p:transition>
    <p:push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6BDC-C2AF-44E0-9241-58D27F2230B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815452"/>
      </p:ext>
    </p:extLst>
  </p:cSld>
  <p:clrMapOvr>
    <a:masterClrMapping/>
  </p:clrMapOvr>
  <p:transition>
    <p:push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CD1B5-C3CA-40D5-AD5D-E335EBB79B5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283680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42AB8-A862-4ED8-8507-4F3F7FA3F0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E8070-20AF-4D20-93B1-156D842886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C32CB-C5DA-42DD-B80F-1A0C0AE53C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92E51-D962-4468-B004-92CE3A4583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5637D-E204-43CC-9063-D00173886C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093F0-6A10-4701-842F-A1A9EA3435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512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9929D2A-8D7E-4B61-8B09-5C09CA0599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2493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493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1249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29929D2A-8D7E-4B61-8B09-5C09CA05994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9" name="Group 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Shape 6168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261 w 6027"/>
                <a:gd name="T1" fmla="*/ 369 h 2296"/>
                <a:gd name="T2" fmla="*/ 0 w 6027"/>
                <a:gd name="T3" fmla="*/ 369 h 2296"/>
                <a:gd name="T4" fmla="*/ 0 w 6027"/>
                <a:gd name="T5" fmla="*/ 0 h 2296"/>
                <a:gd name="T6" fmla="*/ 5261 w 6027"/>
                <a:gd name="T7" fmla="*/ 0 h 2296"/>
                <a:gd name="T8" fmla="*/ 5261 w 6027"/>
                <a:gd name="T9" fmla="*/ 369 h 2296"/>
                <a:gd name="T10" fmla="*/ 5261 w 6027"/>
                <a:gd name="T11" fmla="*/ 369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027"/>
                <a:gd name="T19" fmla="*/ 0 h 2296"/>
                <a:gd name="T20" fmla="*/ 0 w 6027"/>
                <a:gd name="T21" fmla="*/ 0 h 22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" name="Shape 4099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0" b="0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12" name="Group 6"/>
          <p:cNvGrpSpPr>
            <a:grpSpLocks/>
          </p:cNvGrpSpPr>
          <p:nvPr userDrawn="1"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3" name="Shape 4102"/>
            <p:cNvSpPr>
              <a:spLocks/>
            </p:cNvSpPr>
            <p:nvPr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0" b="0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grpSp>
          <p:nvGrpSpPr>
            <p:cNvPr id="1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6" name="Shape 6163"/>
              <p:cNvSpPr>
                <a:spLocks/>
              </p:cNvSpPr>
              <p:nvPr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996"/>
                  <a:gd name="T46" fmla="*/ 0 h 533"/>
                  <a:gd name="T47" fmla="*/ 0 w 996"/>
                  <a:gd name="T48" fmla="*/ 0 h 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7" name="Shape 6164"/>
              <p:cNvSpPr>
                <a:spLocks/>
              </p:cNvSpPr>
              <p:nvPr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5 h 353"/>
                  <a:gd name="T4" fmla="*/ 24 w 186"/>
                  <a:gd name="T5" fmla="*/ 43 h 353"/>
                  <a:gd name="T6" fmla="*/ 18 w 186"/>
                  <a:gd name="T7" fmla="*/ 93 h 353"/>
                  <a:gd name="T8" fmla="*/ 42 w 186"/>
                  <a:gd name="T9" fmla="*/ 160 h 353"/>
                  <a:gd name="T10" fmla="*/ 48 w 186"/>
                  <a:gd name="T11" fmla="*/ 227 h 353"/>
                  <a:gd name="T12" fmla="*/ 0 w 186"/>
                  <a:gd name="T13" fmla="*/ 495 h 353"/>
                  <a:gd name="T14" fmla="*/ 54 w 186"/>
                  <a:gd name="T15" fmla="*/ 327 h 353"/>
                  <a:gd name="T16" fmla="*/ 84 w 186"/>
                  <a:gd name="T17" fmla="*/ 303 h 353"/>
                  <a:gd name="T18" fmla="*/ 126 w 186"/>
                  <a:gd name="T19" fmla="*/ 177 h 353"/>
                  <a:gd name="T20" fmla="*/ 144 w 186"/>
                  <a:gd name="T21" fmla="*/ 168 h 353"/>
                  <a:gd name="T22" fmla="*/ 144 w 186"/>
                  <a:gd name="T23" fmla="*/ 126 h 353"/>
                  <a:gd name="T24" fmla="*/ 186 w 186"/>
                  <a:gd name="T25" fmla="*/ 93 h 353"/>
                  <a:gd name="T26" fmla="*/ 162 w 186"/>
                  <a:gd name="T27" fmla="*/ 8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86"/>
                  <a:gd name="T49" fmla="*/ 0 h 353"/>
                  <a:gd name="T50" fmla="*/ 0 w 186"/>
                  <a:gd name="T51" fmla="*/ 0 h 35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8" name="Shape 6165"/>
              <p:cNvSpPr>
                <a:spLocks/>
              </p:cNvSpPr>
              <p:nvPr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78"/>
                  <a:gd name="T34" fmla="*/ 0 h 271"/>
                  <a:gd name="T35" fmla="*/ 0 w 378"/>
                  <a:gd name="T36" fmla="*/ 0 h 27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Shape 6166"/>
              <p:cNvSpPr>
                <a:spLocks/>
              </p:cNvSpPr>
              <p:nvPr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9 h 66"/>
                  <a:gd name="T8" fmla="*/ 6 w 155"/>
                  <a:gd name="T9" fmla="*/ 25 h 66"/>
                  <a:gd name="T10" fmla="*/ 0 w 155"/>
                  <a:gd name="T11" fmla="*/ 34 h 66"/>
                  <a:gd name="T12" fmla="*/ 78 w 155"/>
                  <a:gd name="T13" fmla="*/ 84 h 66"/>
                  <a:gd name="T14" fmla="*/ 96 w 155"/>
                  <a:gd name="T15" fmla="*/ 59 h 66"/>
                  <a:gd name="T16" fmla="*/ 155 w 155"/>
                  <a:gd name="T17" fmla="*/ 93 h 66"/>
                  <a:gd name="T18" fmla="*/ 126 w 155"/>
                  <a:gd name="T19" fmla="*/ 3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55"/>
                  <a:gd name="T40" fmla="*/ 0 h 66"/>
                  <a:gd name="T41" fmla="*/ 0 w 155"/>
                  <a:gd name="T42" fmla="*/ 0 h 6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Shape 6167"/>
              <p:cNvSpPr>
                <a:spLocks/>
              </p:cNvSpPr>
              <p:nvPr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52 h 72"/>
                  <a:gd name="T2" fmla="*/ 0 w 42"/>
                  <a:gd name="T3" fmla="*/ 26 h 72"/>
                  <a:gd name="T4" fmla="*/ 12 w 42"/>
                  <a:gd name="T5" fmla="*/ 9 h 72"/>
                  <a:gd name="T6" fmla="*/ 0 w 42"/>
                  <a:gd name="T7" fmla="*/ 9 h 72"/>
                  <a:gd name="T8" fmla="*/ 12 w 42"/>
                  <a:gd name="T9" fmla="*/ 9 h 72"/>
                  <a:gd name="T10" fmla="*/ 24 w 42"/>
                  <a:gd name="T11" fmla="*/ 9 h 72"/>
                  <a:gd name="T12" fmla="*/ 36 w 42"/>
                  <a:gd name="T13" fmla="*/ 9 h 72"/>
                  <a:gd name="T14" fmla="*/ 42 w 42"/>
                  <a:gd name="T15" fmla="*/ 0 h 72"/>
                  <a:gd name="T16" fmla="*/ 30 w 42"/>
                  <a:gd name="T17" fmla="*/ 26 h 72"/>
                  <a:gd name="T18" fmla="*/ 42 w 42"/>
                  <a:gd name="T19" fmla="*/ 69 h 72"/>
                  <a:gd name="T20" fmla="*/ 12 w 42"/>
                  <a:gd name="T21" fmla="*/ 102 h 72"/>
                  <a:gd name="T22" fmla="*/ 6 w 42"/>
                  <a:gd name="T23" fmla="*/ 52 h 72"/>
                  <a:gd name="T24" fmla="*/ 6 w 42"/>
                  <a:gd name="T25" fmla="*/ 52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72"/>
                  <a:gd name="T41" fmla="*/ 0 w 42"/>
                  <a:gd name="T42" fmla="*/ 0 h 7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" name="Shape 4109"/>
            <p:cNvSpPr>
              <a:spLocks/>
            </p:cNvSpPr>
            <p:nvPr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0" b="0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21" name="Group 15"/>
          <p:cNvGrpSpPr>
            <a:grpSpLocks/>
          </p:cNvGrpSpPr>
          <p:nvPr userDrawn="1"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2" name="Shape 6154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3 h 287"/>
                <a:gd name="T4" fmla="*/ 66 w 365"/>
                <a:gd name="T5" fmla="*/ 114 h 287"/>
                <a:gd name="T6" fmla="*/ 143 w 365"/>
                <a:gd name="T7" fmla="*/ 189 h 287"/>
                <a:gd name="T8" fmla="*/ 191 w 365"/>
                <a:gd name="T9" fmla="*/ 174 h 287"/>
                <a:gd name="T10" fmla="*/ 341 w 365"/>
                <a:gd name="T11" fmla="*/ 299 h 287"/>
                <a:gd name="T12" fmla="*/ 305 w 365"/>
                <a:gd name="T13" fmla="*/ 180 h 287"/>
                <a:gd name="T14" fmla="*/ 365 w 365"/>
                <a:gd name="T15" fmla="*/ 138 h 287"/>
                <a:gd name="T16" fmla="*/ 359 w 365"/>
                <a:gd name="T17" fmla="*/ 132 h 287"/>
                <a:gd name="T18" fmla="*/ 335 w 365"/>
                <a:gd name="T19" fmla="*/ 120 h 287"/>
                <a:gd name="T20" fmla="*/ 299 w 365"/>
                <a:gd name="T21" fmla="*/ 93 h 287"/>
                <a:gd name="T22" fmla="*/ 257 w 365"/>
                <a:gd name="T23" fmla="*/ 75 h 287"/>
                <a:gd name="T24" fmla="*/ 215 w 365"/>
                <a:gd name="T25" fmla="*/ 57 h 287"/>
                <a:gd name="T26" fmla="*/ 173 w 365"/>
                <a:gd name="T27" fmla="*/ 39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65"/>
                <a:gd name="T76" fmla="*/ 0 h 287"/>
                <a:gd name="T77" fmla="*/ 0 w 365"/>
                <a:gd name="T78" fmla="*/ 0 h 28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3" name="Shape 6155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33"/>
                <a:gd name="T67" fmla="*/ 0 h 499"/>
                <a:gd name="T68" fmla="*/ 0 w 2033"/>
                <a:gd name="T69" fmla="*/ 0 h 49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4" name="Shape 6156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3 h 60"/>
                <a:gd name="T16" fmla="*/ 65 w 71"/>
                <a:gd name="T17" fmla="*/ 45 h 60"/>
                <a:gd name="T18" fmla="*/ 71 w 71"/>
                <a:gd name="T19" fmla="*/ 57 h 60"/>
                <a:gd name="T20" fmla="*/ 71 w 71"/>
                <a:gd name="T21" fmla="*/ 63 h 60"/>
                <a:gd name="T22" fmla="*/ 59 w 71"/>
                <a:gd name="T23" fmla="*/ 57 h 60"/>
                <a:gd name="T24" fmla="*/ 47 w 71"/>
                <a:gd name="T25" fmla="*/ 45 h 60"/>
                <a:gd name="T26" fmla="*/ 23 w 71"/>
                <a:gd name="T27" fmla="*/ 33 h 60"/>
                <a:gd name="T28" fmla="*/ 23 w 71"/>
                <a:gd name="T29" fmla="*/ 39 h 60"/>
                <a:gd name="T30" fmla="*/ 18 w 71"/>
                <a:gd name="T31" fmla="*/ 45 h 60"/>
                <a:gd name="T32" fmla="*/ 12 w 71"/>
                <a:gd name="T33" fmla="*/ 51 h 60"/>
                <a:gd name="T34" fmla="*/ 6 w 71"/>
                <a:gd name="T35" fmla="*/ 51 h 60"/>
                <a:gd name="T36" fmla="*/ 6 w 71"/>
                <a:gd name="T37" fmla="*/ 51 h 60"/>
                <a:gd name="T38" fmla="*/ 6 w 71"/>
                <a:gd name="T39" fmla="*/ 39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1"/>
                <a:gd name="T67" fmla="*/ 0 h 60"/>
                <a:gd name="T68" fmla="*/ 0 w 71"/>
                <a:gd name="T69" fmla="*/ 0 h 6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5" name="Shape 6157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7 h 162"/>
                <a:gd name="T10" fmla="*/ 96 w 161"/>
                <a:gd name="T11" fmla="*/ 63 h 162"/>
                <a:gd name="T12" fmla="*/ 102 w 161"/>
                <a:gd name="T13" fmla="*/ 75 h 162"/>
                <a:gd name="T14" fmla="*/ 108 w 161"/>
                <a:gd name="T15" fmla="*/ 87 h 162"/>
                <a:gd name="T16" fmla="*/ 120 w 161"/>
                <a:gd name="T17" fmla="*/ 99 h 162"/>
                <a:gd name="T18" fmla="*/ 143 w 161"/>
                <a:gd name="T19" fmla="*/ 117 h 162"/>
                <a:gd name="T20" fmla="*/ 155 w 161"/>
                <a:gd name="T21" fmla="*/ 144 h 162"/>
                <a:gd name="T22" fmla="*/ 161 w 161"/>
                <a:gd name="T23" fmla="*/ 162 h 162"/>
                <a:gd name="T24" fmla="*/ 161 w 161"/>
                <a:gd name="T25" fmla="*/ 168 h 162"/>
                <a:gd name="T26" fmla="*/ 96 w 161"/>
                <a:gd name="T27" fmla="*/ 105 h 162"/>
                <a:gd name="T28" fmla="*/ 30 w 161"/>
                <a:gd name="T29" fmla="*/ 57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1"/>
                <a:gd name="T55" fmla="*/ 0 h 162"/>
                <a:gd name="T56" fmla="*/ 0 w 161"/>
                <a:gd name="T57" fmla="*/ 0 h 1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6" name="Shape 6158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3 h 60"/>
                <a:gd name="T4" fmla="*/ 41 w 59"/>
                <a:gd name="T5" fmla="*/ 39 h 60"/>
                <a:gd name="T6" fmla="*/ 47 w 59"/>
                <a:gd name="T7" fmla="*/ 45 h 60"/>
                <a:gd name="T8" fmla="*/ 53 w 59"/>
                <a:gd name="T9" fmla="*/ 57 h 60"/>
                <a:gd name="T10" fmla="*/ 53 w 59"/>
                <a:gd name="T11" fmla="*/ 63 h 60"/>
                <a:gd name="T12" fmla="*/ 47 w 59"/>
                <a:gd name="T13" fmla="*/ 57 h 60"/>
                <a:gd name="T14" fmla="*/ 35 w 59"/>
                <a:gd name="T15" fmla="*/ 51 h 60"/>
                <a:gd name="T16" fmla="*/ 23 w 59"/>
                <a:gd name="T17" fmla="*/ 39 h 60"/>
                <a:gd name="T18" fmla="*/ 17 w 59"/>
                <a:gd name="T19" fmla="*/ 33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9"/>
                <a:gd name="T40" fmla="*/ 0 h 60"/>
                <a:gd name="T41" fmla="*/ 0 w 59"/>
                <a:gd name="T42" fmla="*/ 0 h 6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7" name="Shape 6159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9 h 204"/>
                <a:gd name="T2" fmla="*/ 245 w 245"/>
                <a:gd name="T3" fmla="*/ 45 h 204"/>
                <a:gd name="T4" fmla="*/ 209 w 245"/>
                <a:gd name="T5" fmla="*/ 87 h 204"/>
                <a:gd name="T6" fmla="*/ 143 w 245"/>
                <a:gd name="T7" fmla="*/ 138 h 204"/>
                <a:gd name="T8" fmla="*/ 167 w 245"/>
                <a:gd name="T9" fmla="*/ 162 h 204"/>
                <a:gd name="T10" fmla="*/ 179 w 245"/>
                <a:gd name="T11" fmla="*/ 213 h 204"/>
                <a:gd name="T12" fmla="*/ 77 w 245"/>
                <a:gd name="T13" fmla="*/ 138 h 204"/>
                <a:gd name="T14" fmla="*/ 47 w 245"/>
                <a:gd name="T15" fmla="*/ 87 h 204"/>
                <a:gd name="T16" fmla="*/ 89 w 245"/>
                <a:gd name="T17" fmla="*/ 69 h 204"/>
                <a:gd name="T18" fmla="*/ 59 w 245"/>
                <a:gd name="T19" fmla="*/ 39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9 h 204"/>
                <a:gd name="T50" fmla="*/ 233 w 245"/>
                <a:gd name="T51" fmla="*/ 39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45"/>
                <a:gd name="T79" fmla="*/ 0 h 204"/>
                <a:gd name="T80" fmla="*/ 0 w 245"/>
                <a:gd name="T81" fmla="*/ 0 h 20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2392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  <p:bldP spid="12493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602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602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EF3310-DFC7-4B30-8101-C0C94DE7DB72}" type="slidenum">
              <a:rPr lang="cs-CZ">
                <a:solidFill>
                  <a:srgbClr val="000000"/>
                </a:solidFill>
                <a:latin typeface="Verdana" pitchFamily="34" charset="0"/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78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/>
      <p:bldP spid="8601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nb.vse.cz/kfil/elogos/miscellany/slapa103.pdf" TargetMode="External"/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pu.se/boston_e.html" TargetMode="External"/><Relationship Id="rId2" Type="http://schemas.openxmlformats.org/officeDocument/2006/relationships/hyperlink" Target="Boston%20matrix_short.ppt" TargetMode="Externa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204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cs-CZ" sz="4800" dirty="0"/>
              <a:t>Projektování informačních systémů </a:t>
            </a:r>
            <a:r>
              <a:rPr lang="cs-CZ" dirty="0"/>
              <a:t>1</a:t>
            </a:r>
          </a:p>
        </p:txBody>
      </p:sp>
      <p:sp>
        <p:nvSpPr>
          <p:cNvPr id="2051" name="Shape 2050"/>
          <p:cNvSpPr>
            <a:spLocks noGrp="1" noChangeArrowheads="1"/>
          </p:cNvSpPr>
          <p:nvPr>
            <p:ph type="subTitle" idx="1"/>
          </p:nvPr>
        </p:nvSpPr>
        <p:spPr>
          <a:xfrm>
            <a:off x="1965784" y="3429000"/>
            <a:ext cx="5212432" cy="1600200"/>
          </a:xfrm>
        </p:spPr>
        <p:txBody>
          <a:bodyPr/>
          <a:lstStyle/>
          <a:p>
            <a:pPr defTabSz="914400" eaLnBrk="1" hangingPunct="1">
              <a:defRPr/>
            </a:pPr>
            <a:r>
              <a:rPr lang="cs-CZ" sz="3600" b="1" dirty="0"/>
              <a:t>Informační technologie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838333" y="5229200"/>
            <a:ext cx="6478083" cy="11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sk-SK" kern="0" dirty="0"/>
              <a:t>Doc. Mgr. </a:t>
            </a:r>
            <a:r>
              <a:rPr lang="sk-SK" kern="0" dirty="0" err="1"/>
              <a:t>Petr</a:t>
            </a:r>
            <a:r>
              <a:rPr lang="sk-SK" kern="0" dirty="0"/>
              <a:t> Suchánek, </a:t>
            </a:r>
            <a:r>
              <a:rPr lang="sk-SK" kern="0" dirty="0" err="1"/>
              <a:t>Ph.D</a:t>
            </a:r>
            <a:r>
              <a:rPr lang="sk-SK" kern="0" dirty="0"/>
              <a:t>.</a:t>
            </a:r>
            <a:endParaRPr lang="cs-CZ" kern="0" dirty="0"/>
          </a:p>
          <a:p>
            <a:r>
              <a:rPr lang="cs-CZ" kern="0" dirty="0"/>
              <a:t>Doc. RNDr. Ing. Roman Šperka, Ph.D.</a:t>
            </a:r>
          </a:p>
          <a:p>
            <a:r>
              <a:rPr lang="cs-CZ" sz="1600" kern="0" dirty="0"/>
              <a:t>Převzato od: Ing. Dominik Vymětal, DrSc.</a:t>
            </a:r>
          </a:p>
          <a:p>
            <a:endParaRPr lang="cs-CZ" kern="0" dirty="0"/>
          </a:p>
        </p:txBody>
      </p:sp>
    </p:spTree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/>
              <a:t>Příklady systémů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/>
              <a:t>Počítačový systém</a:t>
            </a:r>
          </a:p>
          <a:p>
            <a:r>
              <a:rPr lang="cs-CZ"/>
              <a:t>Sluneční soustava</a:t>
            </a:r>
          </a:p>
          <a:p>
            <a:r>
              <a:rPr lang="cs-CZ"/>
              <a:t>Systém katalogizace publikací</a:t>
            </a:r>
          </a:p>
          <a:p>
            <a:r>
              <a:rPr lang="cs-CZ"/>
              <a:t>Systém klasifikace živočichů</a:t>
            </a:r>
          </a:p>
          <a:p>
            <a:r>
              <a:rPr lang="cs-CZ"/>
              <a:t>A konečně také </a:t>
            </a:r>
          </a:p>
          <a:p>
            <a:pPr lvl="1"/>
            <a:r>
              <a:rPr lang="cs-CZ"/>
              <a:t>Informační systém</a:t>
            </a:r>
          </a:p>
        </p:txBody>
      </p:sp>
    </p:spTree>
    <p:extLst>
      <p:ext uri="{BB962C8B-B14F-4D97-AF65-F5344CB8AC3E}">
        <p14:creationId xmlns:p14="http://schemas.microsoft.com/office/powerpoint/2010/main" val="2975031221"/>
      </p:ext>
    </p:extLst>
  </p:cSld>
  <p:clrMapOvr>
    <a:masterClrMapping/>
  </p:clrMapOvr>
  <p:transition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/>
              <a:t>Úvod a shrnutí 2 -  Informační systém</a:t>
            </a:r>
          </a:p>
        </p:txBody>
      </p:sp>
      <p:sp>
        <p:nvSpPr>
          <p:cNvPr id="3" name="Obdélník 2"/>
          <p:cNvSpPr/>
          <p:nvPr/>
        </p:nvSpPr>
        <p:spPr>
          <a:xfrm>
            <a:off x="-28701" y="5124569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dirty="0"/>
              <a:t>Informační systém </a:t>
            </a:r>
            <a:r>
              <a:rPr lang="cs-CZ" dirty="0"/>
              <a:t>je systém pro sběr, zpracování a prezentaci dat. Je to uspořádaná množina prvků - lidí, datových a informačních zdrojů a procedur jejich zpracování a odpovídajících vztahů mezi nimi sloužící dosažení stanovených cílů. </a:t>
            </a:r>
          </a:p>
        </p:txBody>
      </p:sp>
      <p:sp>
        <p:nvSpPr>
          <p:cNvPr id="4" name="Mrak 3"/>
          <p:cNvSpPr/>
          <p:nvPr/>
        </p:nvSpPr>
        <p:spPr>
          <a:xfrm>
            <a:off x="1923790" y="1976818"/>
            <a:ext cx="5362020" cy="316669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933111" y="3072981"/>
            <a:ext cx="820074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Lidé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077918" y="2768491"/>
            <a:ext cx="922841" cy="92333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err="1"/>
              <a:t>Infor</a:t>
            </a:r>
            <a:r>
              <a:rPr lang="cs-CZ" dirty="0"/>
              <a:t>-</a:t>
            </a:r>
            <a:r>
              <a:rPr lang="cs-CZ" dirty="0" err="1"/>
              <a:t>mační</a:t>
            </a:r>
            <a:r>
              <a:rPr lang="cs-CZ" dirty="0"/>
              <a:t> zdroje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929058" y="3803757"/>
            <a:ext cx="896531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err="1"/>
              <a:t>Proce</a:t>
            </a:r>
            <a:r>
              <a:rPr lang="cs-CZ" dirty="0"/>
              <a:t>-</a:t>
            </a:r>
            <a:r>
              <a:rPr lang="cs-CZ" dirty="0" err="1"/>
              <a:t>dury</a:t>
            </a:r>
            <a:endParaRPr lang="cs-CZ" dirty="0"/>
          </a:p>
        </p:txBody>
      </p:sp>
      <p:cxnSp>
        <p:nvCxnSpPr>
          <p:cNvPr id="8" name="Přímá spojovací čára 26"/>
          <p:cNvCxnSpPr>
            <a:stCxn id="5" idx="3"/>
            <a:endCxn id="6" idx="1"/>
          </p:cNvCxnSpPr>
          <p:nvPr/>
        </p:nvCxnSpPr>
        <p:spPr>
          <a:xfrm flipV="1">
            <a:off x="3753185" y="3230156"/>
            <a:ext cx="1324733" cy="274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27"/>
          <p:cNvCxnSpPr>
            <a:stCxn id="5" idx="2"/>
            <a:endCxn id="7" idx="1"/>
          </p:cNvCxnSpPr>
          <p:nvPr/>
        </p:nvCxnSpPr>
        <p:spPr>
          <a:xfrm rot="16200000" flipH="1">
            <a:off x="3293798" y="3491663"/>
            <a:ext cx="684610" cy="58591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28"/>
          <p:cNvCxnSpPr>
            <a:stCxn id="7" idx="3"/>
            <a:endCxn id="6" idx="2"/>
          </p:cNvCxnSpPr>
          <p:nvPr/>
        </p:nvCxnSpPr>
        <p:spPr>
          <a:xfrm flipV="1">
            <a:off x="4825589" y="3691821"/>
            <a:ext cx="713750" cy="43510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 rot="3821380">
            <a:off x="7110007" y="2370609"/>
            <a:ext cx="1534847" cy="81533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cs-CZ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Okolí</a:t>
            </a:r>
          </a:p>
        </p:txBody>
      </p:sp>
      <p:sp>
        <p:nvSpPr>
          <p:cNvPr id="12" name="Obdélník 11"/>
          <p:cNvSpPr/>
          <p:nvPr/>
        </p:nvSpPr>
        <p:spPr>
          <a:xfrm rot="16738638">
            <a:off x="926097" y="3180257"/>
            <a:ext cx="1534847" cy="81533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cs-CZ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Okolí</a:t>
            </a:r>
          </a:p>
        </p:txBody>
      </p:sp>
      <p:sp>
        <p:nvSpPr>
          <p:cNvPr id="13" name="Šipka doprava 12"/>
          <p:cNvSpPr/>
          <p:nvPr/>
        </p:nvSpPr>
        <p:spPr>
          <a:xfrm rot="1308272">
            <a:off x="6844232" y="3681961"/>
            <a:ext cx="1324734" cy="54808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6970397" y="4290940"/>
            <a:ext cx="1387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Výstupy</a:t>
            </a:r>
          </a:p>
        </p:txBody>
      </p:sp>
      <p:sp>
        <p:nvSpPr>
          <p:cNvPr id="15" name="Šipka doprava 14"/>
          <p:cNvSpPr/>
          <p:nvPr/>
        </p:nvSpPr>
        <p:spPr>
          <a:xfrm rot="1308272">
            <a:off x="1792596" y="2133825"/>
            <a:ext cx="1324734" cy="54808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584104" y="1910970"/>
            <a:ext cx="1387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Vstupy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6500826" y="5143512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Nemusí být automatizovaný</a:t>
            </a:r>
          </a:p>
        </p:txBody>
      </p:sp>
    </p:spTree>
    <p:extLst>
      <p:ext uri="{BB962C8B-B14F-4D97-AF65-F5344CB8AC3E}">
        <p14:creationId xmlns:p14="http://schemas.microsoft.com/office/powerpoint/2010/main" val="830201994"/>
      </p:ext>
    </p:extLst>
  </p:cSld>
  <p:clrMapOvr>
    <a:masterClrMapping/>
  </p:clrMapOvr>
  <p:transition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 marL="0" indent="0" defTabSz="914400" eaLnBrk="1" hangingPunct="1">
              <a:defRPr/>
            </a:pPr>
            <a:r>
              <a:rPr lang="cs-CZ"/>
              <a:t>Informační systém</a:t>
            </a:r>
          </a:p>
        </p:txBody>
      </p:sp>
      <p:sp>
        <p:nvSpPr>
          <p:cNvPr id="3" name="Shape 12291"/>
          <p:cNvSpPr>
            <a:spLocks noGrp="1" noChangeArrowheads="1"/>
          </p:cNvSpPr>
          <p:nvPr>
            <p:ph idx="1"/>
          </p:nvPr>
        </p:nvSpPr>
        <p:spPr>
          <a:xfrm>
            <a:off x="468313" y="1958975"/>
            <a:ext cx="8229600" cy="48990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/>
              <a:t>Systém – model nad ohraničeným úsekem objektů - účelově definovaná množina prvků a vazeb mezi nimi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IS – účelové uspořádání vztahů mezi lidmi, datovými zdroji a procedurami jejich zpracování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Cíl informačního systému: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Sbírat data, 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Zpracovávat data a poskytovat informace, 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Uchovávat data</a:t>
            </a:r>
            <a:r>
              <a:rPr lang="en-GB" sz="2400" dirty="0"/>
              <a:t>;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Odesílat data (/informace)</a:t>
            </a:r>
          </a:p>
        </p:txBody>
      </p:sp>
    </p:spTree>
    <p:extLst>
      <p:ext uri="{BB962C8B-B14F-4D97-AF65-F5344CB8AC3E}">
        <p14:creationId xmlns:p14="http://schemas.microsoft.com/office/powerpoint/2010/main" val="3661592207"/>
      </p:ext>
    </p:extLst>
  </p:cSld>
  <p:clrMapOvr>
    <a:masterClrMapping/>
  </p:clrMapOvr>
  <p:transition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/>
              <a:t>Objekt našeho zájmu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400" dirty="0"/>
              <a:t>Informační systém realizovaný pomocí informačních technologií (tedy zúžené pojetí IS).</a:t>
            </a:r>
          </a:p>
          <a:p>
            <a:r>
              <a:rPr lang="cs-CZ" sz="2400" dirty="0"/>
              <a:t>V tomto smyslu jde tedy o systém, kde jsou data zpracovávána nějakým aplikačním software, pomocí výpočetní techniky  tak, že dochází k automatizaci určitých činností v organizaci.</a:t>
            </a:r>
          </a:p>
          <a:p>
            <a:r>
              <a:rPr lang="cs-CZ" sz="2400" dirty="0"/>
              <a:t>V dnešním chápání oproti klasikům jde nejen o transformaci dat, ale o jejich přenos, analýzu a podporu v rozhodování.</a:t>
            </a:r>
          </a:p>
        </p:txBody>
      </p:sp>
    </p:spTree>
    <p:extLst>
      <p:ext uri="{BB962C8B-B14F-4D97-AF65-F5344CB8AC3E}">
        <p14:creationId xmlns:p14="http://schemas.microsoft.com/office/powerpoint/2010/main" val="3213690834"/>
      </p:ext>
    </p:extLst>
  </p:cSld>
  <p:clrMapOvr>
    <a:masterClrMapping/>
  </p:clrMapOvr>
  <p:transition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/>
              <a:t>Cílové chování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>
              <a:defRPr/>
            </a:pPr>
            <a:r>
              <a:rPr lang="cs-CZ" sz="2400" dirty="0"/>
              <a:t>Z uvedené definice vyplývá, že IS je také třeba telefonní seznam, nebo kartotéka v knihovně.</a:t>
            </a:r>
          </a:p>
          <a:p>
            <a:pPr>
              <a:defRPr/>
            </a:pPr>
            <a:r>
              <a:rPr lang="cs-CZ" sz="2400" dirty="0"/>
              <a:t>My se však zabýváme IS ve zúženém smyslu .</a:t>
            </a:r>
          </a:p>
          <a:p>
            <a:pPr>
              <a:defRPr/>
            </a:pPr>
            <a:r>
              <a:rPr lang="cs-CZ" sz="2400" dirty="0"/>
              <a:t>Každý IS v našem pojetí souvisí s rozhodováním a tedy řízením organizace.</a:t>
            </a:r>
          </a:p>
          <a:p>
            <a:pPr>
              <a:defRPr/>
            </a:pPr>
            <a:r>
              <a:rPr lang="cs-CZ" sz="2400" dirty="0"/>
              <a:t>Řízení organizace směřuje k dosažení určitých cílů.</a:t>
            </a:r>
          </a:p>
          <a:p>
            <a:pPr>
              <a:defRPr/>
            </a:pPr>
            <a:r>
              <a:rPr lang="cs-CZ" sz="2400" dirty="0"/>
              <a:t>Náš IS je tedy z definice součástí řídícího systému a tedy musí vykazovat cílové chování.</a:t>
            </a:r>
          </a:p>
          <a:p>
            <a:pPr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80936589"/>
      </p:ext>
    </p:extLst>
  </p:cSld>
  <p:clrMapOvr>
    <a:masterClrMapping/>
  </p:clrMapOvr>
  <p:transition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/>
              <a:t>Zpětná vazba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0375" y="1700808"/>
            <a:ext cx="8229600" cy="4495800"/>
          </a:xfrm>
        </p:spPr>
        <p:txBody>
          <a:bodyPr/>
          <a:lstStyle/>
          <a:p>
            <a:r>
              <a:rPr lang="cs-CZ" sz="2400" dirty="0"/>
              <a:t>Zpětná vazba je případ, kdy výstup ze systému ovlivňuje jednu nebo více veličin na vstupu do systému.</a:t>
            </a:r>
          </a:p>
          <a:p>
            <a:r>
              <a:rPr lang="cs-CZ" sz="2400" dirty="0"/>
              <a:t>Princip zpětné vazby byl rozpracován zejména </a:t>
            </a:r>
            <a:r>
              <a:rPr lang="cs-CZ" sz="2400" dirty="0" err="1"/>
              <a:t>N.Wienerem</a:t>
            </a:r>
            <a:r>
              <a:rPr lang="cs-CZ" sz="2400" dirty="0"/>
              <a:t>.</a:t>
            </a:r>
          </a:p>
          <a:p>
            <a:r>
              <a:rPr lang="cs-CZ" sz="2400" dirty="0"/>
              <a:t>Důsledek zpětné vazby: systém se může dostat do nestability (všichni známe hučení mikrofonu).</a:t>
            </a:r>
          </a:p>
          <a:p>
            <a:r>
              <a:rPr lang="cs-CZ" sz="2400" dirty="0"/>
              <a:t>Dochází k tomu tehdy, když výstupní veličina  zvýší úroveň veličiny vstupní tak, že výsledné zesílení na výstupu je větší než 1.</a:t>
            </a:r>
          </a:p>
          <a:p>
            <a:r>
              <a:rPr lang="cs-CZ" sz="2400" dirty="0"/>
              <a:t>Záporná zpětná vazba – používá se v regulačních obvodech (viz dále) – vliv zpětné vazby vede ke snížení výstupního signálu (odchylky).</a:t>
            </a:r>
          </a:p>
        </p:txBody>
      </p:sp>
    </p:spTree>
    <p:extLst>
      <p:ext uri="{BB962C8B-B14F-4D97-AF65-F5344CB8AC3E}">
        <p14:creationId xmlns:p14="http://schemas.microsoft.com/office/powerpoint/2010/main" val="3256624430"/>
      </p:ext>
    </p:extLst>
  </p:cSld>
  <p:clrMapOvr>
    <a:masterClrMapping/>
  </p:clrMapOvr>
  <p:transition>
    <p:pu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0177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sz="4000" dirty="0"/>
              <a:t>Podnik jako regulační obvod</a:t>
            </a:r>
          </a:p>
        </p:txBody>
      </p:sp>
      <p:sp>
        <p:nvSpPr>
          <p:cNvPr id="3" name="Rectangle 50181"/>
          <p:cNvSpPr>
            <a:spLocks noChangeArrowheads="1"/>
          </p:cNvSpPr>
          <p:nvPr/>
        </p:nvSpPr>
        <p:spPr bwMode="auto">
          <a:xfrm>
            <a:off x="5550279" y="2133426"/>
            <a:ext cx="1944687" cy="20161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cs-CZ"/>
          </a:p>
        </p:txBody>
      </p:sp>
      <p:sp>
        <p:nvSpPr>
          <p:cNvPr id="4" name="Rectangle 50182"/>
          <p:cNvSpPr>
            <a:spLocks noChangeArrowheads="1"/>
          </p:cNvSpPr>
          <p:nvPr/>
        </p:nvSpPr>
        <p:spPr bwMode="auto">
          <a:xfrm>
            <a:off x="3246816" y="2133426"/>
            <a:ext cx="1944688" cy="20161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cs-CZ"/>
          </a:p>
        </p:txBody>
      </p:sp>
      <p:sp>
        <p:nvSpPr>
          <p:cNvPr id="5" name="Rectangle 50183"/>
          <p:cNvSpPr>
            <a:spLocks noChangeArrowheads="1"/>
          </p:cNvSpPr>
          <p:nvPr/>
        </p:nvSpPr>
        <p:spPr bwMode="auto">
          <a:xfrm>
            <a:off x="797304" y="2133426"/>
            <a:ext cx="2016125" cy="20161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cs-CZ"/>
          </a:p>
        </p:txBody>
      </p:sp>
      <p:sp>
        <p:nvSpPr>
          <p:cNvPr id="6" name="Rectangle 50184"/>
          <p:cNvSpPr>
            <a:spLocks noChangeArrowheads="1"/>
          </p:cNvSpPr>
          <p:nvPr/>
        </p:nvSpPr>
        <p:spPr bwMode="auto">
          <a:xfrm>
            <a:off x="3462716" y="5157614"/>
            <a:ext cx="1944688" cy="10080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cs-CZ"/>
          </a:p>
        </p:txBody>
      </p:sp>
      <p:sp>
        <p:nvSpPr>
          <p:cNvPr id="7" name="Straight Connector 50185"/>
          <p:cNvSpPr>
            <a:spLocks noChangeShapeType="1"/>
          </p:cNvSpPr>
          <p:nvPr/>
        </p:nvSpPr>
        <p:spPr bwMode="auto">
          <a:xfrm>
            <a:off x="797304" y="2709689"/>
            <a:ext cx="194468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" name="Straight Connector 50186"/>
          <p:cNvSpPr>
            <a:spLocks noChangeShapeType="1"/>
          </p:cNvSpPr>
          <p:nvPr/>
        </p:nvSpPr>
        <p:spPr bwMode="auto">
          <a:xfrm>
            <a:off x="3246816" y="2709689"/>
            <a:ext cx="19431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9" name="Straight Connector 50187"/>
          <p:cNvSpPr>
            <a:spLocks noChangeShapeType="1"/>
          </p:cNvSpPr>
          <p:nvPr/>
        </p:nvSpPr>
        <p:spPr bwMode="auto">
          <a:xfrm>
            <a:off x="5550279" y="2709689"/>
            <a:ext cx="19431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" name="Straight Connector 50188"/>
          <p:cNvSpPr>
            <a:spLocks noChangeShapeType="1"/>
          </p:cNvSpPr>
          <p:nvPr/>
        </p:nvSpPr>
        <p:spPr bwMode="auto">
          <a:xfrm>
            <a:off x="3462716" y="5589414"/>
            <a:ext cx="194468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" name="TextBox 50189"/>
          <p:cNvSpPr txBox="1">
            <a:spLocks noChangeArrowheads="1"/>
          </p:cNvSpPr>
          <p:nvPr/>
        </p:nvSpPr>
        <p:spPr bwMode="auto">
          <a:xfrm>
            <a:off x="1013204" y="2204864"/>
            <a:ext cx="18732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diferenční člen</a:t>
            </a:r>
            <a:br>
              <a:rPr lang="cs-CZ" sz="1400"/>
            </a:br>
            <a:r>
              <a:rPr lang="cs-CZ" sz="1400"/>
              <a:t> –vybrané útvary</a:t>
            </a:r>
          </a:p>
        </p:txBody>
      </p:sp>
      <p:sp>
        <p:nvSpPr>
          <p:cNvPr id="12" name="TextBox 50190"/>
          <p:cNvSpPr txBox="1">
            <a:spLocks noChangeArrowheads="1"/>
          </p:cNvSpPr>
          <p:nvPr/>
        </p:nvSpPr>
        <p:spPr bwMode="auto">
          <a:xfrm>
            <a:off x="3246816" y="2204864"/>
            <a:ext cx="1808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/>
              <a:t>regulátor-organizace</a:t>
            </a:r>
          </a:p>
        </p:txBody>
      </p:sp>
      <p:sp>
        <p:nvSpPr>
          <p:cNvPr id="13" name="TextBox 50191"/>
          <p:cNvSpPr txBox="1">
            <a:spLocks noChangeArrowheads="1"/>
          </p:cNvSpPr>
          <p:nvPr/>
        </p:nvSpPr>
        <p:spPr bwMode="auto">
          <a:xfrm>
            <a:off x="6271004" y="2277889"/>
            <a:ext cx="390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/>
              <a:t>trh</a:t>
            </a:r>
          </a:p>
        </p:txBody>
      </p:sp>
      <p:sp>
        <p:nvSpPr>
          <p:cNvPr id="14" name="TextBox 50192"/>
          <p:cNvSpPr txBox="1">
            <a:spLocks noChangeArrowheads="1"/>
          </p:cNvSpPr>
          <p:nvPr/>
        </p:nvSpPr>
        <p:spPr bwMode="auto">
          <a:xfrm>
            <a:off x="870329" y="2997026"/>
            <a:ext cx="194627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/>
              <a:t>Finanční management</a:t>
            </a:r>
            <a:br>
              <a:rPr lang="cs-CZ" sz="1400"/>
            </a:br>
            <a:r>
              <a:rPr lang="cs-CZ" sz="1400"/>
              <a:t>(plán vs.skut.,cash</a:t>
            </a:r>
            <a:br>
              <a:rPr lang="cs-CZ" sz="1400"/>
            </a:br>
            <a:r>
              <a:rPr lang="cs-CZ" sz="1400"/>
              <a:t>flow …)</a:t>
            </a:r>
          </a:p>
        </p:txBody>
      </p:sp>
      <p:sp>
        <p:nvSpPr>
          <p:cNvPr id="15" name="TextBox 50193"/>
          <p:cNvSpPr txBox="1">
            <a:spLocks noChangeArrowheads="1"/>
          </p:cNvSpPr>
          <p:nvPr/>
        </p:nvSpPr>
        <p:spPr bwMode="auto">
          <a:xfrm>
            <a:off x="3297616" y="2708101"/>
            <a:ext cx="1779588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/>
              <a:t>výroba, prodej, služ-</a:t>
            </a:r>
            <a:br>
              <a:rPr lang="cs-CZ" sz="1400"/>
            </a:br>
            <a:r>
              <a:rPr lang="cs-CZ" sz="1400"/>
              <a:t>by, personalistika,</a:t>
            </a:r>
            <a:br>
              <a:rPr lang="cs-CZ" sz="1400"/>
            </a:br>
            <a:r>
              <a:rPr lang="cs-CZ" sz="1400"/>
              <a:t>IS/IT, ostatní</a:t>
            </a:r>
          </a:p>
        </p:txBody>
      </p:sp>
      <p:sp>
        <p:nvSpPr>
          <p:cNvPr id="16" name="TextBox 50194"/>
          <p:cNvSpPr txBox="1">
            <a:spLocks noChangeArrowheads="1"/>
          </p:cNvSpPr>
          <p:nvPr/>
        </p:nvSpPr>
        <p:spPr bwMode="auto">
          <a:xfrm>
            <a:off x="3894516" y="5302076"/>
            <a:ext cx="1050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/>
              <a:t>měřící člen</a:t>
            </a:r>
          </a:p>
        </p:txBody>
      </p:sp>
      <p:sp>
        <p:nvSpPr>
          <p:cNvPr id="17" name="TextBox 50195"/>
          <p:cNvSpPr txBox="1">
            <a:spLocks noChangeArrowheads="1"/>
          </p:cNvSpPr>
          <p:nvPr/>
        </p:nvSpPr>
        <p:spPr bwMode="auto">
          <a:xfrm>
            <a:off x="3965954" y="5589414"/>
            <a:ext cx="9620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/>
              <a:t>marketing</a:t>
            </a:r>
            <a:br>
              <a:rPr lang="cs-CZ" sz="1400"/>
            </a:br>
            <a:r>
              <a:rPr lang="cs-CZ" sz="1400"/>
              <a:t>účetnictví</a:t>
            </a:r>
          </a:p>
        </p:txBody>
      </p:sp>
      <p:sp>
        <p:nvSpPr>
          <p:cNvPr id="18" name="Right Arrow 50199"/>
          <p:cNvSpPr>
            <a:spLocks noChangeArrowheads="1"/>
          </p:cNvSpPr>
          <p:nvPr/>
        </p:nvSpPr>
        <p:spPr bwMode="auto">
          <a:xfrm>
            <a:off x="2813429" y="3141489"/>
            <a:ext cx="433387" cy="288925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cs-CZ"/>
          </a:p>
        </p:txBody>
      </p:sp>
      <p:sp>
        <p:nvSpPr>
          <p:cNvPr id="19" name="Right Arrow 50200"/>
          <p:cNvSpPr>
            <a:spLocks noChangeArrowheads="1"/>
          </p:cNvSpPr>
          <p:nvPr/>
        </p:nvSpPr>
        <p:spPr bwMode="auto">
          <a:xfrm>
            <a:off x="5189916" y="3141489"/>
            <a:ext cx="361950" cy="288925"/>
          </a:xfrm>
          <a:prstGeom prst="rightArrow">
            <a:avLst>
              <a:gd name="adj1" fmla="val 50000"/>
              <a:gd name="adj2" fmla="val 3131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cs-CZ"/>
          </a:p>
        </p:txBody>
      </p:sp>
      <p:sp>
        <p:nvSpPr>
          <p:cNvPr id="20" name="Straight Connector 50201"/>
          <p:cNvSpPr>
            <a:spLocks noChangeShapeType="1"/>
          </p:cNvSpPr>
          <p:nvPr/>
        </p:nvSpPr>
        <p:spPr bwMode="auto">
          <a:xfrm>
            <a:off x="-29784" y="3285951"/>
            <a:ext cx="82708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1" name="TextBox 50202"/>
          <p:cNvSpPr txBox="1">
            <a:spLocks noChangeArrowheads="1"/>
          </p:cNvSpPr>
          <p:nvPr/>
        </p:nvSpPr>
        <p:spPr bwMode="auto">
          <a:xfrm>
            <a:off x="201991" y="2801764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Cíl</a:t>
            </a:r>
          </a:p>
        </p:txBody>
      </p:sp>
      <p:sp>
        <p:nvSpPr>
          <p:cNvPr id="22" name="TextBox 50203"/>
          <p:cNvSpPr txBox="1">
            <a:spLocks noChangeArrowheads="1"/>
          </p:cNvSpPr>
          <p:nvPr/>
        </p:nvSpPr>
        <p:spPr bwMode="auto">
          <a:xfrm>
            <a:off x="-29784" y="3357389"/>
            <a:ext cx="768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Vstup</a:t>
            </a:r>
          </a:p>
        </p:txBody>
      </p:sp>
      <p:sp>
        <p:nvSpPr>
          <p:cNvPr id="23" name="Straight Connector 50204"/>
          <p:cNvSpPr>
            <a:spLocks noChangeShapeType="1"/>
          </p:cNvSpPr>
          <p:nvPr/>
        </p:nvSpPr>
        <p:spPr bwMode="auto">
          <a:xfrm>
            <a:off x="3462716" y="1701626"/>
            <a:ext cx="0" cy="43180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" name="TextBox 50205"/>
          <p:cNvSpPr txBox="1">
            <a:spLocks noChangeArrowheads="1"/>
          </p:cNvSpPr>
          <p:nvPr/>
        </p:nvSpPr>
        <p:spPr bwMode="auto">
          <a:xfrm>
            <a:off x="2362579" y="1720676"/>
            <a:ext cx="102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Poruchy</a:t>
            </a:r>
          </a:p>
        </p:txBody>
      </p:sp>
      <p:sp>
        <p:nvSpPr>
          <p:cNvPr id="25" name="Straight Connector 50206"/>
          <p:cNvSpPr>
            <a:spLocks noChangeShapeType="1"/>
          </p:cNvSpPr>
          <p:nvPr/>
        </p:nvSpPr>
        <p:spPr bwMode="auto">
          <a:xfrm>
            <a:off x="6629779" y="1630189"/>
            <a:ext cx="0" cy="50323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6" name="TextBox 50207"/>
          <p:cNvSpPr txBox="1">
            <a:spLocks noChangeArrowheads="1"/>
          </p:cNvSpPr>
          <p:nvPr/>
        </p:nvSpPr>
        <p:spPr bwMode="auto">
          <a:xfrm>
            <a:off x="6682166" y="1649239"/>
            <a:ext cx="1022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Poruchy</a:t>
            </a:r>
          </a:p>
        </p:txBody>
      </p:sp>
      <p:sp>
        <p:nvSpPr>
          <p:cNvPr id="27" name="Straight Connector 50208"/>
          <p:cNvSpPr>
            <a:spLocks noChangeShapeType="1"/>
          </p:cNvSpPr>
          <p:nvPr/>
        </p:nvSpPr>
        <p:spPr bwMode="auto">
          <a:xfrm>
            <a:off x="7494966" y="3141489"/>
            <a:ext cx="16192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8" name="TextBox 50209"/>
          <p:cNvSpPr txBox="1">
            <a:spLocks noChangeArrowheads="1"/>
          </p:cNvSpPr>
          <p:nvPr/>
        </p:nvSpPr>
        <p:spPr bwMode="auto">
          <a:xfrm>
            <a:off x="7763254" y="2296939"/>
            <a:ext cx="1403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Regulovaná</a:t>
            </a:r>
            <a:br>
              <a:rPr lang="cs-CZ"/>
            </a:br>
            <a:r>
              <a:rPr lang="cs-CZ"/>
              <a:t> veličina</a:t>
            </a:r>
          </a:p>
        </p:txBody>
      </p:sp>
      <p:sp>
        <p:nvSpPr>
          <p:cNvPr id="29" name="TextBox 50210"/>
          <p:cNvSpPr txBox="1">
            <a:spLocks noChangeArrowheads="1"/>
          </p:cNvSpPr>
          <p:nvPr/>
        </p:nvSpPr>
        <p:spPr bwMode="auto">
          <a:xfrm>
            <a:off x="7855329" y="3357389"/>
            <a:ext cx="882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Výstup</a:t>
            </a:r>
          </a:p>
        </p:txBody>
      </p:sp>
      <p:sp>
        <p:nvSpPr>
          <p:cNvPr id="30" name="Straight Connector 50211"/>
          <p:cNvSpPr>
            <a:spLocks noChangeShapeType="1"/>
          </p:cNvSpPr>
          <p:nvPr/>
        </p:nvSpPr>
        <p:spPr bwMode="auto">
          <a:xfrm>
            <a:off x="7782304" y="3141489"/>
            <a:ext cx="0" cy="26638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" name="Straight Connector 50212"/>
          <p:cNvSpPr>
            <a:spLocks noChangeShapeType="1"/>
          </p:cNvSpPr>
          <p:nvPr/>
        </p:nvSpPr>
        <p:spPr bwMode="auto">
          <a:xfrm flipH="1">
            <a:off x="5405816" y="5805314"/>
            <a:ext cx="237648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" name="TextBox 50213"/>
          <p:cNvSpPr txBox="1">
            <a:spLocks noChangeArrowheads="1"/>
          </p:cNvSpPr>
          <p:nvPr/>
        </p:nvSpPr>
        <p:spPr bwMode="auto">
          <a:xfrm>
            <a:off x="5674104" y="5321126"/>
            <a:ext cx="156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Zpětná vazba</a:t>
            </a:r>
          </a:p>
        </p:txBody>
      </p:sp>
      <p:sp>
        <p:nvSpPr>
          <p:cNvPr id="33" name="TextBox 50214"/>
          <p:cNvSpPr txBox="1">
            <a:spLocks noChangeArrowheads="1"/>
          </p:cNvSpPr>
          <p:nvPr/>
        </p:nvSpPr>
        <p:spPr bwMode="auto">
          <a:xfrm>
            <a:off x="5529641" y="5876751"/>
            <a:ext cx="2686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/>
              <a:t>Informace o trhu, zákaznících…</a:t>
            </a:r>
          </a:p>
        </p:txBody>
      </p:sp>
      <p:sp>
        <p:nvSpPr>
          <p:cNvPr id="34" name="Straight Connector 50215"/>
          <p:cNvSpPr>
            <a:spLocks noChangeShapeType="1"/>
          </p:cNvSpPr>
          <p:nvPr/>
        </p:nvSpPr>
        <p:spPr bwMode="auto">
          <a:xfrm flipH="1">
            <a:off x="1373566" y="5878339"/>
            <a:ext cx="20891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5" name="Straight Connector 50216"/>
          <p:cNvSpPr>
            <a:spLocks noChangeShapeType="1"/>
          </p:cNvSpPr>
          <p:nvPr/>
        </p:nvSpPr>
        <p:spPr bwMode="auto">
          <a:xfrm flipV="1">
            <a:off x="1373566" y="4149551"/>
            <a:ext cx="0" cy="17287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6" name="Straight Connector 50217"/>
          <p:cNvSpPr>
            <a:spLocks noChangeShapeType="1"/>
          </p:cNvSpPr>
          <p:nvPr/>
        </p:nvSpPr>
        <p:spPr bwMode="auto">
          <a:xfrm>
            <a:off x="3965954" y="4149551"/>
            <a:ext cx="0" cy="3603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7" name="Straight Connector 50218"/>
          <p:cNvSpPr>
            <a:spLocks noChangeShapeType="1"/>
          </p:cNvSpPr>
          <p:nvPr/>
        </p:nvSpPr>
        <p:spPr bwMode="auto">
          <a:xfrm flipH="1">
            <a:off x="2454654" y="4509914"/>
            <a:ext cx="15113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8" name="Straight Connector 50219"/>
          <p:cNvSpPr>
            <a:spLocks noChangeShapeType="1"/>
          </p:cNvSpPr>
          <p:nvPr/>
        </p:nvSpPr>
        <p:spPr bwMode="auto">
          <a:xfrm flipV="1">
            <a:off x="2454654" y="4149551"/>
            <a:ext cx="0" cy="3603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9" name="TextBox 50220"/>
          <p:cNvSpPr txBox="1">
            <a:spLocks noChangeArrowheads="1"/>
          </p:cNvSpPr>
          <p:nvPr/>
        </p:nvSpPr>
        <p:spPr bwMode="auto">
          <a:xfrm>
            <a:off x="2362579" y="4652789"/>
            <a:ext cx="46561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/>
              <a:t>pomocné zpětné vazby (info o výrobě, zaměstnancích…)</a:t>
            </a:r>
          </a:p>
        </p:txBody>
      </p:sp>
    </p:spTree>
    <p:extLst>
      <p:ext uri="{BB962C8B-B14F-4D97-AF65-F5344CB8AC3E}">
        <p14:creationId xmlns:p14="http://schemas.microsoft.com/office/powerpoint/2010/main" val="3992222280"/>
      </p:ext>
    </p:extLst>
  </p:cSld>
  <p:clrMapOvr>
    <a:masterClrMapping/>
  </p:clrMapOvr>
  <p:transition>
    <p:pu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2225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332656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sz="3600"/>
              <a:t>Informační technologie</a:t>
            </a:r>
          </a:p>
        </p:txBody>
      </p:sp>
      <p:sp>
        <p:nvSpPr>
          <p:cNvPr id="3" name="Shape 52226"/>
          <p:cNvSpPr txBox="1">
            <a:spLocks noChangeArrowheads="1"/>
          </p:cNvSpPr>
          <p:nvPr/>
        </p:nvSpPr>
        <p:spPr bwMode="auto">
          <a:xfrm>
            <a:off x="323528" y="1704256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800" kern="0" dirty="0"/>
              <a:t>U informačních technologií rozeznáváme složky  technickou a programovou /implementační/ informační.</a:t>
            </a:r>
          </a:p>
          <a:p>
            <a:r>
              <a:rPr lang="cs-CZ" sz="2800" kern="0" dirty="0"/>
              <a:t>Model technické infrastruktury lze definovat obecným blokovým schématem.</a:t>
            </a:r>
          </a:p>
          <a:p>
            <a:r>
              <a:rPr lang="cs-CZ" sz="2800" kern="0" dirty="0"/>
              <a:t>Model informační infrastruktury lze nejlépe charakterizovat hierarchickým modelem druhů IS.</a:t>
            </a:r>
          </a:p>
        </p:txBody>
      </p:sp>
    </p:spTree>
    <p:extLst>
      <p:ext uri="{BB962C8B-B14F-4D97-AF65-F5344CB8AC3E}">
        <p14:creationId xmlns:p14="http://schemas.microsoft.com/office/powerpoint/2010/main" val="664828184"/>
      </p:ext>
    </p:extLst>
  </p:cSld>
  <p:clrMapOvr>
    <a:masterClrMapping/>
  </p:clrMapOvr>
  <p:transition>
    <p:pu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 marL="0" indent="0" defTabSz="914400" eaLnBrk="1" hangingPunct="1">
              <a:defRPr/>
            </a:pPr>
            <a:r>
              <a:rPr lang="cs-CZ"/>
              <a:t>Technologie a fáze zpracování dat v IS</a:t>
            </a:r>
          </a:p>
        </p:txBody>
      </p:sp>
      <p:sp>
        <p:nvSpPr>
          <p:cNvPr id="3" name="Shape 13315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800"/>
              <a:t>Pořízení dat</a:t>
            </a:r>
          </a:p>
          <a:p>
            <a:r>
              <a:rPr lang="cs-CZ" sz="2800"/>
              <a:t>Přenos dat</a:t>
            </a:r>
          </a:p>
          <a:p>
            <a:r>
              <a:rPr lang="cs-CZ" sz="2800"/>
              <a:t>Zpracování dat</a:t>
            </a:r>
          </a:p>
          <a:p>
            <a:r>
              <a:rPr lang="cs-CZ" sz="2800"/>
              <a:t>Následný přenos dat</a:t>
            </a:r>
          </a:p>
          <a:p>
            <a:r>
              <a:rPr lang="cs-CZ" sz="2800"/>
              <a:t>Využití ( prezentace) dat</a:t>
            </a:r>
          </a:p>
          <a:p>
            <a:pPr lvl="1"/>
            <a:r>
              <a:rPr lang="cs-CZ" sz="2400"/>
              <a:t>v operativním řízení</a:t>
            </a:r>
          </a:p>
          <a:p>
            <a:pPr lvl="1"/>
            <a:r>
              <a:rPr lang="cs-CZ" sz="2400"/>
              <a:t>v taktickém řízení (MIS)</a:t>
            </a:r>
          </a:p>
          <a:p>
            <a:pPr lvl="1"/>
            <a:r>
              <a:rPr lang="cs-CZ" sz="2400"/>
              <a:t>ve strategickém řízení (EIS, Business intelligence)</a:t>
            </a:r>
          </a:p>
          <a:p>
            <a:r>
              <a:rPr lang="cs-CZ" sz="2800"/>
              <a:t>Archivace dat</a:t>
            </a:r>
          </a:p>
          <a:p>
            <a:pPr>
              <a:buFontTx/>
              <a:buNone/>
            </a:pPr>
            <a:endParaRPr lang="cs-CZ" sz="2800"/>
          </a:p>
        </p:txBody>
      </p:sp>
    </p:spTree>
    <p:extLst>
      <p:ext uri="{BB962C8B-B14F-4D97-AF65-F5344CB8AC3E}">
        <p14:creationId xmlns:p14="http://schemas.microsoft.com/office/powerpoint/2010/main" val="4040925370"/>
      </p:ext>
    </p:extLst>
  </p:cSld>
  <p:clrMapOvr>
    <a:masterClrMapping/>
  </p:clrMapOvr>
  <p:transition>
    <p:pu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79881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/>
              <a:t>Hierarchie IS</a:t>
            </a:r>
          </a:p>
        </p:txBody>
      </p:sp>
      <p:graphicFrame>
        <p:nvGraphicFramePr>
          <p:cNvPr id="3" name="Diagram 2"/>
          <p:cNvGraphicFramePr/>
          <p:nvPr/>
        </p:nvGraphicFramePr>
        <p:xfrm>
          <a:off x="457200" y="1600200"/>
          <a:ext cx="82296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6056956"/>
      </p:ext>
    </p:extLst>
  </p:cSld>
  <p:clrMapOvr>
    <a:masterClrMapping/>
  </p:clrMapOvr>
  <p:transition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sz="4000"/>
              <a:t>Pojem informační </a:t>
            </a:r>
            <a:r>
              <a:rPr lang="cs-CZ" sz="4000" dirty="0"/>
              <a:t>společnost </a:t>
            </a:r>
            <a:r>
              <a:rPr lang="cs-CZ" sz="4000"/>
              <a:t>a informace</a:t>
            </a:r>
            <a:endParaRPr lang="en-US" sz="4000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/>
              <a:t>Informační společnost:</a:t>
            </a:r>
          </a:p>
          <a:p>
            <a:pPr lvl="1"/>
            <a:r>
              <a:rPr lang="cs-CZ"/>
              <a:t> použití technologií zpracování informací ve všech oblastech společenského života</a:t>
            </a:r>
          </a:p>
          <a:p>
            <a:r>
              <a:rPr lang="cs-CZ"/>
              <a:t>Informace:</a:t>
            </a:r>
          </a:p>
          <a:p>
            <a:pPr lvl="1"/>
            <a:r>
              <a:rPr lang="cs-CZ"/>
              <a:t>V informační společnosti nabývá pojem informace nejvyšší důležitosti, jedná se prakticky o stejnou důležitost jakou mají pojmy čas, prostor, hmota.</a:t>
            </a:r>
            <a:endParaRPr lang="en-US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539750" y="5661025"/>
            <a:ext cx="54168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http://nb.vse.cz/kfil/elogos/miscellany/slapa103.pdf</a:t>
            </a:r>
            <a:r>
              <a:rPr lang="sk-SK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809579"/>
      </p:ext>
    </p:extLst>
  </p:cSld>
  <p:clrMapOvr>
    <a:masterClrMapping/>
  </p:clrMapOvr>
  <p:transition>
    <p:push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88640"/>
            <a:ext cx="8918226" cy="500581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51520" y="5373216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https://web.osu.cz/~Zacek/sweng/06.pdf</a:t>
            </a:r>
          </a:p>
        </p:txBody>
      </p:sp>
    </p:spTree>
    <p:extLst>
      <p:ext uri="{BB962C8B-B14F-4D97-AF65-F5344CB8AC3E}">
        <p14:creationId xmlns:p14="http://schemas.microsoft.com/office/powerpoint/2010/main" val="2953391389"/>
      </p:ext>
    </p:extLst>
  </p:cSld>
  <p:clrMapOvr>
    <a:masterClrMapping/>
  </p:clrMapOvr>
  <p:transition>
    <p:push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4273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1143001"/>
          </a:xfrm>
        </p:spPr>
        <p:txBody>
          <a:bodyPr/>
          <a:lstStyle/>
          <a:p>
            <a:pPr>
              <a:defRPr/>
            </a:pPr>
            <a:r>
              <a:rPr lang="cs-CZ" sz="3600"/>
              <a:t>IS pro podporu rozhodování a řízení</a:t>
            </a:r>
          </a:p>
        </p:txBody>
      </p:sp>
      <p:sp>
        <p:nvSpPr>
          <p:cNvPr id="3" name="Shape 54274"/>
          <p:cNvSpPr txBox="1">
            <a:spLocks noChangeArrowheads="1"/>
          </p:cNvSpPr>
          <p:nvPr/>
        </p:nvSpPr>
        <p:spPr bwMode="auto">
          <a:xfrm>
            <a:off x="467544" y="1843957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/>
              <a:t>Zajišťují podporu vyhledávání , získávání, ověřování, zpracování a využití dat, informací a znalostí. (CBIS – computer based IS)</a:t>
            </a:r>
          </a:p>
          <a:p>
            <a:r>
              <a:rPr lang="cs-CZ" sz="2000" kern="0"/>
              <a:t>EDI – elektronický přenos dat</a:t>
            </a:r>
          </a:p>
          <a:p>
            <a:r>
              <a:rPr lang="cs-CZ" sz="2000" kern="0"/>
              <a:t>TPS – zpracování transakcí</a:t>
            </a:r>
          </a:p>
          <a:p>
            <a:r>
              <a:rPr lang="cs-CZ" sz="2000" kern="0"/>
              <a:t>OAS – automatizace administrativy</a:t>
            </a:r>
          </a:p>
          <a:p>
            <a:r>
              <a:rPr lang="cs-CZ" sz="2000" kern="0"/>
              <a:t>DSS – podpora rozhodování</a:t>
            </a:r>
          </a:p>
          <a:p>
            <a:r>
              <a:rPr lang="cs-CZ" sz="2000" kern="0"/>
              <a:t>ES – expertní systémy</a:t>
            </a:r>
          </a:p>
          <a:p>
            <a:r>
              <a:rPr lang="cs-CZ" sz="2000" kern="0"/>
              <a:t>EIS – IS pro exekutivu</a:t>
            </a:r>
          </a:p>
          <a:p>
            <a:r>
              <a:rPr lang="cs-CZ" sz="2000" kern="0"/>
              <a:t>MIS – manažerské IS</a:t>
            </a:r>
          </a:p>
          <a:p>
            <a:r>
              <a:rPr lang="cs-CZ" sz="2000" kern="0"/>
              <a:t>CIM – počítačem integrovaná výroba</a:t>
            </a:r>
          </a:p>
          <a:p>
            <a:r>
              <a:rPr lang="cs-CZ" sz="2000" kern="0"/>
              <a:t>GIS – geografické IS</a:t>
            </a:r>
          </a:p>
          <a:p>
            <a:endParaRPr lang="cs-CZ" sz="2000" kern="0"/>
          </a:p>
        </p:txBody>
      </p:sp>
    </p:spTree>
    <p:extLst>
      <p:ext uri="{BB962C8B-B14F-4D97-AF65-F5344CB8AC3E}">
        <p14:creationId xmlns:p14="http://schemas.microsoft.com/office/powerpoint/2010/main" val="3600488397"/>
      </p:ext>
    </p:extLst>
  </p:cSld>
  <p:clrMapOvr>
    <a:masterClrMapping/>
  </p:clrMapOvr>
  <p:transition>
    <p:push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3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/>
              <a:t>Hlavní typy IS</a:t>
            </a:r>
          </a:p>
        </p:txBody>
      </p:sp>
      <p:sp>
        <p:nvSpPr>
          <p:cNvPr id="3" name="Zástupný symbol pro obsah 4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400" dirty="0"/>
              <a:t>Transakční – operační</a:t>
            </a:r>
          </a:p>
          <a:p>
            <a:r>
              <a:rPr lang="cs-CZ" sz="2400" dirty="0"/>
              <a:t>Manažerský IS – systém pro podporu a kontrolu operací probíhajících na operační úrovni </a:t>
            </a:r>
          </a:p>
          <a:p>
            <a:r>
              <a:rPr lang="cs-CZ" sz="2400" dirty="0"/>
              <a:t>Systémy pro podporu rozhodování – zde se jedná již o první stupeň vyhodnocování manažerských informací s určitou predikcí</a:t>
            </a:r>
          </a:p>
          <a:p>
            <a:r>
              <a:rPr lang="cs-CZ" sz="2400" dirty="0"/>
              <a:t>Expertní systémy – podávají návrhy na rozhodování na základě pravidel, stanovených experty případně s využitím fuzzy množin</a:t>
            </a:r>
          </a:p>
          <a:p>
            <a:r>
              <a:rPr lang="cs-CZ" sz="2400" dirty="0"/>
              <a:t>Business intelligence – datové sklady, vyhodnocování ad hoc dotazů atd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2065740"/>
      </p:ext>
    </p:extLst>
  </p:cSld>
  <p:clrMapOvr>
    <a:masterClrMapping/>
  </p:clrMapOvr>
  <p:transition>
    <p:push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/>
              <a:t>Strukturovanost – úroveň - funkcionalita</a:t>
            </a:r>
          </a:p>
        </p:txBody>
      </p:sp>
      <p:sp>
        <p:nvSpPr>
          <p:cNvPr id="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6" name="Group 75"/>
          <p:cNvGrpSpPr>
            <a:grpSpLocks noChangeAspect="1"/>
          </p:cNvGrpSpPr>
          <p:nvPr/>
        </p:nvGrpSpPr>
        <p:grpSpPr bwMode="auto">
          <a:xfrm>
            <a:off x="499875" y="1500279"/>
            <a:ext cx="7726416" cy="4786241"/>
            <a:chOff x="1392" y="1035"/>
            <a:chExt cx="9814" cy="6079"/>
          </a:xfrm>
        </p:grpSpPr>
        <p:sp>
          <p:nvSpPr>
            <p:cNvPr id="7" name="AutoShape 94"/>
            <p:cNvSpPr>
              <a:spLocks noChangeAspect="1" noChangeArrowheads="1" noTextEdit="1"/>
            </p:cNvSpPr>
            <p:nvPr/>
          </p:nvSpPr>
          <p:spPr bwMode="auto">
            <a:xfrm>
              <a:off x="1392" y="1035"/>
              <a:ext cx="9814" cy="6079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200"/>
            </a:p>
          </p:txBody>
        </p:sp>
        <p:sp>
          <p:nvSpPr>
            <p:cNvPr id="8" name="Text Box 93"/>
            <p:cNvSpPr txBox="1">
              <a:spLocks noChangeArrowheads="1"/>
            </p:cNvSpPr>
            <p:nvPr/>
          </p:nvSpPr>
          <p:spPr bwMode="auto">
            <a:xfrm>
              <a:off x="6901" y="6486"/>
              <a:ext cx="3305" cy="4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úroveň řízení</a:t>
              </a:r>
              <a:endParaRPr kumimoji="0" lang="cs-CZ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92"/>
            <p:cNvSpPr txBox="1">
              <a:spLocks noChangeArrowheads="1"/>
            </p:cNvSpPr>
            <p:nvPr/>
          </p:nvSpPr>
          <p:spPr bwMode="auto">
            <a:xfrm>
              <a:off x="1532" y="2085"/>
              <a:ext cx="541" cy="4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wordArt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strukturovanost</a:t>
              </a:r>
              <a:endParaRPr kumimoji="0" lang="cs-CZ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91"/>
            <p:cNvSpPr txBox="1">
              <a:spLocks noChangeArrowheads="1"/>
            </p:cNvSpPr>
            <p:nvPr/>
          </p:nvSpPr>
          <p:spPr bwMode="auto">
            <a:xfrm>
              <a:off x="2557" y="2167"/>
              <a:ext cx="1394" cy="47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podpora transakcí</a:t>
              </a:r>
              <a:endParaRPr kumimoji="0" lang="cs-CZ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90"/>
            <p:cNvSpPr txBox="1">
              <a:spLocks noChangeArrowheads="1"/>
            </p:cNvSpPr>
            <p:nvPr/>
          </p:nvSpPr>
          <p:spPr bwMode="auto">
            <a:xfrm>
              <a:off x="5283" y="2168"/>
              <a:ext cx="1394" cy="105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manažerské IS</a:t>
              </a:r>
              <a:endParaRPr kumimoji="0" lang="cs-CZ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89"/>
            <p:cNvSpPr txBox="1">
              <a:spLocks noChangeArrowheads="1"/>
            </p:cNvSpPr>
            <p:nvPr/>
          </p:nvSpPr>
          <p:spPr bwMode="auto">
            <a:xfrm>
              <a:off x="7708" y="2182"/>
              <a:ext cx="1601" cy="104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systémy na podporu rozhodování</a:t>
              </a:r>
              <a:endParaRPr kumimoji="0" lang="cs-CZ" altLang="ja-JP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88"/>
            <p:cNvSpPr txBox="1">
              <a:spLocks noChangeArrowheads="1"/>
            </p:cNvSpPr>
            <p:nvPr/>
          </p:nvSpPr>
          <p:spPr bwMode="auto">
            <a:xfrm>
              <a:off x="2985" y="3491"/>
              <a:ext cx="1393" cy="47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podpora kvality</a:t>
              </a:r>
              <a:endParaRPr kumimoji="0" lang="cs-CZ" altLang="ja-JP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87"/>
            <p:cNvSpPr txBox="1">
              <a:spLocks noChangeArrowheads="1"/>
            </p:cNvSpPr>
            <p:nvPr/>
          </p:nvSpPr>
          <p:spPr bwMode="auto">
            <a:xfrm>
              <a:off x="3410" y="5091"/>
              <a:ext cx="1601" cy="5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modelování nad provozními daty</a:t>
              </a:r>
              <a:endParaRPr kumimoji="0" lang="cs-CZ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86"/>
            <p:cNvSpPr txBox="1">
              <a:spLocks noChangeArrowheads="1"/>
            </p:cNvSpPr>
            <p:nvPr/>
          </p:nvSpPr>
          <p:spPr bwMode="auto">
            <a:xfrm>
              <a:off x="5297" y="3493"/>
              <a:ext cx="1392" cy="10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ad hoc analýzy</a:t>
              </a:r>
              <a:endParaRPr kumimoji="0" lang="cs-CZ" altLang="ja-JP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 Box 85"/>
            <p:cNvSpPr txBox="1">
              <a:spLocks noChangeArrowheads="1"/>
            </p:cNvSpPr>
            <p:nvPr/>
          </p:nvSpPr>
          <p:spPr bwMode="auto">
            <a:xfrm>
              <a:off x="5322" y="4791"/>
              <a:ext cx="1391" cy="123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pomocné úlohy  na podporu personalistiky, nákupu a prodeje</a:t>
              </a:r>
              <a:endParaRPr kumimoji="0" lang="cs-CZ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 Box 84"/>
            <p:cNvSpPr txBox="1">
              <a:spLocks noChangeArrowheads="1"/>
            </p:cNvSpPr>
            <p:nvPr/>
          </p:nvSpPr>
          <p:spPr bwMode="auto">
            <a:xfrm>
              <a:off x="1417" y="1786"/>
              <a:ext cx="874" cy="4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vysoká</a:t>
              </a:r>
              <a:endParaRPr kumimoji="0" lang="cs-CZ" altLang="ja-JP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 Box 83"/>
            <p:cNvSpPr txBox="1">
              <a:spLocks noChangeArrowheads="1"/>
            </p:cNvSpPr>
            <p:nvPr/>
          </p:nvSpPr>
          <p:spPr bwMode="auto">
            <a:xfrm>
              <a:off x="1417" y="6152"/>
              <a:ext cx="874" cy="4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nízká</a:t>
              </a:r>
              <a:endParaRPr kumimoji="0" lang="cs-CZ" altLang="ja-JP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AutoShape 82"/>
            <p:cNvSpPr>
              <a:spLocks noChangeShapeType="1"/>
            </p:cNvSpPr>
            <p:nvPr/>
          </p:nvSpPr>
          <p:spPr bwMode="auto">
            <a:xfrm flipV="1">
              <a:off x="2269" y="1867"/>
              <a:ext cx="0" cy="4538"/>
            </a:xfrm>
            <a:prstGeom prst="straightConnector1">
              <a:avLst/>
            </a:prstGeom>
            <a:noFill/>
            <a:ln w="9525">
              <a:solidFill>
                <a:schemeClr val="accent2">
                  <a:lumMod val="20000"/>
                  <a:lumOff val="80000"/>
                </a:schemeClr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200"/>
            </a:p>
          </p:txBody>
        </p:sp>
        <p:sp>
          <p:nvSpPr>
            <p:cNvPr id="20" name="Text Box 81"/>
            <p:cNvSpPr txBox="1">
              <a:spLocks noChangeArrowheads="1"/>
            </p:cNvSpPr>
            <p:nvPr/>
          </p:nvSpPr>
          <p:spPr bwMode="auto">
            <a:xfrm>
              <a:off x="3158" y="6018"/>
              <a:ext cx="1164" cy="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operativní</a:t>
              </a:r>
              <a:endParaRPr kumimoji="0" lang="cs-CZ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 Box 80"/>
            <p:cNvSpPr txBox="1">
              <a:spLocks noChangeArrowheads="1"/>
            </p:cNvSpPr>
            <p:nvPr/>
          </p:nvSpPr>
          <p:spPr bwMode="auto">
            <a:xfrm>
              <a:off x="5568" y="6019"/>
              <a:ext cx="874" cy="4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taktická</a:t>
              </a:r>
              <a:endParaRPr kumimoji="0" lang="cs-CZ" altLang="ja-JP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79"/>
            <p:cNvSpPr txBox="1">
              <a:spLocks noChangeArrowheads="1"/>
            </p:cNvSpPr>
            <p:nvPr/>
          </p:nvSpPr>
          <p:spPr bwMode="auto">
            <a:xfrm>
              <a:off x="8179" y="6019"/>
              <a:ext cx="1108" cy="4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strategická</a:t>
              </a:r>
              <a:endParaRPr kumimoji="0" lang="cs-CZ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AutoShape 78"/>
            <p:cNvSpPr>
              <a:spLocks noChangeShapeType="1"/>
            </p:cNvSpPr>
            <p:nvPr/>
          </p:nvSpPr>
          <p:spPr bwMode="auto">
            <a:xfrm>
              <a:off x="2269" y="6382"/>
              <a:ext cx="7558" cy="23"/>
            </a:xfrm>
            <a:prstGeom prst="straightConnector1">
              <a:avLst/>
            </a:prstGeom>
            <a:noFill/>
            <a:ln w="9525">
              <a:solidFill>
                <a:schemeClr val="accent2">
                  <a:lumMod val="20000"/>
                  <a:lumOff val="80000"/>
                </a:schemeClr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200"/>
            </a:p>
          </p:txBody>
        </p:sp>
        <p:sp>
          <p:nvSpPr>
            <p:cNvPr id="24" name="Text Box 77"/>
            <p:cNvSpPr txBox="1">
              <a:spLocks noChangeArrowheads="1"/>
            </p:cNvSpPr>
            <p:nvPr/>
          </p:nvSpPr>
          <p:spPr bwMode="auto">
            <a:xfrm>
              <a:off x="7788" y="3493"/>
              <a:ext cx="1601" cy="76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úlohy strategického modelování</a:t>
              </a:r>
              <a:endParaRPr kumimoji="0" lang="cs-CZ" altLang="ja-JP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 Box 76"/>
            <p:cNvSpPr txBox="1">
              <a:spLocks noChangeArrowheads="1"/>
            </p:cNvSpPr>
            <p:nvPr/>
          </p:nvSpPr>
          <p:spPr bwMode="auto">
            <a:xfrm>
              <a:off x="7788" y="4861"/>
              <a:ext cx="1601" cy="94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expertní systémy strategického charakteru</a:t>
              </a:r>
              <a:endParaRPr kumimoji="0" lang="cs-CZ" altLang="ja-JP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9268936"/>
      </p:ext>
    </p:extLst>
  </p:cSld>
  <p:clrMapOvr>
    <a:masterClrMapping/>
  </p:clrMapOvr>
  <p:transition>
    <p:push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cs-CZ"/>
              <a:t>Typy úloh a podpora IS dle Wolfa</a:t>
            </a:r>
          </a:p>
        </p:txBody>
      </p:sp>
      <p:graphicFrame>
        <p:nvGraphicFramePr>
          <p:cNvPr id="3" name="Table 277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170711"/>
              </p:ext>
            </p:extLst>
          </p:nvPr>
        </p:nvGraphicFramePr>
        <p:xfrm>
          <a:off x="1259632" y="1608873"/>
          <a:ext cx="6096000" cy="522592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13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1963">
                <a:tc rowSpan="2"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Typ úlohy</a:t>
                      </a:r>
                      <a:r>
                        <a:rPr kumimoji="0" lang="cs-CZ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 gridSpan="3"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Úroveň řízení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Podpora IS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03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Operační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Manažerská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Strategická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9050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Strukturovaná</a:t>
                      </a:r>
                      <a:endParaRPr kumimoji="0" lang="cs-CZ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vert="eaVert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objednávka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faktura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příjem na sklad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platy</a:t>
                      </a:r>
                      <a:endParaRPr kumimoji="0" lang="cs-CZ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analýza </a:t>
                      </a:r>
                      <a:r>
                        <a:rPr kumimoji="0" lang="cs-CZ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fin</a:t>
                      </a:r>
                      <a:r>
                        <a:rPr kumimoji="0" lang="cs-CZ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</a:t>
                      </a:r>
                      <a:br>
                        <a:rPr kumimoji="0" lang="cs-CZ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plánu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analýza</a:t>
                      </a:r>
                      <a:br>
                        <a:rPr kumimoji="0" lang="cs-CZ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výroby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analýza ú-</a:t>
                      </a:r>
                      <a:br>
                        <a:rPr kumimoji="0" lang="cs-CZ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četní závěrky</a:t>
                      </a:r>
                      <a:endParaRPr kumimoji="0" lang="cs-CZ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řízení financí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stanovení</a:t>
                      </a:r>
                      <a:b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systému</a:t>
                      </a:r>
                      <a:b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distribuce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analýza</a:t>
                      </a:r>
                      <a:b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dodavatelů</a:t>
                      </a:r>
                      <a:endParaRPr kumimoji="0" lang="cs-CZ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IS  pro zpracování transakcí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MIS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DSS</a:t>
                      </a:r>
                      <a:endParaRPr kumimoji="0" lang="cs-CZ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2425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Část.strukturo-</a:t>
                      </a:r>
                      <a:b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vaná</a:t>
                      </a:r>
                      <a:endParaRPr kumimoji="0" lang="cs-CZ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72000" vert="eaVert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plán výroby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řízení zásob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zavedeni nové </a:t>
                      </a:r>
                      <a:b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technologie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zavedení nového IS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cs-CZ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analýza trhu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vývoj cash</a:t>
                      </a:r>
                      <a:b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flow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systém</a:t>
                      </a:r>
                      <a:b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odměňování</a:t>
                      </a:r>
                      <a:endParaRPr kumimoji="0" lang="cs-CZ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plánování</a:t>
                      </a:r>
                      <a:b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nového výrobku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výběr nové-</a:t>
                      </a:r>
                      <a:b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ho segmentu</a:t>
                      </a:r>
                      <a:b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trhu</a:t>
                      </a:r>
                      <a:endParaRPr kumimoji="0" lang="cs-CZ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DSS, případ-ně MIS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EIS, Data</a:t>
                      </a:r>
                      <a:b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mining</a:t>
                      </a:r>
                      <a:endParaRPr kumimoji="0" lang="cs-CZ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7613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Nestrukturovaná</a:t>
                      </a:r>
                      <a:endParaRPr kumimoji="0" lang="cs-CZ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vert="eaVert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schvalování </a:t>
                      </a:r>
                      <a:b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investice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zavedení nové-</a:t>
                      </a:r>
                      <a:b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ho výrobku</a:t>
                      </a:r>
                      <a:endParaRPr kumimoji="0" lang="cs-CZ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výběr mana-</a:t>
                      </a:r>
                      <a:b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gera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nákup HW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nákup SW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výběr doda-vatele</a:t>
                      </a:r>
                      <a:endParaRPr kumimoji="0" lang="cs-CZ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vývoj nové</a:t>
                      </a:r>
                      <a:b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technologie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marketingový</a:t>
                      </a:r>
                      <a:b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výzkum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sociální</a:t>
                      </a:r>
                      <a:b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plánování</a:t>
                      </a:r>
                      <a:endParaRPr kumimoji="0" lang="cs-CZ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DSS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Expertní systémy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Data </a:t>
                      </a:r>
                      <a:r>
                        <a:rPr kumimoji="0" lang="cs-CZ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mining</a:t>
                      </a:r>
                      <a:endParaRPr kumimoji="0" lang="cs-CZ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6684798"/>
      </p:ext>
    </p:extLst>
  </p:cSld>
  <p:clrMapOvr>
    <a:masterClrMapping/>
  </p:clrMapOvr>
  <p:transition>
    <p:push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/>
              <a:t>Dimenze tvorby IS (Voříšek)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800" dirty="0"/>
              <a:t>Při projektování i provozování IS je nutno na IS nahlížet z pohledu více dimenzí</a:t>
            </a:r>
          </a:p>
          <a:p>
            <a:r>
              <a:rPr lang="cs-CZ" sz="2800" dirty="0"/>
              <a:t>1. skupina : úroveň integrace, abstrakce, časová dimenze</a:t>
            </a:r>
          </a:p>
          <a:p>
            <a:pPr lvl="1"/>
            <a:r>
              <a:rPr lang="cs-CZ" sz="2400" dirty="0"/>
              <a:t>Procesy vývoje (specifikace, analýza, realizace, užití)</a:t>
            </a:r>
          </a:p>
          <a:p>
            <a:pPr lvl="1"/>
            <a:r>
              <a:rPr lang="cs-CZ" sz="2400" dirty="0"/>
              <a:t>Etapy (strategie organizace, informační strategie, </a:t>
            </a:r>
            <a:r>
              <a:rPr lang="cs-CZ" sz="2400" dirty="0" err="1"/>
              <a:t>Úsp</a:t>
            </a:r>
            <a:r>
              <a:rPr lang="cs-CZ" sz="2400" dirty="0"/>
              <a:t>, …)</a:t>
            </a:r>
          </a:p>
          <a:p>
            <a:r>
              <a:rPr lang="cs-CZ" sz="2800" dirty="0"/>
              <a:t>2. skupina: obsahové dimenze , resp. metodické a organizační, které se aplikují v každé fázi vývoje </a:t>
            </a:r>
          </a:p>
        </p:txBody>
      </p:sp>
    </p:spTree>
    <p:extLst>
      <p:ext uri="{BB962C8B-B14F-4D97-AF65-F5344CB8AC3E}">
        <p14:creationId xmlns:p14="http://schemas.microsoft.com/office/powerpoint/2010/main" val="1294140516"/>
      </p:ext>
    </p:extLst>
  </p:cSld>
  <p:clrMapOvr>
    <a:masterClrMapping/>
  </p:clrMapOvr>
  <p:transition>
    <p:push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/>
              <a:t>Některé obsahové dimenze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/>
              <a:t>Data/informace – obsah, struktura, realizace datové základny</a:t>
            </a:r>
          </a:p>
          <a:p>
            <a:r>
              <a:rPr lang="cs-CZ"/>
              <a:t>Funkce/procesy</a:t>
            </a:r>
          </a:p>
          <a:p>
            <a:r>
              <a:rPr lang="cs-CZ"/>
              <a:t>Organizační a legislativní aspekty</a:t>
            </a:r>
          </a:p>
          <a:p>
            <a:r>
              <a:rPr lang="cs-CZ"/>
              <a:t>Software – architektura SW systému</a:t>
            </a:r>
          </a:p>
          <a:p>
            <a:r>
              <a:rPr lang="cs-CZ"/>
              <a:t>Hardware </a:t>
            </a:r>
          </a:p>
          <a:p>
            <a:r>
              <a:rPr lang="cs-CZ"/>
              <a:t>Ekonomicko-finanční aspekty</a:t>
            </a:r>
          </a:p>
        </p:txBody>
      </p:sp>
    </p:spTree>
    <p:extLst>
      <p:ext uri="{BB962C8B-B14F-4D97-AF65-F5344CB8AC3E}">
        <p14:creationId xmlns:p14="http://schemas.microsoft.com/office/powerpoint/2010/main" val="4293017505"/>
      </p:ext>
    </p:extLst>
  </p:cSld>
  <p:clrMapOvr>
    <a:masterClrMapping/>
  </p:clrMapOvr>
  <p:transition>
    <p:push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/>
              <a:t>Metodicko-organizační dimenze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/>
              <a:t>Metody, techniky, nástroje používané v etapách vývoje a užití IS</a:t>
            </a:r>
          </a:p>
          <a:p>
            <a:r>
              <a:rPr lang="cs-CZ"/>
              <a:t>Dokumenty a jejich návaznost  (kdy a jak vznikají, jaký mají obsah a návaznost)</a:t>
            </a:r>
          </a:p>
          <a:p>
            <a:r>
              <a:rPr lang="cs-CZ"/>
              <a:t>Řízení prací dané fáze cíl: minimalizace nákladů při dosažení stanovaných cílů ve stanoveném čase</a:t>
            </a:r>
          </a:p>
        </p:txBody>
      </p:sp>
    </p:spTree>
    <p:extLst>
      <p:ext uri="{BB962C8B-B14F-4D97-AF65-F5344CB8AC3E}">
        <p14:creationId xmlns:p14="http://schemas.microsoft.com/office/powerpoint/2010/main" val="3803781902"/>
      </p:ext>
    </p:extLst>
  </p:cSld>
  <p:clrMapOvr>
    <a:masterClrMapping/>
  </p:clrMapOvr>
  <p:transition>
    <p:push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 marL="0" indent="0" defTabSz="914400" eaLnBrk="1" hangingPunct="1">
              <a:defRPr/>
            </a:pPr>
            <a:r>
              <a:rPr lang="cs-CZ"/>
              <a:t>Úloha IS/IT ve zlepšování managementu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defTabSz="914400" eaLnBrk="1" hangingPunct="1"/>
            <a:r>
              <a:rPr lang="cs-CZ" sz="2400" dirty="0"/>
              <a:t>Infrastruktura IS/IT je nervovým systémem podniku (Gates již 1995)</a:t>
            </a:r>
          </a:p>
          <a:p>
            <a:pPr defTabSz="914400" eaLnBrk="1" hangingPunct="1"/>
            <a:r>
              <a:rPr lang="cs-CZ" sz="2400" dirty="0"/>
              <a:t>Kdy přináší IT pozitivní efekt?</a:t>
            </a:r>
          </a:p>
          <a:p>
            <a:pPr lvl="1" defTabSz="914400" eaLnBrk="1" hangingPunct="1"/>
            <a:r>
              <a:rPr lang="cs-CZ" sz="2000" dirty="0"/>
              <a:t>jako součást celého řízení podniku, nikoli jako izolovaně pojatý nástroj</a:t>
            </a:r>
          </a:p>
          <a:p>
            <a:pPr lvl="1" defTabSz="914400" eaLnBrk="1" hangingPunct="1"/>
            <a:r>
              <a:rPr lang="cs-CZ" sz="2000" dirty="0"/>
              <a:t>je-li ve shodě se strategickými a střednědobými cíli organizace</a:t>
            </a:r>
          </a:p>
          <a:p>
            <a:pPr lvl="1" defTabSz="914400" eaLnBrk="1" hangingPunct="1"/>
            <a:r>
              <a:rPr lang="cs-CZ" sz="2000" dirty="0"/>
              <a:t>míra přínosu je dána možností provést efektivní změnu v podnikání (podpora SFA - Sales </a:t>
            </a:r>
            <a:r>
              <a:rPr lang="cs-CZ" sz="2000" dirty="0" err="1"/>
              <a:t>Force</a:t>
            </a:r>
            <a:r>
              <a:rPr lang="cs-CZ" sz="2000" dirty="0"/>
              <a:t> </a:t>
            </a:r>
            <a:r>
              <a:rPr lang="cs-CZ" sz="2000" dirty="0" err="1"/>
              <a:t>Automation</a:t>
            </a:r>
            <a:r>
              <a:rPr lang="cs-CZ" sz="2000" dirty="0"/>
              <a:t>, SLA – </a:t>
            </a:r>
            <a:r>
              <a:rPr lang="cs-CZ" sz="2000" dirty="0" err="1"/>
              <a:t>Service</a:t>
            </a:r>
            <a:r>
              <a:rPr lang="cs-CZ" sz="2000" dirty="0"/>
              <a:t> </a:t>
            </a:r>
            <a:r>
              <a:rPr lang="cs-CZ" sz="2000" dirty="0" err="1"/>
              <a:t>Level</a:t>
            </a:r>
            <a:r>
              <a:rPr lang="cs-CZ" sz="2000" dirty="0"/>
              <a:t> </a:t>
            </a:r>
            <a:r>
              <a:rPr lang="cs-CZ" sz="2000" dirty="0" err="1"/>
              <a:t>Agreement</a:t>
            </a:r>
            <a:r>
              <a:rPr lang="cs-CZ" sz="2000" dirty="0"/>
              <a:t>,…)</a:t>
            </a:r>
          </a:p>
          <a:p>
            <a:pPr lvl="1" defTabSz="914400" eaLnBrk="1" hangingPunct="1"/>
            <a:r>
              <a:rPr lang="cs-CZ" sz="2000" dirty="0"/>
              <a:t>jestliže umožní procesy podporující Business intelligence, data </a:t>
            </a:r>
            <a:r>
              <a:rPr lang="cs-CZ" sz="2000" dirty="0" err="1"/>
              <a:t>mining</a:t>
            </a:r>
            <a:r>
              <a:rPr lang="cs-CZ" sz="2000" dirty="0"/>
              <a:t>, mobilitu a další nové oblasti IT</a:t>
            </a:r>
          </a:p>
          <a:p>
            <a:pPr lvl="1" defTabSz="914400" eaLnBrk="1" hangingPunct="1">
              <a:buFontTx/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62052787"/>
      </p:ext>
    </p:extLst>
  </p:cSld>
  <p:clrMapOvr>
    <a:masterClrMapping/>
  </p:clrMapOvr>
  <p:transition>
    <p:push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le 175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030798"/>
              </p:ext>
            </p:extLst>
          </p:nvPr>
        </p:nvGraphicFramePr>
        <p:xfrm>
          <a:off x="2051720" y="1700808"/>
          <a:ext cx="5903913" cy="4530408"/>
        </p:xfrm>
        <a:graphic>
          <a:graphicData uri="http://schemas.openxmlformats.org/drawingml/2006/table">
            <a:tbl>
              <a:tblPr/>
              <a:tblGrid>
                <a:gridCol w="1008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růst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zralost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saturace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pokles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438">
                <a:tc gridSpan="5"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čas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8" name="Shape 1"/>
          <p:cNvSpPr>
            <a:spLocks noGrp="1"/>
          </p:cNvSpPr>
          <p:nvPr>
            <p:ph type="title"/>
          </p:nvPr>
        </p:nvSpPr>
        <p:spPr>
          <a:xfrm>
            <a:off x="617687" y="516941"/>
            <a:ext cx="8229600" cy="896938"/>
          </a:xfrm>
        </p:spPr>
        <p:txBody>
          <a:bodyPr/>
          <a:lstStyle/>
          <a:p>
            <a:pPr marL="0" indent="0" defTabSz="914400" eaLnBrk="1" hangingPunct="1">
              <a:defRPr/>
            </a:pPr>
            <a:r>
              <a:rPr lang="cs-CZ" dirty="0"/>
              <a:t>Životní cyklus výrobku a důvody</a:t>
            </a:r>
            <a:br>
              <a:rPr lang="cs-CZ" dirty="0"/>
            </a:br>
            <a:r>
              <a:rPr lang="cs-CZ" dirty="0"/>
              <a:t> pro informační </a:t>
            </a:r>
            <a:r>
              <a:rPr lang="cs-CZ" dirty="0">
                <a:hlinkClick r:id="rId2" action="ppaction://hlinkpres?slideindex=1&amp;slidetitle="/>
              </a:rPr>
              <a:t>projekty</a:t>
            </a:r>
            <a:endParaRPr lang="cs-CZ" dirty="0"/>
          </a:p>
        </p:txBody>
      </p:sp>
      <p:sp>
        <p:nvSpPr>
          <p:cNvPr id="24" name="TextBox 17495"/>
          <p:cNvSpPr txBox="1">
            <a:spLocks noChangeArrowheads="1"/>
          </p:cNvSpPr>
          <p:nvPr/>
        </p:nvSpPr>
        <p:spPr bwMode="auto">
          <a:xfrm>
            <a:off x="540420" y="587752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25" name="TextBox 17496"/>
          <p:cNvSpPr txBox="1">
            <a:spLocks noChangeArrowheads="1"/>
          </p:cNvSpPr>
          <p:nvPr/>
        </p:nvSpPr>
        <p:spPr bwMode="auto">
          <a:xfrm>
            <a:off x="535237" y="5805264"/>
            <a:ext cx="1347787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</a:pPr>
            <a:r>
              <a:rPr lang="cs-CZ" sz="1000" dirty="0"/>
              <a:t>Informační podpora  </a:t>
            </a:r>
            <a:br>
              <a:rPr lang="cs-CZ" sz="1000" dirty="0"/>
            </a:br>
            <a:r>
              <a:rPr lang="cs-CZ" sz="1000" dirty="0"/>
              <a:t>rozšiřování kapacit</a:t>
            </a:r>
          </a:p>
          <a:p>
            <a:endParaRPr lang="cs-CZ" dirty="0"/>
          </a:p>
        </p:txBody>
      </p:sp>
      <p:sp>
        <p:nvSpPr>
          <p:cNvPr id="26" name="Rectangle 17497"/>
          <p:cNvSpPr>
            <a:spLocks noChangeArrowheads="1"/>
          </p:cNvSpPr>
          <p:nvPr/>
        </p:nvSpPr>
        <p:spPr bwMode="auto">
          <a:xfrm>
            <a:off x="535237" y="5285382"/>
            <a:ext cx="12779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</a:pPr>
            <a:r>
              <a:rPr lang="cs-CZ" sz="1000" dirty="0"/>
              <a:t>Informační podpora</a:t>
            </a:r>
            <a:br>
              <a:rPr lang="cs-CZ" sz="1000" dirty="0"/>
            </a:br>
            <a:r>
              <a:rPr lang="cs-CZ" sz="1000" dirty="0"/>
              <a:t> využívání kapacit</a:t>
            </a:r>
          </a:p>
        </p:txBody>
      </p:sp>
      <p:sp>
        <p:nvSpPr>
          <p:cNvPr id="27" name="Rectangle 17499"/>
          <p:cNvSpPr>
            <a:spLocks noChangeArrowheads="1"/>
          </p:cNvSpPr>
          <p:nvPr/>
        </p:nvSpPr>
        <p:spPr bwMode="auto">
          <a:xfrm>
            <a:off x="540420" y="4293195"/>
            <a:ext cx="1279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</a:pPr>
            <a:r>
              <a:rPr lang="cs-CZ" sz="1000"/>
              <a:t>Informační podpora</a:t>
            </a:r>
            <a:br>
              <a:rPr lang="cs-CZ" sz="1000"/>
            </a:br>
            <a:r>
              <a:rPr lang="cs-CZ" sz="1000"/>
              <a:t>marketingu</a:t>
            </a:r>
          </a:p>
        </p:txBody>
      </p:sp>
      <p:sp>
        <p:nvSpPr>
          <p:cNvPr id="28" name="TextBox 17508"/>
          <p:cNvSpPr txBox="1">
            <a:spLocks noChangeArrowheads="1"/>
          </p:cNvSpPr>
          <p:nvPr/>
        </p:nvSpPr>
        <p:spPr bwMode="auto">
          <a:xfrm>
            <a:off x="2104108" y="1746845"/>
            <a:ext cx="6953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000"/>
              <a:t>zavedení</a:t>
            </a:r>
          </a:p>
        </p:txBody>
      </p:sp>
      <p:sp>
        <p:nvSpPr>
          <p:cNvPr id="29" name="Shape 17565"/>
          <p:cNvSpPr>
            <a:spLocks/>
          </p:cNvSpPr>
          <p:nvPr/>
        </p:nvSpPr>
        <p:spPr bwMode="auto">
          <a:xfrm>
            <a:off x="2077120" y="2340570"/>
            <a:ext cx="4562475" cy="1323975"/>
          </a:xfrm>
          <a:custGeom>
            <a:avLst/>
            <a:gdLst>
              <a:gd name="T0" fmla="*/ 0 w 2874"/>
              <a:gd name="T1" fmla="*/ 2101810491 h 834"/>
              <a:gd name="T2" fmla="*/ 1043344730 w 2874"/>
              <a:gd name="T3" fmla="*/ 2056447692 h 834"/>
              <a:gd name="T4" fmla="*/ 1330642445 w 2874"/>
              <a:gd name="T5" fmla="*/ 1935480227 h 834"/>
              <a:gd name="T6" fmla="*/ 1436488971 w 2874"/>
              <a:gd name="T7" fmla="*/ 1890117428 h 834"/>
              <a:gd name="T8" fmla="*/ 1754028948 w 2874"/>
              <a:gd name="T9" fmla="*/ 1678424365 h 834"/>
              <a:gd name="T10" fmla="*/ 1890117339 w 2874"/>
              <a:gd name="T11" fmla="*/ 1602819303 h 834"/>
              <a:gd name="T12" fmla="*/ 2147483647 w 2874"/>
              <a:gd name="T13" fmla="*/ 1224795976 h 834"/>
              <a:gd name="T14" fmla="*/ 2147483647 w 2874"/>
              <a:gd name="T15" fmla="*/ 1149191310 h 834"/>
              <a:gd name="T16" fmla="*/ 2147483647 w 2874"/>
              <a:gd name="T17" fmla="*/ 1088707578 h 834"/>
              <a:gd name="T18" fmla="*/ 2147483647 w 2874"/>
              <a:gd name="T19" fmla="*/ 756046852 h 834"/>
              <a:gd name="T20" fmla="*/ 2147483647 w 2874"/>
              <a:gd name="T21" fmla="*/ 665321254 h 834"/>
              <a:gd name="T22" fmla="*/ 2147483647 w 2874"/>
              <a:gd name="T23" fmla="*/ 635079388 h 834"/>
              <a:gd name="T24" fmla="*/ 2147483647 w 2874"/>
              <a:gd name="T25" fmla="*/ 529232856 h 834"/>
              <a:gd name="T26" fmla="*/ 2147483647 w 2874"/>
              <a:gd name="T27" fmla="*/ 257055961 h 834"/>
              <a:gd name="T28" fmla="*/ 2147483647 w 2874"/>
              <a:gd name="T29" fmla="*/ 136088447 h 834"/>
              <a:gd name="T30" fmla="*/ 2147483647 w 2874"/>
              <a:gd name="T31" fmla="*/ 90725623 h 834"/>
              <a:gd name="T32" fmla="*/ 2147483647 w 2874"/>
              <a:gd name="T33" fmla="*/ 105846581 h 834"/>
              <a:gd name="T34" fmla="*/ 2147483647 w 2874"/>
              <a:gd name="T35" fmla="*/ 0 h 834"/>
              <a:gd name="T36" fmla="*/ 2147483647 w 2874"/>
              <a:gd name="T37" fmla="*/ 15120939 h 834"/>
              <a:gd name="T38" fmla="*/ 2147483647 w 2874"/>
              <a:gd name="T39" fmla="*/ 105846581 h 834"/>
              <a:gd name="T40" fmla="*/ 2147483647 w 2874"/>
              <a:gd name="T41" fmla="*/ 408265292 h 834"/>
              <a:gd name="T42" fmla="*/ 2147483647 w 2874"/>
              <a:gd name="T43" fmla="*/ 468749124 h 834"/>
              <a:gd name="T44" fmla="*/ 2147483647 w 2874"/>
              <a:gd name="T45" fmla="*/ 786288718 h 834"/>
              <a:gd name="T46" fmla="*/ 2147483647 w 2874"/>
              <a:gd name="T47" fmla="*/ 877014515 h 83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874"/>
              <a:gd name="T73" fmla="*/ 0 h 834"/>
              <a:gd name="T74" fmla="*/ 2874 w 2874"/>
              <a:gd name="T75" fmla="*/ 834 h 834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874" h="834">
                <a:moveTo>
                  <a:pt x="0" y="834"/>
                </a:moveTo>
                <a:cubicBezTo>
                  <a:pt x="138" y="829"/>
                  <a:pt x="276" y="822"/>
                  <a:pt x="414" y="816"/>
                </a:cubicBezTo>
                <a:cubicBezTo>
                  <a:pt x="490" y="805"/>
                  <a:pt x="476" y="803"/>
                  <a:pt x="528" y="768"/>
                </a:cubicBezTo>
                <a:cubicBezTo>
                  <a:pt x="541" y="760"/>
                  <a:pt x="557" y="758"/>
                  <a:pt x="570" y="750"/>
                </a:cubicBezTo>
                <a:cubicBezTo>
                  <a:pt x="614" y="724"/>
                  <a:pt x="652" y="691"/>
                  <a:pt x="696" y="666"/>
                </a:cubicBezTo>
                <a:cubicBezTo>
                  <a:pt x="758" y="632"/>
                  <a:pt x="709" y="650"/>
                  <a:pt x="750" y="636"/>
                </a:cubicBezTo>
                <a:cubicBezTo>
                  <a:pt x="810" y="576"/>
                  <a:pt x="896" y="533"/>
                  <a:pt x="966" y="486"/>
                </a:cubicBezTo>
                <a:cubicBezTo>
                  <a:pt x="984" y="474"/>
                  <a:pt x="1018" y="467"/>
                  <a:pt x="1038" y="456"/>
                </a:cubicBezTo>
                <a:cubicBezTo>
                  <a:pt x="1051" y="449"/>
                  <a:pt x="1074" y="432"/>
                  <a:pt x="1074" y="432"/>
                </a:cubicBezTo>
                <a:cubicBezTo>
                  <a:pt x="1111" y="377"/>
                  <a:pt x="1185" y="332"/>
                  <a:pt x="1242" y="300"/>
                </a:cubicBezTo>
                <a:cubicBezTo>
                  <a:pt x="1242" y="300"/>
                  <a:pt x="1287" y="270"/>
                  <a:pt x="1296" y="264"/>
                </a:cubicBezTo>
                <a:cubicBezTo>
                  <a:pt x="1302" y="260"/>
                  <a:pt x="1314" y="252"/>
                  <a:pt x="1314" y="252"/>
                </a:cubicBezTo>
                <a:cubicBezTo>
                  <a:pt x="1348" y="201"/>
                  <a:pt x="1292" y="280"/>
                  <a:pt x="1362" y="210"/>
                </a:cubicBezTo>
                <a:cubicBezTo>
                  <a:pt x="1430" y="142"/>
                  <a:pt x="1520" y="131"/>
                  <a:pt x="1608" y="102"/>
                </a:cubicBezTo>
                <a:cubicBezTo>
                  <a:pt x="1666" y="83"/>
                  <a:pt x="1690" y="61"/>
                  <a:pt x="1758" y="54"/>
                </a:cubicBezTo>
                <a:cubicBezTo>
                  <a:pt x="1906" y="38"/>
                  <a:pt x="1834" y="49"/>
                  <a:pt x="1914" y="36"/>
                </a:cubicBezTo>
                <a:cubicBezTo>
                  <a:pt x="1964" y="38"/>
                  <a:pt x="2014" y="42"/>
                  <a:pt x="2064" y="42"/>
                </a:cubicBezTo>
                <a:cubicBezTo>
                  <a:pt x="2141" y="42"/>
                  <a:pt x="2221" y="9"/>
                  <a:pt x="2298" y="0"/>
                </a:cubicBezTo>
                <a:cubicBezTo>
                  <a:pt x="2332" y="2"/>
                  <a:pt x="2366" y="2"/>
                  <a:pt x="2400" y="6"/>
                </a:cubicBezTo>
                <a:cubicBezTo>
                  <a:pt x="2435" y="11"/>
                  <a:pt x="2459" y="32"/>
                  <a:pt x="2490" y="42"/>
                </a:cubicBezTo>
                <a:cubicBezTo>
                  <a:pt x="2530" y="102"/>
                  <a:pt x="2634" y="133"/>
                  <a:pt x="2700" y="162"/>
                </a:cubicBezTo>
                <a:cubicBezTo>
                  <a:pt x="2734" y="177"/>
                  <a:pt x="2731" y="167"/>
                  <a:pt x="2754" y="186"/>
                </a:cubicBezTo>
                <a:cubicBezTo>
                  <a:pt x="2793" y="219"/>
                  <a:pt x="2814" y="273"/>
                  <a:pt x="2844" y="312"/>
                </a:cubicBezTo>
                <a:cubicBezTo>
                  <a:pt x="2873" y="350"/>
                  <a:pt x="2853" y="348"/>
                  <a:pt x="2874" y="348"/>
                </a:cubicBezTo>
              </a:path>
            </a:pathLst>
          </a:cu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cs-CZ"/>
          </a:p>
        </p:txBody>
      </p:sp>
      <p:sp>
        <p:nvSpPr>
          <p:cNvPr id="30" name="Straight Connector 17566"/>
          <p:cNvSpPr>
            <a:spLocks noChangeShapeType="1"/>
          </p:cNvSpPr>
          <p:nvPr/>
        </p:nvSpPr>
        <p:spPr bwMode="auto">
          <a:xfrm>
            <a:off x="2051720" y="4437658"/>
            <a:ext cx="100806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" name="Straight Connector 17567"/>
          <p:cNvSpPr>
            <a:spLocks noChangeShapeType="1"/>
          </p:cNvSpPr>
          <p:nvPr/>
        </p:nvSpPr>
        <p:spPr bwMode="auto">
          <a:xfrm>
            <a:off x="5436270" y="4437658"/>
            <a:ext cx="122396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2" name="Straight Connector 17568"/>
          <p:cNvSpPr>
            <a:spLocks noChangeShapeType="1"/>
          </p:cNvSpPr>
          <p:nvPr/>
        </p:nvSpPr>
        <p:spPr bwMode="auto">
          <a:xfrm>
            <a:off x="4212308" y="4940895"/>
            <a:ext cx="244792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3" name="Straight Connector 17569"/>
          <p:cNvSpPr>
            <a:spLocks noChangeShapeType="1"/>
          </p:cNvSpPr>
          <p:nvPr/>
        </p:nvSpPr>
        <p:spPr bwMode="auto">
          <a:xfrm>
            <a:off x="5436270" y="5445720"/>
            <a:ext cx="252095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4" name="Straight Connector 17581"/>
          <p:cNvSpPr>
            <a:spLocks noChangeShapeType="1"/>
          </p:cNvSpPr>
          <p:nvPr/>
        </p:nvSpPr>
        <p:spPr bwMode="auto">
          <a:xfrm>
            <a:off x="2051720" y="5950545"/>
            <a:ext cx="2160588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5" name="Text Box 79"/>
          <p:cNvSpPr txBox="1">
            <a:spLocks noChangeArrowheads="1"/>
          </p:cNvSpPr>
          <p:nvPr/>
        </p:nvSpPr>
        <p:spPr bwMode="auto">
          <a:xfrm>
            <a:off x="5940425" y="6381750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>
                <a:hlinkClick r:id="rId3"/>
              </a:rPr>
              <a:t>příklad</a:t>
            </a:r>
            <a:endParaRPr lang="cs-CZ" dirty="0"/>
          </a:p>
        </p:txBody>
      </p:sp>
      <p:sp>
        <p:nvSpPr>
          <p:cNvPr id="36" name="Rectangle 91"/>
          <p:cNvSpPr>
            <a:spLocks noChangeArrowheads="1"/>
          </p:cNvSpPr>
          <p:nvPr/>
        </p:nvSpPr>
        <p:spPr bwMode="auto">
          <a:xfrm>
            <a:off x="534684" y="4742457"/>
            <a:ext cx="12779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Informační podpora</a:t>
            </a:r>
            <a:br>
              <a:rPr kumimoji="0" lang="cs-CZ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cs-CZ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snižování nákladů</a:t>
            </a:r>
          </a:p>
        </p:txBody>
      </p:sp>
    </p:spTree>
    <p:extLst>
      <p:ext uri="{BB962C8B-B14F-4D97-AF65-F5344CB8AC3E}">
        <p14:creationId xmlns:p14="http://schemas.microsoft.com/office/powerpoint/2010/main" val="3685883380"/>
      </p:ext>
    </p:extLst>
  </p:cSld>
  <p:clrMapOvr>
    <a:masterClrMapping/>
  </p:clrMapOvr>
  <p:transition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sz="4000" dirty="0"/>
              <a:t>Pojem informační společnost a informace</a:t>
            </a:r>
            <a:endParaRPr lang="en-US" sz="4000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/>
              <a:t>Různý význam definice informace v různých vědeckých disciplínách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 filozofie:</a:t>
            </a:r>
          </a:p>
          <a:p>
            <a:pPr lvl="2">
              <a:lnSpc>
                <a:spcPct val="80000"/>
              </a:lnSpc>
            </a:pPr>
            <a:r>
              <a:rPr lang="cs-CZ" sz="2000" dirty="0"/>
              <a:t>Vnímatelný obsah obrazu skutečnosti, který je možno využít pro život člověka</a:t>
            </a:r>
          </a:p>
          <a:p>
            <a:pPr lvl="2">
              <a:lnSpc>
                <a:spcPct val="80000"/>
              </a:lnSpc>
            </a:pPr>
            <a:r>
              <a:rPr lang="cs-CZ" sz="2000" dirty="0"/>
              <a:t>Míra uspořádanosti 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teorie komunikace:</a:t>
            </a:r>
          </a:p>
          <a:p>
            <a:pPr lvl="2">
              <a:lnSpc>
                <a:spcPct val="80000"/>
              </a:lnSpc>
            </a:pPr>
            <a:r>
              <a:rPr lang="cs-CZ" sz="2000" dirty="0"/>
              <a:t>Obsah procesu lidské komunikace, přenos zpráv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kybernetika:</a:t>
            </a:r>
          </a:p>
          <a:p>
            <a:pPr lvl="2">
              <a:lnSpc>
                <a:spcPct val="80000"/>
              </a:lnSpc>
            </a:pPr>
            <a:r>
              <a:rPr lang="cs-CZ" sz="2000" dirty="0"/>
              <a:t>Obsah toho , co se vymění s vnějším světem, když se mu přizpůsobujeme a působíme na něj ( </a:t>
            </a:r>
            <a:r>
              <a:rPr lang="cs-CZ" sz="2000" dirty="0" err="1"/>
              <a:t>Wiener</a:t>
            </a:r>
            <a:r>
              <a:rPr lang="cs-CZ" sz="2000" dirty="0"/>
              <a:t>)</a:t>
            </a:r>
          </a:p>
          <a:p>
            <a:pPr lvl="2">
              <a:lnSpc>
                <a:spcPct val="80000"/>
              </a:lnSpc>
            </a:pPr>
            <a:r>
              <a:rPr lang="cs-CZ" sz="2000" dirty="0"/>
              <a:t>Proces předávání zpráv z jednoho systému do druhého, tyto zprávy mění stav druhého systému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58629693"/>
      </p:ext>
    </p:extLst>
  </p:cSld>
  <p:clrMapOvr>
    <a:masterClrMapping/>
  </p:clrMapOvr>
  <p:transition>
    <p:push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"/>
          <p:cNvSpPr>
            <a:spLocks noGrp="1"/>
          </p:cNvSpPr>
          <p:nvPr>
            <p:ph type="title"/>
          </p:nvPr>
        </p:nvSpPr>
        <p:spPr>
          <a:xfrm>
            <a:off x="617687" y="516941"/>
            <a:ext cx="8229600" cy="896938"/>
          </a:xfrm>
        </p:spPr>
        <p:txBody>
          <a:bodyPr/>
          <a:lstStyle/>
          <a:p>
            <a:pPr marL="0" indent="0" defTabSz="914400" eaLnBrk="1" hangingPunct="1">
              <a:defRPr/>
            </a:pPr>
            <a:r>
              <a:rPr lang="cs-CZ" dirty="0"/>
              <a:t>Životní cyklus - Bostonská matice</a:t>
            </a:r>
          </a:p>
        </p:txBody>
      </p:sp>
      <p:sp>
        <p:nvSpPr>
          <p:cNvPr id="24" name="TextBox 17495"/>
          <p:cNvSpPr txBox="1">
            <a:spLocks noChangeArrowheads="1"/>
          </p:cNvSpPr>
          <p:nvPr/>
        </p:nvSpPr>
        <p:spPr bwMode="auto">
          <a:xfrm>
            <a:off x="540420" y="587752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772816"/>
            <a:ext cx="6402288" cy="4241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788119"/>
      </p:ext>
    </p:extLst>
  </p:cSld>
  <p:clrMapOvr>
    <a:masterClrMapping/>
  </p:clrMapOvr>
  <p:transition>
    <p:push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/>
              <a:t>Hodnota IT pro organizaci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600" dirty="0"/>
              <a:t>Historicky se investičně náročné informační technologie řadily a stále ještě řadí k</a:t>
            </a:r>
            <a:br>
              <a:rPr lang="cs-CZ" sz="2600" dirty="0"/>
            </a:br>
            <a:r>
              <a:rPr lang="cs-CZ" sz="2600" dirty="0"/>
              <a:t>nákladovým faktorům v organizaci</a:t>
            </a:r>
          </a:p>
          <a:p>
            <a:r>
              <a:rPr lang="cs-CZ" sz="2600" dirty="0"/>
              <a:t>Od 90. let se objevují snahy definovat IT jako SERVIS (ITIL - Information Technology </a:t>
            </a:r>
            <a:r>
              <a:rPr lang="cs-CZ" sz="2600" dirty="0" err="1"/>
              <a:t>Infrastructure</a:t>
            </a:r>
            <a:r>
              <a:rPr lang="cs-CZ" sz="2600" dirty="0"/>
              <a:t> </a:t>
            </a:r>
            <a:r>
              <a:rPr lang="cs-CZ" sz="2600" dirty="0" err="1"/>
              <a:t>Library</a:t>
            </a:r>
            <a:r>
              <a:rPr lang="cs-CZ" sz="2600" dirty="0"/>
              <a:t>, COBIT - </a:t>
            </a:r>
            <a:r>
              <a:rPr lang="en-US" sz="2600" dirty="0"/>
              <a:t>Control Objectives for Information and related Technology</a:t>
            </a:r>
            <a:r>
              <a:rPr lang="cs-CZ" sz="2600" dirty="0"/>
              <a:t> aj.)</a:t>
            </a:r>
          </a:p>
          <a:p>
            <a:r>
              <a:rPr lang="cs-CZ" sz="2600" dirty="0"/>
              <a:t>Základní otázka: je IT tvůrce hodnot v organizaci?</a:t>
            </a:r>
          </a:p>
          <a:p>
            <a:r>
              <a:rPr lang="cs-CZ" sz="2600" dirty="0"/>
              <a:t>Dva přístupy: analytický  a pragmatický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4390927"/>
      </p:ext>
    </p:extLst>
  </p:cSld>
  <p:clrMapOvr>
    <a:masterClrMapping/>
  </p:clrMapOvr>
  <p:transition>
    <p:push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/>
              <a:t>Pátráme po hodnotě 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800" dirty="0"/>
              <a:t>Dva přístupy:</a:t>
            </a:r>
          </a:p>
          <a:p>
            <a:pPr lvl="1"/>
            <a:r>
              <a:rPr lang="cs-CZ" sz="2400" dirty="0"/>
              <a:t>Rozdíl způsobený IT</a:t>
            </a:r>
          </a:p>
          <a:p>
            <a:pPr lvl="2"/>
            <a:r>
              <a:rPr lang="cs-CZ" sz="2000" dirty="0"/>
              <a:t>Tento přístup  hledá závislost mezi investicemi do IT a jejich přínosem  např. Vyšší obrat, nižší náklady, úspora pracovníků, zvýšený podíl na trhu atd. Otázkou je CO přinášejí investice do IT</a:t>
            </a:r>
          </a:p>
          <a:p>
            <a:pPr lvl="2"/>
            <a:r>
              <a:rPr lang="cs-CZ" sz="2000" dirty="0"/>
              <a:t>Paradox IT produktivity: „Věk počítačů je vidět všude kromě statistik“  (Robert </a:t>
            </a:r>
            <a:r>
              <a:rPr lang="cs-CZ" sz="2000" dirty="0" err="1"/>
              <a:t>Solow</a:t>
            </a:r>
            <a:r>
              <a:rPr lang="cs-CZ" sz="2000" dirty="0"/>
              <a:t>)</a:t>
            </a:r>
          </a:p>
          <a:p>
            <a:pPr lvl="2"/>
            <a:r>
              <a:rPr lang="cs-CZ" sz="2000" dirty="0"/>
              <a:t>Výhodou je, že řada studií uvádí celkem ověřená dlouhodobá statistická data.</a:t>
            </a:r>
          </a:p>
          <a:p>
            <a:pPr lvl="2"/>
            <a:r>
              <a:rPr lang="cs-CZ" sz="2000" dirty="0"/>
              <a:t>Nevýhoda – lze jen těžko použít na konkrétní podnik. </a:t>
            </a:r>
          </a:p>
        </p:txBody>
      </p:sp>
    </p:spTree>
    <p:extLst>
      <p:ext uri="{BB962C8B-B14F-4D97-AF65-F5344CB8AC3E}">
        <p14:creationId xmlns:p14="http://schemas.microsoft.com/office/powerpoint/2010/main" val="4091521795"/>
      </p:ext>
    </p:extLst>
  </p:cSld>
  <p:clrMapOvr>
    <a:masterClrMapping/>
  </p:clrMapOvr>
  <p:transition>
    <p:push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/>
              <a:t>Pátráme po hodnotě IT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dirty="0"/>
              <a:t>Dva přístupy:</a:t>
            </a:r>
          </a:p>
          <a:p>
            <a:pPr lvl="1"/>
            <a:r>
              <a:rPr lang="cs-CZ" dirty="0"/>
              <a:t>Procesní přístup: 4 zdroje hodnoty IT</a:t>
            </a:r>
          </a:p>
          <a:p>
            <a:pPr lvl="2"/>
            <a:r>
              <a:rPr lang="cs-CZ" dirty="0"/>
              <a:t>Hlavní otázkou je JAK přispívá IT k dosažení přínosů</a:t>
            </a:r>
          </a:p>
          <a:p>
            <a:pPr lvl="2"/>
            <a:r>
              <a:rPr lang="cs-CZ" dirty="0"/>
              <a:t>Nutnost vícedimenzionálního pohledu:</a:t>
            </a:r>
          </a:p>
          <a:p>
            <a:pPr lvl="3"/>
            <a:r>
              <a:rPr lang="cs-CZ" dirty="0"/>
              <a:t>Ekonomická efektivnost – za jaké ceny se nakupují technologie + TCO -  </a:t>
            </a:r>
            <a:r>
              <a:rPr lang="cs-CZ" dirty="0" err="1"/>
              <a:t>Total</a:t>
            </a:r>
            <a:r>
              <a:rPr lang="cs-CZ" dirty="0"/>
              <a:t> </a:t>
            </a:r>
            <a:r>
              <a:rPr lang="cs-CZ" dirty="0" err="1"/>
              <a:t>Cost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Ownership</a:t>
            </a:r>
            <a:endParaRPr lang="cs-CZ" dirty="0"/>
          </a:p>
          <a:p>
            <a:pPr lvl="3"/>
            <a:r>
              <a:rPr lang="cs-CZ" dirty="0"/>
              <a:t>Ekonomická účinnost – dopad IT do výkonnostních ukazatelů podniku – JAK dosáhnout maxima účinku na obchodní procesy</a:t>
            </a:r>
          </a:p>
          <a:p>
            <a:pPr lvl="3"/>
            <a:r>
              <a:rPr lang="cs-CZ" dirty="0"/>
              <a:t>Možnost dosažení / realizace inovací v procesech v důsledku IT</a:t>
            </a:r>
          </a:p>
          <a:p>
            <a:pPr lvl="3"/>
            <a:r>
              <a:rPr lang="cs-CZ" dirty="0"/>
              <a:t>Možnost dosažení flexibility  podniku v důsledku IT</a:t>
            </a:r>
          </a:p>
          <a:p>
            <a:pPr lvl="3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248969"/>
      </p:ext>
    </p:extLst>
  </p:cSld>
  <p:clrMapOvr>
    <a:masterClrMapping/>
  </p:clrMapOvr>
  <p:transition>
    <p:push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/>
              <a:t>Pátráme po hodnotě IT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/>
              <a:t>4 „P“ při hledání externích účinků:</a:t>
            </a:r>
          </a:p>
          <a:p>
            <a:pPr lvl="1"/>
            <a:r>
              <a:rPr lang="cs-CZ"/>
              <a:t>Price</a:t>
            </a:r>
          </a:p>
          <a:p>
            <a:pPr lvl="1"/>
            <a:r>
              <a:rPr lang="cs-CZ"/>
              <a:t>Product</a:t>
            </a:r>
          </a:p>
          <a:p>
            <a:pPr lvl="1"/>
            <a:r>
              <a:rPr lang="cs-CZ"/>
              <a:t>Placement</a:t>
            </a:r>
          </a:p>
          <a:p>
            <a:pPr lvl="1"/>
            <a:r>
              <a:rPr lang="cs-CZ"/>
              <a:t>Promotion</a:t>
            </a:r>
          </a:p>
          <a:p>
            <a:r>
              <a:rPr lang="cs-CZ"/>
              <a:t>Vzájemný vztah 4P a 4zdrojů hodnoty ukazuje na přínosy v prostředí konkurence</a:t>
            </a:r>
          </a:p>
        </p:txBody>
      </p:sp>
    </p:spTree>
    <p:extLst>
      <p:ext uri="{BB962C8B-B14F-4D97-AF65-F5344CB8AC3E}">
        <p14:creationId xmlns:p14="http://schemas.microsoft.com/office/powerpoint/2010/main" val="3875189809"/>
      </p:ext>
    </p:extLst>
  </p:cSld>
  <p:clrMapOvr>
    <a:masterClrMapping/>
  </p:clrMapOvr>
  <p:transition>
    <p:push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/>
              <a:t>4P a 4 zdroje</a:t>
            </a:r>
          </a:p>
        </p:txBody>
      </p:sp>
      <p:graphicFrame>
        <p:nvGraphicFramePr>
          <p:cNvPr id="3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566738" y="1752600"/>
          <a:ext cx="80010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Efektivnost</a:t>
                      </a:r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Účinnost</a:t>
                      </a:r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Inovace</a:t>
                      </a:r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Pružnost</a:t>
                      </a:r>
                    </a:p>
                  </a:txBody>
                  <a:tcPr marL="88900" marR="889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Price</a:t>
                      </a:r>
                      <a:endParaRPr lang="cs-CZ" dirty="0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Možnost cenové diferenciace</a:t>
                      </a:r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8900" marR="889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Product</a:t>
                      </a:r>
                      <a:endParaRPr lang="cs-CZ" dirty="0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Možnost přizpůsobení zákazníkovi</a:t>
                      </a:r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8900" marR="889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Placement</a:t>
                      </a:r>
                      <a:endParaRPr lang="cs-CZ" dirty="0"/>
                    </a:p>
                  </a:txBody>
                  <a:tcPr marL="88900" marR="88900"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Možnost</a:t>
                      </a:r>
                      <a:r>
                        <a:rPr lang="cs-CZ" baseline="0" dirty="0"/>
                        <a:t> marketingu z očí do očí</a:t>
                      </a:r>
                      <a:endParaRPr lang="cs-CZ" dirty="0"/>
                    </a:p>
                  </a:txBody>
                  <a:tcPr marL="88900" marR="88900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Podpora nových prodejních kanálů</a:t>
                      </a:r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8900" marR="889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Promotion</a:t>
                      </a:r>
                      <a:endParaRPr lang="cs-CZ" dirty="0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Umožnit dodávky kamkoli</a:t>
                      </a:r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8900" marR="889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1195986"/>
      </p:ext>
    </p:extLst>
  </p:cSld>
  <p:clrMapOvr>
    <a:masterClrMapping/>
  </p:clrMapOvr>
  <p:transition>
    <p:push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/>
              <a:t>Obecné procesy v podniku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dirty="0"/>
              <a:t>Procesy přidávající hodnotu (nákup, prodej, výroba, distribuce)</a:t>
            </a:r>
          </a:p>
          <a:p>
            <a:r>
              <a:rPr lang="cs-CZ" dirty="0"/>
              <a:t>Řízení zdrojů (Základní prostředky a materiály, HR, IT, finance)</a:t>
            </a:r>
          </a:p>
          <a:p>
            <a:r>
              <a:rPr lang="cs-CZ" dirty="0"/>
              <a:t>Inovační činnosti (Marketing, Výzkum a vývoj)</a:t>
            </a:r>
          </a:p>
          <a:p>
            <a:r>
              <a:rPr lang="cs-CZ" dirty="0"/>
              <a:t>Řízení (Vlastní řízení, Řízení struktury) </a:t>
            </a:r>
          </a:p>
        </p:txBody>
      </p:sp>
    </p:spTree>
    <p:extLst>
      <p:ext uri="{BB962C8B-B14F-4D97-AF65-F5344CB8AC3E}">
        <p14:creationId xmlns:p14="http://schemas.microsoft.com/office/powerpoint/2010/main" val="2200235812"/>
      </p:ext>
    </p:extLst>
  </p:cSld>
  <p:clrMapOvr>
    <a:masterClrMapping/>
  </p:clrMapOvr>
  <p:transition>
    <p:push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9081505" cy="6347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88035631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/>
              <a:t>4 zdroje a obecné procesy</a:t>
            </a:r>
          </a:p>
        </p:txBody>
      </p:sp>
      <p:graphicFrame>
        <p:nvGraphicFramePr>
          <p:cNvPr id="3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4330898"/>
              </p:ext>
            </p:extLst>
          </p:nvPr>
        </p:nvGraphicFramePr>
        <p:xfrm>
          <a:off x="457200" y="1600200"/>
          <a:ext cx="8229600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Efektivnost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Účinnost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Inovace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Pružnost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Přidání</a:t>
                      </a:r>
                      <a:r>
                        <a:rPr lang="cs-CZ" baseline="0" dirty="0"/>
                        <a:t> hodnoty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Vyšší využití výrobních zdrojů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Možnost outsourcingu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Vytvoření nových kanálů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Umožnit přesun investic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Inovační</a:t>
                      </a:r>
                      <a:r>
                        <a:rPr lang="cs-CZ" baseline="0" dirty="0"/>
                        <a:t> činnosti</a:t>
                      </a:r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Možnost interaktivního marketingu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Umožnit spolupráci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Řídící činnosti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Zvýšení</a:t>
                      </a:r>
                      <a:r>
                        <a:rPr lang="cs-CZ" baseline="0" dirty="0"/>
                        <a:t> rychlosti rozhodování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Informace kdykoli a kdekoli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Řízení zdrojů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Automatizace podpůrných</a:t>
                      </a:r>
                      <a:r>
                        <a:rPr lang="cs-CZ" baseline="0" dirty="0"/>
                        <a:t> činností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Možnost</a:t>
                      </a:r>
                      <a:r>
                        <a:rPr lang="cs-CZ" baseline="0" dirty="0"/>
                        <a:t>  flexibility zdrojů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2115412"/>
      </p:ext>
    </p:extLst>
  </p:cSld>
  <p:clrMapOvr>
    <a:masterClrMapping/>
  </p:clrMapOvr>
  <p:transition>
    <p:push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sz="3600" dirty="0"/>
              <a:t>Vztah mezi obchodní hodnotou a IT</a:t>
            </a:r>
            <a:br>
              <a:rPr lang="cs-CZ" sz="3600" dirty="0"/>
            </a:br>
            <a:r>
              <a:rPr lang="cs-CZ" sz="3600" dirty="0"/>
              <a:t>(</a:t>
            </a:r>
            <a:r>
              <a:rPr lang="cs-CZ" sz="3600" dirty="0" err="1"/>
              <a:t>Silvius</a:t>
            </a:r>
            <a:r>
              <a:rPr lang="cs-CZ" sz="3600" dirty="0"/>
              <a:t> 2006) </a:t>
            </a:r>
          </a:p>
        </p:txBody>
      </p:sp>
      <p:sp>
        <p:nvSpPr>
          <p:cNvPr id="3" name="Obdélník 2"/>
          <p:cNvSpPr/>
          <p:nvPr/>
        </p:nvSpPr>
        <p:spPr>
          <a:xfrm>
            <a:off x="574675" y="5488136"/>
            <a:ext cx="4357687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Hospodářský účinek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5503862" y="5702449"/>
            <a:ext cx="307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Např. obrat, náklady</a:t>
            </a:r>
          </a:p>
        </p:txBody>
      </p:sp>
      <p:sp>
        <p:nvSpPr>
          <p:cNvPr id="5" name="Obdélník 4"/>
          <p:cNvSpPr/>
          <p:nvPr/>
        </p:nvSpPr>
        <p:spPr>
          <a:xfrm>
            <a:off x="574675" y="4273699"/>
            <a:ext cx="4357687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Faktory růstu ekonomické hodnoty IT</a:t>
            </a:r>
          </a:p>
        </p:txBody>
      </p:sp>
      <p:sp>
        <p:nvSpPr>
          <p:cNvPr id="6" name="Šipka dolů 5"/>
          <p:cNvSpPr/>
          <p:nvPr/>
        </p:nvSpPr>
        <p:spPr>
          <a:xfrm>
            <a:off x="2717800" y="5059511"/>
            <a:ext cx="46037" cy="428625"/>
          </a:xfrm>
          <a:prstGeom prst="downArrow">
            <a:avLst/>
          </a:prstGeom>
          <a:solidFill>
            <a:schemeClr val="accent4">
              <a:lumMod val="10000"/>
              <a:alpha val="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574675" y="3059261"/>
            <a:ext cx="4357687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Odvozené faktory růstu  hodnoty IT</a:t>
            </a:r>
          </a:p>
        </p:txBody>
      </p:sp>
      <p:sp>
        <p:nvSpPr>
          <p:cNvPr id="8" name="Obdélník 7"/>
          <p:cNvSpPr/>
          <p:nvPr/>
        </p:nvSpPr>
        <p:spPr>
          <a:xfrm>
            <a:off x="574675" y="1844824"/>
            <a:ext cx="4357687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 Faktory umožňující IT služby</a:t>
            </a:r>
          </a:p>
        </p:txBody>
      </p:sp>
      <p:sp>
        <p:nvSpPr>
          <p:cNvPr id="9" name="Šipka dolů 8"/>
          <p:cNvSpPr/>
          <p:nvPr/>
        </p:nvSpPr>
        <p:spPr>
          <a:xfrm>
            <a:off x="2717800" y="3845074"/>
            <a:ext cx="46037" cy="428625"/>
          </a:xfrm>
          <a:prstGeom prst="downArrow">
            <a:avLst/>
          </a:prstGeom>
          <a:solidFill>
            <a:schemeClr val="accent4">
              <a:lumMod val="10000"/>
              <a:alpha val="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" name="Šipka dolů 9"/>
          <p:cNvSpPr/>
          <p:nvPr/>
        </p:nvSpPr>
        <p:spPr>
          <a:xfrm>
            <a:off x="2717800" y="2630636"/>
            <a:ext cx="46037" cy="428625"/>
          </a:xfrm>
          <a:prstGeom prst="downArrow">
            <a:avLst/>
          </a:prstGeom>
          <a:solidFill>
            <a:schemeClr val="accent4">
              <a:lumMod val="10000"/>
              <a:alpha val="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5503862" y="3202136"/>
            <a:ext cx="3071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Např.  infrastruktura a data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5503862" y="4416574"/>
            <a:ext cx="307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Např. softwarové aplikace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5503862" y="2059136"/>
            <a:ext cx="3071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Např. organizace IT</a:t>
            </a:r>
          </a:p>
        </p:txBody>
      </p:sp>
    </p:spTree>
    <p:extLst>
      <p:ext uri="{BB962C8B-B14F-4D97-AF65-F5344CB8AC3E}">
        <p14:creationId xmlns:p14="http://schemas.microsoft.com/office/powerpoint/2010/main" val="3732339143"/>
      </p:ext>
    </p:extLst>
  </p:cSld>
  <p:clrMapOvr>
    <a:masterClrMapping/>
  </p:clrMapOvr>
  <p:transition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sz="4000" dirty="0"/>
              <a:t>Pojem informační společnost a informace - 2</a:t>
            </a:r>
            <a:endParaRPr lang="en-US" sz="4000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1"/>
            <a:r>
              <a:rPr lang="cs-CZ" sz="2000" dirty="0"/>
              <a:t>matematika:</a:t>
            </a:r>
          </a:p>
          <a:p>
            <a:pPr lvl="2"/>
            <a:r>
              <a:rPr lang="cs-CZ" sz="1800" dirty="0"/>
              <a:t>Neenergetická veličina, jejíž hodnota je úměrná zmenšení entropie systému</a:t>
            </a:r>
          </a:p>
          <a:p>
            <a:pPr lvl="2"/>
            <a:r>
              <a:rPr lang="cs-CZ" sz="1800" dirty="0"/>
              <a:t>Zpráva, která omezuje nebo odstraňuje nejistotu</a:t>
            </a:r>
          </a:p>
          <a:p>
            <a:pPr lvl="1"/>
            <a:r>
              <a:rPr lang="cs-CZ" sz="2000" dirty="0"/>
              <a:t>ekonomika:</a:t>
            </a:r>
          </a:p>
          <a:p>
            <a:pPr lvl="2"/>
            <a:r>
              <a:rPr lang="cs-CZ" sz="1800" dirty="0"/>
              <a:t>Klasický ekonomický zdroj</a:t>
            </a:r>
          </a:p>
          <a:p>
            <a:pPr lvl="1"/>
            <a:r>
              <a:rPr lang="cs-CZ" sz="2000" dirty="0"/>
              <a:t>náš každodenní pohled:</a:t>
            </a:r>
          </a:p>
          <a:p>
            <a:pPr lvl="2"/>
            <a:r>
              <a:rPr lang="cs-CZ" sz="1800" dirty="0"/>
              <a:t>Jednoduše zpráva nebo sdělení – prostředek lidské komunikace ve společnosti</a:t>
            </a:r>
          </a:p>
          <a:p>
            <a:pPr lvl="2"/>
            <a:r>
              <a:rPr lang="cs-CZ" sz="1800" dirty="0"/>
              <a:t>Vše co přispívá ke snížení naší nevědomosti</a:t>
            </a:r>
          </a:p>
          <a:p>
            <a:pPr lvl="1"/>
            <a:r>
              <a:rPr lang="cs-CZ" sz="2000" dirty="0"/>
              <a:t>Obecně: informace jsou data, kterým přidáváme určitý význam</a:t>
            </a:r>
          </a:p>
          <a:p>
            <a:pPr lvl="1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83195319"/>
      </p:ext>
    </p:extLst>
  </p:cSld>
  <p:clrMapOvr>
    <a:masterClrMapping/>
  </p:clrMapOvr>
  <p:transition>
    <p:push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2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/>
              <a:t>Způsoby vyjádření hodnoty</a:t>
            </a:r>
          </a:p>
        </p:txBody>
      </p:sp>
      <p:sp>
        <p:nvSpPr>
          <p:cNvPr id="3" name="Zástupný symbol pro obsah 3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dirty="0"/>
              <a:t>Zde je situace více než nejasná</a:t>
            </a:r>
          </a:p>
          <a:p>
            <a:r>
              <a:rPr lang="cs-CZ" dirty="0"/>
              <a:t>Klasické ekonomické výpočtové metody</a:t>
            </a:r>
          </a:p>
          <a:p>
            <a:pPr lvl="1"/>
            <a:r>
              <a:rPr lang="cs-CZ" dirty="0"/>
              <a:t>Tradiční metody jsou nedostatečné zejména tam, kde se jedná o vyjádření pružnosti a zahrnutí rizika (e-business atd.)</a:t>
            </a:r>
          </a:p>
          <a:p>
            <a:r>
              <a:rPr lang="cs-CZ" dirty="0"/>
              <a:t>Možnost použití reálných opcí</a:t>
            </a:r>
          </a:p>
          <a:p>
            <a:pPr lvl="1"/>
            <a:r>
              <a:rPr lang="cs-CZ" dirty="0"/>
              <a:t>Hodnota reálné opce = NPV (</a:t>
            </a:r>
            <a:r>
              <a:rPr lang="cs-CZ" dirty="0" err="1"/>
              <a:t>net</a:t>
            </a:r>
            <a:r>
              <a:rPr lang="cs-CZ" dirty="0"/>
              <a:t> </a:t>
            </a:r>
            <a:r>
              <a:rPr lang="cs-CZ" dirty="0" err="1"/>
              <a:t>present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) + hodnota flexibility</a:t>
            </a:r>
          </a:p>
          <a:p>
            <a:r>
              <a:rPr lang="cs-CZ" dirty="0"/>
              <a:t>Pragmatická hodnocení </a:t>
            </a:r>
          </a:p>
        </p:txBody>
      </p:sp>
    </p:spTree>
    <p:extLst>
      <p:ext uri="{BB962C8B-B14F-4D97-AF65-F5344CB8AC3E}">
        <p14:creationId xmlns:p14="http://schemas.microsoft.com/office/powerpoint/2010/main" val="4194455820"/>
      </p:ext>
    </p:extLst>
  </p:cSld>
  <p:clrMapOvr>
    <a:masterClrMapping/>
  </p:clrMapOvr>
  <p:transition>
    <p:push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sz="3200" dirty="0"/>
              <a:t>Pragmatické hodnocení hodnoty IT – rozdíl mezi finančními manažery a CIO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800" dirty="0"/>
              <a:t>Hodnocení investic</a:t>
            </a:r>
          </a:p>
          <a:p>
            <a:pPr lvl="1"/>
            <a:r>
              <a:rPr lang="cs-CZ" sz="2400" dirty="0"/>
              <a:t>86% finančních manažerů hodnotí návratnost, dobu návratnosti nebo diskontované hodnoty  (</a:t>
            </a:r>
            <a:r>
              <a:rPr lang="cs-CZ" sz="2400" dirty="0" err="1"/>
              <a:t>Silvius</a:t>
            </a:r>
            <a:r>
              <a:rPr lang="cs-CZ" sz="2400" dirty="0"/>
              <a:t> – výsledky z roku 2002)</a:t>
            </a:r>
          </a:p>
          <a:p>
            <a:r>
              <a:rPr lang="cs-CZ" sz="2800" dirty="0"/>
              <a:t>CIO (</a:t>
            </a:r>
            <a:r>
              <a:rPr lang="cs-CZ" sz="2800" dirty="0" err="1"/>
              <a:t>Chief</a:t>
            </a:r>
            <a:r>
              <a:rPr lang="cs-CZ" sz="2800" dirty="0"/>
              <a:t> Information </a:t>
            </a:r>
            <a:r>
              <a:rPr lang="cs-CZ" sz="2800" dirty="0" err="1"/>
              <a:t>Officer</a:t>
            </a:r>
            <a:r>
              <a:rPr lang="cs-CZ" sz="2800" dirty="0"/>
              <a:t>) se orientují na dodržení nákladů projektů a snížení celkových nákladů svých oddělení</a:t>
            </a:r>
          </a:p>
          <a:p>
            <a:r>
              <a:rPr lang="cs-CZ" sz="2800" dirty="0"/>
              <a:t>TCO – </a:t>
            </a:r>
            <a:r>
              <a:rPr lang="cs-CZ" sz="2800" dirty="0" err="1"/>
              <a:t>total</a:t>
            </a:r>
            <a:r>
              <a:rPr lang="cs-CZ" sz="2800" dirty="0"/>
              <a:t> </a:t>
            </a:r>
            <a:r>
              <a:rPr lang="cs-CZ" sz="2800" dirty="0" err="1"/>
              <a:t>costs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ownership</a:t>
            </a:r>
            <a:r>
              <a:rPr lang="cs-CZ" sz="2800" dirty="0"/>
              <a:t> náklady za celé období životnosti investice do IT, vhodné pro rozhodování o variantách projektů, nikoli pro IT jako celek.</a:t>
            </a:r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95021634"/>
      </p:ext>
    </p:extLst>
  </p:cSld>
  <p:clrMapOvr>
    <a:masterClrMapping/>
  </p:clrMapOvr>
  <p:transition>
    <p:push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/>
              <a:t>Pragmatické hodnocení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/>
              <a:t>Jak IT podporují podnikové cíle – přeměna z nákladového faktoru v tvůrce hodnot</a:t>
            </a:r>
          </a:p>
          <a:p>
            <a:r>
              <a:rPr lang="cs-CZ"/>
              <a:t>Total value of opportunity (Gartner)</a:t>
            </a:r>
          </a:p>
          <a:p>
            <a:pPr lvl="1"/>
            <a:r>
              <a:rPr lang="cs-CZ"/>
              <a:t>Velmi obecně: Software  pro hodnocení souladu IT projektů se strategií a obchodními procesy organizace</a:t>
            </a:r>
          </a:p>
          <a:p>
            <a:r>
              <a:rPr lang="cs-CZ"/>
              <a:t>Různé formy auditu</a:t>
            </a:r>
          </a:p>
          <a:p>
            <a:pPr lvl="1"/>
            <a:r>
              <a:rPr lang="cs-CZ"/>
              <a:t>Dotazníky s bodovací škálou</a:t>
            </a:r>
          </a:p>
        </p:txBody>
      </p:sp>
    </p:spTree>
    <p:extLst>
      <p:ext uri="{BB962C8B-B14F-4D97-AF65-F5344CB8AC3E}">
        <p14:creationId xmlns:p14="http://schemas.microsoft.com/office/powerpoint/2010/main" val="811574785"/>
      </p:ext>
    </p:extLst>
  </p:cSld>
  <p:clrMapOvr>
    <a:masterClrMapping/>
  </p:clrMapOvr>
  <p:transition>
    <p:push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/>
              <a:t>Další důležité faktory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800"/>
              <a:t>Plnění SLA </a:t>
            </a:r>
          </a:p>
          <a:p>
            <a:pPr lvl="1"/>
            <a:r>
              <a:rPr lang="cs-CZ" sz="2400"/>
              <a:t>Service level agreement</a:t>
            </a:r>
          </a:p>
          <a:p>
            <a:pPr lvl="1"/>
            <a:r>
              <a:rPr lang="cs-CZ" sz="2400"/>
              <a:t>Přesné stanovení služeb IT jak co do obsahu tak co do časových parametrů</a:t>
            </a:r>
          </a:p>
          <a:p>
            <a:pPr lvl="1"/>
            <a:r>
              <a:rPr lang="cs-CZ" sz="2400"/>
              <a:t>Stanovení reakcí na požadavků uživatelů  a poruchy</a:t>
            </a:r>
          </a:p>
          <a:p>
            <a:r>
              <a:rPr lang="cs-CZ" sz="2800"/>
              <a:t>Politická role CIO</a:t>
            </a:r>
          </a:p>
          <a:p>
            <a:pPr lvl="1"/>
            <a:r>
              <a:rPr lang="cs-CZ" sz="2400"/>
              <a:t>Musí rozumět cílům a strategii svého podniku</a:t>
            </a:r>
          </a:p>
          <a:p>
            <a:pPr lvl="1"/>
            <a:r>
              <a:rPr lang="cs-CZ" sz="2400"/>
              <a:t>Podle toho stanovovat cíle IT</a:t>
            </a:r>
          </a:p>
          <a:p>
            <a:pPr lvl="1"/>
            <a:r>
              <a:rPr lang="cs-CZ" sz="2400"/>
              <a:t>Definice cílů jazykem uživatele</a:t>
            </a:r>
          </a:p>
          <a:p>
            <a:pPr lvl="1"/>
            <a:r>
              <a:rPr lang="cs-CZ" sz="2400"/>
              <a:t>Získání podpory rozhodujících stakeholderss</a:t>
            </a:r>
          </a:p>
          <a:p>
            <a:endParaRPr lang="cs-CZ" sz="2800"/>
          </a:p>
        </p:txBody>
      </p:sp>
    </p:spTree>
    <p:extLst>
      <p:ext uri="{BB962C8B-B14F-4D97-AF65-F5344CB8AC3E}">
        <p14:creationId xmlns:p14="http://schemas.microsoft.com/office/powerpoint/2010/main" val="4067340393"/>
      </p:ext>
    </p:extLst>
  </p:cSld>
  <p:clrMapOvr>
    <a:masterClrMapping/>
  </p:clrMapOvr>
  <p:transition>
    <p:push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/>
              <a:t>Děkuji za pozornost.</a:t>
            </a:r>
          </a:p>
          <a:p>
            <a:r>
              <a:rPr lang="cs-CZ" sz="3200" dirty="0"/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842593451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/>
              <a:t>Data, informace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/>
              <a:t>V běžném životě nám tyto pojmy splývají jako synonyma.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Jsou pro nás odrazem reálného světa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Je pro nás těžké je samostatně definovat, aniž bychom využili jich samých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Pro rozlišení je nutno zvážit, k jakému účelu se používají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Data : 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jsou to údaje ( signály), které umíme přenést, uchovat, dále zpracovat atd.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Vyjadřují  odraz vlastní skutečnosti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V ekonomické praxi mají význam zpráv 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8175292"/>
      </p:ext>
    </p:extLst>
  </p:cSld>
  <p:clrMapOvr>
    <a:masterClrMapping/>
  </p:clrMapOvr>
  <p:transition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/>
              <a:t>Data, znalosti - 2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1"/>
            <a:r>
              <a:rPr lang="cs-CZ" dirty="0"/>
              <a:t>Informace: </a:t>
            </a:r>
          </a:p>
          <a:p>
            <a:pPr lvl="2"/>
            <a:r>
              <a:rPr lang="cs-CZ" sz="2400" dirty="0"/>
              <a:t>Používáme-li data k rozhodování, dostávají význam informace </a:t>
            </a:r>
          </a:p>
          <a:p>
            <a:pPr lvl="2"/>
            <a:r>
              <a:rPr lang="cs-CZ" sz="2400" dirty="0"/>
              <a:t>Viz definice dříve, navíc mají další význam dle způsobu použití</a:t>
            </a:r>
          </a:p>
          <a:p>
            <a:pPr lvl="1"/>
            <a:r>
              <a:rPr lang="cs-CZ" dirty="0"/>
              <a:t>Znalosti:</a:t>
            </a:r>
          </a:p>
          <a:p>
            <a:pPr lvl="2"/>
            <a:r>
              <a:rPr lang="cs-CZ" sz="2400" dirty="0"/>
              <a:t>Peter </a:t>
            </a:r>
            <a:r>
              <a:rPr lang="cs-CZ" sz="2400" dirty="0" err="1"/>
              <a:t>F.Drucker</a:t>
            </a:r>
            <a:r>
              <a:rPr lang="cs-CZ" sz="2400" dirty="0"/>
              <a:t>: znalosti jsou nutné pro konverzi dat na informace (manažerský pohled)</a:t>
            </a:r>
          </a:p>
          <a:p>
            <a:pPr lvl="2"/>
            <a:r>
              <a:rPr lang="cs-CZ" sz="2400" dirty="0" err="1"/>
              <a:t>Vodáčková</a:t>
            </a:r>
            <a:r>
              <a:rPr lang="cs-CZ" sz="2400" dirty="0"/>
              <a:t>, Vodáček: znalosti používáme pro konverzi vstupních údajů ve výstupní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675421"/>
      </p:ext>
    </p:extLst>
  </p:cSld>
  <p:clrMapOvr>
    <a:masterClrMapping/>
  </p:clrMapOvr>
  <p:transition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/>
              <a:t>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dirty="0"/>
              <a:t>Systém je zpravidla definován jako množina určitých entit, které se nacházejí v interakci pomocí vzájemných vazeb</a:t>
            </a:r>
          </a:p>
          <a:p>
            <a:r>
              <a:rPr lang="cs-CZ" dirty="0"/>
              <a:t>Hranice systému – důležitý pojem pro definici námi modelované reality. Hranice odděluje systém od okolí. </a:t>
            </a:r>
          </a:p>
          <a:p>
            <a:r>
              <a:rPr lang="cs-CZ" dirty="0"/>
              <a:t>Pokud systém s okolím reaguje, jedná se o otevřený systém. Pokud ne, je systém uzavřený. </a:t>
            </a:r>
          </a:p>
        </p:txBody>
      </p:sp>
    </p:spTree>
    <p:extLst>
      <p:ext uri="{BB962C8B-B14F-4D97-AF65-F5344CB8AC3E}">
        <p14:creationId xmlns:p14="http://schemas.microsoft.com/office/powerpoint/2010/main" val="552236569"/>
      </p:ext>
    </p:extLst>
  </p:cSld>
  <p:clrMapOvr>
    <a:masterClrMapping/>
  </p:clrMapOvr>
  <p:transition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5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/>
              <a:t>Úvod a shrnutí - Systém</a:t>
            </a:r>
          </a:p>
        </p:txBody>
      </p:sp>
      <p:grpSp>
        <p:nvGrpSpPr>
          <p:cNvPr id="3" name="Skupina 26"/>
          <p:cNvGrpSpPr/>
          <p:nvPr/>
        </p:nvGrpSpPr>
        <p:grpSpPr>
          <a:xfrm>
            <a:off x="491980" y="1643050"/>
            <a:ext cx="8009110" cy="3714776"/>
            <a:chOff x="491980" y="1643050"/>
            <a:chExt cx="8009110" cy="3714776"/>
          </a:xfrm>
        </p:grpSpPr>
        <p:sp>
          <p:nvSpPr>
            <p:cNvPr id="4" name="Mrak 3"/>
            <p:cNvSpPr/>
            <p:nvPr/>
          </p:nvSpPr>
          <p:spPr>
            <a:xfrm>
              <a:off x="1214414" y="1643050"/>
              <a:ext cx="6072230" cy="3714776"/>
            </a:xfrm>
            <a:prstGeom prst="clou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TextovéPole 4"/>
            <p:cNvSpPr txBox="1"/>
            <p:nvPr/>
          </p:nvSpPr>
          <p:spPr>
            <a:xfrm>
              <a:off x="2357422" y="2928934"/>
              <a:ext cx="928694" cy="369332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cs-CZ" dirty="0"/>
                <a:t>Prvek</a:t>
              </a:r>
            </a:p>
          </p:txBody>
        </p:sp>
        <p:sp>
          <p:nvSpPr>
            <p:cNvPr id="6" name="TextovéPole 5"/>
            <p:cNvSpPr txBox="1"/>
            <p:nvPr/>
          </p:nvSpPr>
          <p:spPr>
            <a:xfrm>
              <a:off x="4786314" y="2571744"/>
              <a:ext cx="928694" cy="369332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cs-CZ" dirty="0"/>
                <a:t>Prvek</a:t>
              </a:r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3571868" y="3786190"/>
              <a:ext cx="928694" cy="369332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cs-CZ" dirty="0"/>
                <a:t>Prvek</a:t>
              </a:r>
            </a:p>
          </p:txBody>
        </p:sp>
        <p:cxnSp>
          <p:nvCxnSpPr>
            <p:cNvPr id="8" name="Přímá spojovací čára 14"/>
            <p:cNvCxnSpPr>
              <a:stCxn id="5" idx="3"/>
              <a:endCxn id="6" idx="1"/>
            </p:cNvCxnSpPr>
            <p:nvPr/>
          </p:nvCxnSpPr>
          <p:spPr>
            <a:xfrm flipV="1">
              <a:off x="3286116" y="2756410"/>
              <a:ext cx="1500198" cy="35719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16"/>
            <p:cNvCxnSpPr>
              <a:stCxn id="5" idx="2"/>
              <a:endCxn id="7" idx="1"/>
            </p:cNvCxnSpPr>
            <p:nvPr/>
          </p:nvCxnSpPr>
          <p:spPr>
            <a:xfrm rot="16200000" flipH="1">
              <a:off x="2860523" y="3259511"/>
              <a:ext cx="672590" cy="750099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18"/>
            <p:cNvCxnSpPr>
              <a:stCxn id="7" idx="3"/>
              <a:endCxn id="6" idx="2"/>
            </p:cNvCxnSpPr>
            <p:nvPr/>
          </p:nvCxnSpPr>
          <p:spPr>
            <a:xfrm flipV="1">
              <a:off x="4500562" y="2941076"/>
              <a:ext cx="750099" cy="102978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bdélník 10"/>
            <p:cNvSpPr/>
            <p:nvPr/>
          </p:nvSpPr>
          <p:spPr>
            <a:xfrm rot="3821380">
              <a:off x="7056379" y="2121559"/>
              <a:ext cx="180049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cs-CZ" sz="5400" b="0" cap="none" spc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Okolí</a:t>
              </a:r>
            </a:p>
          </p:txBody>
        </p:sp>
        <p:sp>
          <p:nvSpPr>
            <p:cNvPr id="12" name="Obdélník 11"/>
            <p:cNvSpPr/>
            <p:nvPr/>
          </p:nvSpPr>
          <p:spPr>
            <a:xfrm rot="16738638">
              <a:off x="53398" y="3071338"/>
              <a:ext cx="180049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cs-CZ" sz="5400" b="0" cap="none" spc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Okolí</a:t>
              </a:r>
            </a:p>
          </p:txBody>
        </p:sp>
        <p:sp>
          <p:nvSpPr>
            <p:cNvPr id="13" name="Šipka doprava 12"/>
            <p:cNvSpPr/>
            <p:nvPr/>
          </p:nvSpPr>
          <p:spPr>
            <a:xfrm rot="1308272">
              <a:off x="6786578" y="3643314"/>
              <a:ext cx="1500198" cy="642942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TextovéPole 13"/>
            <p:cNvSpPr txBox="1"/>
            <p:nvPr/>
          </p:nvSpPr>
          <p:spPr>
            <a:xfrm>
              <a:off x="6929454" y="4357694"/>
              <a:ext cx="15716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Výstupní vazby</a:t>
              </a:r>
            </a:p>
          </p:txBody>
        </p:sp>
        <p:sp>
          <p:nvSpPr>
            <p:cNvPr id="15" name="Šipka doprava 14"/>
            <p:cNvSpPr/>
            <p:nvPr/>
          </p:nvSpPr>
          <p:spPr>
            <a:xfrm rot="1308272">
              <a:off x="1065843" y="1827232"/>
              <a:ext cx="1500198" cy="642942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637215" y="2126353"/>
              <a:ext cx="15716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Vstupní vazby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44336056"/>
      </p:ext>
    </p:extLst>
  </p:cSld>
  <p:clrMapOvr>
    <a:masterClrMapping/>
  </p:clrMapOvr>
  <p:transition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/>
              <a:t>Systém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800"/>
              <a:t>Společné vlastnosti systému</a:t>
            </a:r>
          </a:p>
          <a:p>
            <a:pPr lvl="1"/>
            <a:r>
              <a:rPr lang="cs-CZ" sz="2400"/>
              <a:t>Jedná se o abstrakci od reality (model na různé rozlišovací úrovni , jehož vlastnosti jsou dány účelem modelování)</a:t>
            </a:r>
          </a:p>
          <a:p>
            <a:pPr lvl="1"/>
            <a:r>
              <a:rPr lang="cs-CZ" sz="2400"/>
              <a:t>Chování systému  lze stručně charakterizovat jako příjem vstupů a jejich transformaci do výstupů</a:t>
            </a:r>
          </a:p>
          <a:p>
            <a:pPr lvl="1"/>
            <a:r>
              <a:rPr lang="cs-CZ" sz="2400"/>
              <a:t>Jednotlivé části systému mají vazby mezi sebou</a:t>
            </a:r>
          </a:p>
          <a:p>
            <a:pPr lvl="1"/>
            <a:r>
              <a:rPr lang="cs-CZ" sz="2400"/>
              <a:t>Struktura systému je definována vlastnostmi jeho částí a složením těchto částí</a:t>
            </a:r>
          </a:p>
          <a:p>
            <a:pPr lvl="1"/>
            <a:r>
              <a:rPr lang="cs-CZ" sz="2400"/>
              <a:t>Hranice uvnitř systému vymezuje podsystémy</a:t>
            </a:r>
          </a:p>
        </p:txBody>
      </p:sp>
    </p:spTree>
    <p:extLst>
      <p:ext uri="{BB962C8B-B14F-4D97-AF65-F5344CB8AC3E}">
        <p14:creationId xmlns:p14="http://schemas.microsoft.com/office/powerpoint/2010/main" val="671195"/>
      </p:ext>
    </p:extLst>
  </p:cSld>
  <p:clrMapOvr>
    <a:masterClrMapping/>
  </p:clrMapOvr>
  <p:transition>
    <p:push/>
  </p:transition>
</p:sld>
</file>

<file path=ppt/theme/theme1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1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E3CFB722-539F-42ED-BBBD-F7C4D348D030}" vid="{D7229444-53EE-4975-BF99-8AB22657DB66}"/>
    </a:ext>
  </a:extLst>
</a:theme>
</file>

<file path=ppt/theme/theme3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projektování</Template>
  <TotalTime>451</TotalTime>
  <Words>2306</Words>
  <Application>Microsoft Office PowerPoint</Application>
  <PresentationFormat>Předvádění na obrazovce (4:3)</PresentationFormat>
  <Paragraphs>365</Paragraphs>
  <Slides>44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44</vt:i4>
      </vt:variant>
    </vt:vector>
  </HeadingPairs>
  <TitlesOfParts>
    <vt:vector size="53" baseType="lpstr">
      <vt:lpstr>MS Mincho</vt:lpstr>
      <vt:lpstr>Arial</vt:lpstr>
      <vt:lpstr>Calibri</vt:lpstr>
      <vt:lpstr>Times New Roman</vt:lpstr>
      <vt:lpstr>Verdana</vt:lpstr>
      <vt:lpstr>Wingdings</vt:lpstr>
      <vt:lpstr>Vlastní návrh</vt:lpstr>
      <vt:lpstr>Motiv1</vt:lpstr>
      <vt:lpstr>Profil</vt:lpstr>
      <vt:lpstr>Projektování informačních systémů 1</vt:lpstr>
      <vt:lpstr>Pojem informační společnost a informace</vt:lpstr>
      <vt:lpstr>Pojem informační společnost a informace</vt:lpstr>
      <vt:lpstr>Pojem informační společnost a informace - 2</vt:lpstr>
      <vt:lpstr>Data, informace</vt:lpstr>
      <vt:lpstr>Data, znalosti - 2</vt:lpstr>
      <vt:lpstr>Systém</vt:lpstr>
      <vt:lpstr>Úvod a shrnutí - Systém</vt:lpstr>
      <vt:lpstr>Systém II</vt:lpstr>
      <vt:lpstr>Příklady systémů</vt:lpstr>
      <vt:lpstr>Úvod a shrnutí 2 -  Informační systém</vt:lpstr>
      <vt:lpstr>Informační systém</vt:lpstr>
      <vt:lpstr>Objekt našeho zájmu</vt:lpstr>
      <vt:lpstr>Cílové chování</vt:lpstr>
      <vt:lpstr>Zpětná vazba</vt:lpstr>
      <vt:lpstr>Podnik jako regulační obvod</vt:lpstr>
      <vt:lpstr>Informační technologie</vt:lpstr>
      <vt:lpstr>Technologie a fáze zpracování dat v IS</vt:lpstr>
      <vt:lpstr>Hierarchie IS</vt:lpstr>
      <vt:lpstr>Prezentace aplikace PowerPoint</vt:lpstr>
      <vt:lpstr>IS pro podporu rozhodování a řízení</vt:lpstr>
      <vt:lpstr>Hlavní typy IS</vt:lpstr>
      <vt:lpstr>Strukturovanost – úroveň - funkcionalita</vt:lpstr>
      <vt:lpstr>Typy úloh a podpora IS dle Wolfa</vt:lpstr>
      <vt:lpstr>Dimenze tvorby IS (Voříšek)</vt:lpstr>
      <vt:lpstr>Některé obsahové dimenze</vt:lpstr>
      <vt:lpstr>Metodicko-organizační dimenze</vt:lpstr>
      <vt:lpstr>Úloha IS/IT ve zlepšování managementu</vt:lpstr>
      <vt:lpstr>Životní cyklus výrobku a důvody  pro informační projekty</vt:lpstr>
      <vt:lpstr>Životní cyklus - Bostonská matice</vt:lpstr>
      <vt:lpstr>Hodnota IT pro organizaci</vt:lpstr>
      <vt:lpstr>Pátráme po hodnotě IT</vt:lpstr>
      <vt:lpstr>Pátráme po hodnotě IT II</vt:lpstr>
      <vt:lpstr>Pátráme po hodnotě IT III</vt:lpstr>
      <vt:lpstr>4P a 4 zdroje</vt:lpstr>
      <vt:lpstr>Obecné procesy v podniku</vt:lpstr>
      <vt:lpstr>Prezentace aplikace PowerPoint</vt:lpstr>
      <vt:lpstr>4 zdroje a obecné procesy</vt:lpstr>
      <vt:lpstr>Vztah mezi obchodní hodnotou a IT (Silvius 2006) </vt:lpstr>
      <vt:lpstr>Způsoby vyjádření hodnoty</vt:lpstr>
      <vt:lpstr>Pragmatické hodnocení hodnoty IT – rozdíl mezi finančními manažery a CIO</vt:lpstr>
      <vt:lpstr>Pragmatické hodnocení II</vt:lpstr>
      <vt:lpstr>Další důležité faktory</vt:lpstr>
      <vt:lpstr>Prezentace aplikace PowerPoint</vt:lpstr>
    </vt:vector>
  </TitlesOfParts>
  <Company>OPF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Projektování informačních systémů 1</dc:title>
  <dc:creator>Roman Šperka</dc:creator>
  <cp:lastModifiedBy>suc0001</cp:lastModifiedBy>
  <cp:revision>178</cp:revision>
  <cp:lastPrinted>2013-02-12T08:20:14Z</cp:lastPrinted>
  <dcterms:created xsi:type="dcterms:W3CDTF">2006-12-01T12:12:29Z</dcterms:created>
  <dcterms:modified xsi:type="dcterms:W3CDTF">2022-03-08T06:15:42Z</dcterms:modified>
</cp:coreProperties>
</file>