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79" r:id="rId1"/>
    <p:sldMasterId id="2147483692" r:id="rId2"/>
  </p:sldMasterIdLst>
  <p:notesMasterIdLst>
    <p:notesMasterId r:id="rId52"/>
  </p:notesMasterIdLst>
  <p:handoutMasterIdLst>
    <p:handoutMasterId r:id="rId53"/>
  </p:handoutMasterIdLst>
  <p:sldIdLst>
    <p:sldId id="256" r:id="rId3"/>
    <p:sldId id="319" r:id="rId4"/>
    <p:sldId id="320" r:id="rId5"/>
    <p:sldId id="321" r:id="rId6"/>
    <p:sldId id="322" r:id="rId7"/>
    <p:sldId id="324" r:id="rId8"/>
    <p:sldId id="325" r:id="rId9"/>
    <p:sldId id="326" r:id="rId10"/>
    <p:sldId id="327" r:id="rId11"/>
    <p:sldId id="328" r:id="rId12"/>
    <p:sldId id="329" r:id="rId13"/>
    <p:sldId id="330" r:id="rId14"/>
    <p:sldId id="331" r:id="rId15"/>
    <p:sldId id="332" r:id="rId16"/>
    <p:sldId id="333" r:id="rId17"/>
    <p:sldId id="334" r:id="rId18"/>
    <p:sldId id="335" r:id="rId19"/>
    <p:sldId id="336" r:id="rId20"/>
    <p:sldId id="337" r:id="rId21"/>
    <p:sldId id="338" r:id="rId22"/>
    <p:sldId id="339" r:id="rId23"/>
    <p:sldId id="340" r:id="rId24"/>
    <p:sldId id="341" r:id="rId25"/>
    <p:sldId id="342" r:id="rId26"/>
    <p:sldId id="343" r:id="rId27"/>
    <p:sldId id="344" r:id="rId28"/>
    <p:sldId id="345" r:id="rId29"/>
    <p:sldId id="346" r:id="rId30"/>
    <p:sldId id="347" r:id="rId31"/>
    <p:sldId id="348" r:id="rId32"/>
    <p:sldId id="349" r:id="rId33"/>
    <p:sldId id="350" r:id="rId34"/>
    <p:sldId id="351" r:id="rId35"/>
    <p:sldId id="352" r:id="rId36"/>
    <p:sldId id="353" r:id="rId37"/>
    <p:sldId id="354" r:id="rId38"/>
    <p:sldId id="355" r:id="rId39"/>
    <p:sldId id="356" r:id="rId40"/>
    <p:sldId id="357" r:id="rId41"/>
    <p:sldId id="358" r:id="rId42"/>
    <p:sldId id="359" r:id="rId43"/>
    <p:sldId id="361" r:id="rId44"/>
    <p:sldId id="360" r:id="rId45"/>
    <p:sldId id="362" r:id="rId46"/>
    <p:sldId id="363" r:id="rId47"/>
    <p:sldId id="364" r:id="rId48"/>
    <p:sldId id="365" r:id="rId49"/>
    <p:sldId id="367" r:id="rId50"/>
    <p:sldId id="323" r:id="rId51"/>
  </p:sldIdLst>
  <p:sldSz cx="9144000" cy="6858000" type="screen4x3"/>
  <p:notesSz cx="6794500" cy="9931400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0" d="100"/>
          <a:sy n="100" d="100"/>
        </p:scale>
        <p:origin x="1836" y="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59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slide" Target="slides/slide37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slide" Target="slides/slide40.xml"/><Relationship Id="rId47" Type="http://schemas.openxmlformats.org/officeDocument/2006/relationships/slide" Target="slides/slide45.xml"/><Relationship Id="rId50" Type="http://schemas.openxmlformats.org/officeDocument/2006/relationships/slide" Target="slides/slide48.xml"/><Relationship Id="rId55" Type="http://schemas.openxmlformats.org/officeDocument/2006/relationships/viewProps" Target="viewProps.xml"/><Relationship Id="rId7" Type="http://schemas.openxmlformats.org/officeDocument/2006/relationships/slide" Target="slides/slide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9" Type="http://schemas.openxmlformats.org/officeDocument/2006/relationships/slide" Target="slides/slide27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slide" Target="slides/slide38.xml"/><Relationship Id="rId45" Type="http://schemas.openxmlformats.org/officeDocument/2006/relationships/slide" Target="slides/slide43.xml"/><Relationship Id="rId53" Type="http://schemas.openxmlformats.org/officeDocument/2006/relationships/handoutMaster" Target="handoutMasters/handoutMaster1.xml"/><Relationship Id="rId5" Type="http://schemas.openxmlformats.org/officeDocument/2006/relationships/slide" Target="slides/slide3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slide" Target="slides/slide41.xml"/><Relationship Id="rId48" Type="http://schemas.openxmlformats.org/officeDocument/2006/relationships/slide" Target="slides/slide46.xml"/><Relationship Id="rId56" Type="http://schemas.openxmlformats.org/officeDocument/2006/relationships/theme" Target="theme/theme1.xml"/><Relationship Id="rId8" Type="http://schemas.openxmlformats.org/officeDocument/2006/relationships/slide" Target="slides/slide6.xml"/><Relationship Id="rId51" Type="http://schemas.openxmlformats.org/officeDocument/2006/relationships/slide" Target="slides/slide49.xml"/><Relationship Id="rId3" Type="http://schemas.openxmlformats.org/officeDocument/2006/relationships/slide" Target="slides/slide1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Relationship Id="rId46" Type="http://schemas.openxmlformats.org/officeDocument/2006/relationships/slide" Target="slides/slide44.xml"/><Relationship Id="rId20" Type="http://schemas.openxmlformats.org/officeDocument/2006/relationships/slide" Target="slides/slide18.xml"/><Relationship Id="rId41" Type="http://schemas.openxmlformats.org/officeDocument/2006/relationships/slide" Target="slides/slide39.xml"/><Relationship Id="rId54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49" Type="http://schemas.openxmlformats.org/officeDocument/2006/relationships/slide" Target="slides/slide47.xml"/><Relationship Id="rId57" Type="http://schemas.openxmlformats.org/officeDocument/2006/relationships/tableStyles" Target="tableStyles.xml"/><Relationship Id="rId10" Type="http://schemas.openxmlformats.org/officeDocument/2006/relationships/slide" Target="slides/slide8.xml"/><Relationship Id="rId31" Type="http://schemas.openxmlformats.org/officeDocument/2006/relationships/slide" Target="slides/slide29.xml"/><Relationship Id="rId44" Type="http://schemas.openxmlformats.org/officeDocument/2006/relationships/slide" Target="slides/slide42.xml"/><Relationship Id="rId52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2944283" cy="4965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 smtClean="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915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8645" y="0"/>
            <a:ext cx="2944283" cy="4965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 smtClean="0"/>
            </a:lvl1pPr>
          </a:lstStyle>
          <a:p>
            <a:pPr>
              <a:defRPr/>
            </a:pPr>
            <a:fld id="{DBFFF5A1-CB40-4DCD-97A6-F1C543A9280A}" type="datetimeFigureOut">
              <a:rPr lang="cs-CZ"/>
              <a:pPr>
                <a:defRPr/>
              </a:pPr>
              <a:t>09.03.19</a:t>
            </a:fld>
            <a:endParaRPr lang="cs-CZ"/>
          </a:p>
        </p:txBody>
      </p:sp>
      <p:sp>
        <p:nvSpPr>
          <p:cNvPr id="4915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9433106"/>
            <a:ext cx="2944283" cy="4965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 smtClean="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915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8645" y="9433106"/>
            <a:ext cx="2944283" cy="4965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 smtClean="0"/>
            </a:lvl1pPr>
          </a:lstStyle>
          <a:p>
            <a:pPr>
              <a:defRPr/>
            </a:pPr>
            <a:fld id="{8BC8480D-E831-4408-8CA1-6A5077B39EF2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9608031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"/>
          <p:cNvSpPr>
            <a:spLocks noGrp="1"/>
          </p:cNvSpPr>
          <p:nvPr>
            <p:ph type="hdr" sz="quarter"/>
          </p:nvPr>
        </p:nvSpPr>
        <p:spPr bwMode="auto">
          <a:xfrm>
            <a:off x="1" y="0"/>
            <a:ext cx="2944283" cy="4965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Calibri" pitchFamily="34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Rectangle 2"/>
          <p:cNvSpPr>
            <a:spLocks noGrp="1"/>
          </p:cNvSpPr>
          <p:nvPr>
            <p:ph type="dt" idx="1"/>
          </p:nvPr>
        </p:nvSpPr>
        <p:spPr>
          <a:xfrm>
            <a:off x="3848645" y="0"/>
            <a:ext cx="2944283" cy="49657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Calibri" pitchFamily="34" charset="0"/>
              </a:defRPr>
            </a:lvl1pPr>
          </a:lstStyle>
          <a:p>
            <a:pPr>
              <a:defRPr/>
            </a:pPr>
            <a:fld id="{E80B4823-DBEE-475D-9F3E-3520C6629DFC}" type="datetimeFigureOut">
              <a:rPr lang="cs-CZ"/>
              <a:pPr>
                <a:defRPr/>
              </a:pPr>
              <a:t>09.03.19</a:t>
            </a:fld>
            <a:endParaRPr lang="cs-CZ"/>
          </a:p>
        </p:txBody>
      </p:sp>
      <p:sp>
        <p:nvSpPr>
          <p:cNvPr id="43012" name="Rectangle 3"/>
          <p:cNvSpPr>
            <a:spLocks noGrp="1" noRot="1" noChangeAspect="1"/>
          </p:cNvSpPr>
          <p:nvPr>
            <p:ph type="sldImg" idx="2"/>
          </p:nvPr>
        </p:nvSpPr>
        <p:spPr bwMode="auto">
          <a:xfrm>
            <a:off x="914400" y="744538"/>
            <a:ext cx="4965700" cy="3724275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" name="Rectangle 4"/>
          <p:cNvSpPr>
            <a:spLocks noGrp="1"/>
          </p:cNvSpPr>
          <p:nvPr>
            <p:ph type="body" sz="quarter" idx="3"/>
          </p:nvPr>
        </p:nvSpPr>
        <p:spPr>
          <a:xfrm>
            <a:off x="679450" y="4717415"/>
            <a:ext cx="5435600" cy="446913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cs-CZ" noProof="0"/>
          </a:p>
        </p:txBody>
      </p:sp>
      <p:sp>
        <p:nvSpPr>
          <p:cNvPr id="5126" name="Rectangle 5"/>
          <p:cNvSpPr>
            <a:spLocks noGrp="1"/>
          </p:cNvSpPr>
          <p:nvPr>
            <p:ph type="ftr" sz="quarter" idx="4"/>
          </p:nvPr>
        </p:nvSpPr>
        <p:spPr bwMode="auto">
          <a:xfrm>
            <a:off x="1" y="9433106"/>
            <a:ext cx="2944283" cy="4965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Calibri" pitchFamily="34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6"/>
          <p:cNvSpPr>
            <a:spLocks noGrp="1"/>
          </p:cNvSpPr>
          <p:nvPr>
            <p:ph type="sldNum" sz="quarter" idx="5"/>
          </p:nvPr>
        </p:nvSpPr>
        <p:spPr>
          <a:xfrm>
            <a:off x="3848645" y="9433106"/>
            <a:ext cx="2944283" cy="49657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Calibri" pitchFamily="34" charset="0"/>
              </a:defRPr>
            </a:lvl1pPr>
          </a:lstStyle>
          <a:p>
            <a:pPr>
              <a:defRPr/>
            </a:pPr>
            <a:fld id="{A777D8FF-F43E-4401-81A1-4F41472E739E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3549817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7"/>
          <p:cNvSpPr>
            <a:spLocks noChangeArrowheads="1"/>
          </p:cNvSpPr>
          <p:nvPr/>
        </p:nvSpPr>
        <p:spPr bwMode="auto">
          <a:xfrm>
            <a:off x="685800" y="2393950"/>
            <a:ext cx="7772400" cy="109538"/>
          </a:xfrm>
          <a:custGeom>
            <a:avLst/>
            <a:gdLst>
              <a:gd name="G0" fmla="+- 618 0 0"/>
            </a:gdLst>
            <a:ahLst/>
            <a:cxnLst>
              <a:cxn ang="0">
                <a:pos x="0" y="0"/>
              </a:cxn>
              <a:cxn ang="0">
                <a:pos x="618" y="0"/>
              </a:cxn>
              <a:cxn ang="0">
                <a:pos x="618" y="1000"/>
              </a:cxn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618" y="0"/>
                </a:lnTo>
                <a:lnTo>
                  <a:pt x="618" y="1000"/>
                </a:lnTo>
                <a:lnTo>
                  <a:pt x="0" y="100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chemeClr val="accent2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cs-CZ" sz="2400">
              <a:latin typeface="Times New Roman" pitchFamily="18" charset="0"/>
            </a:endParaRPr>
          </a:p>
        </p:txBody>
      </p:sp>
      <p:sp>
        <p:nvSpPr>
          <p:cNvPr id="12595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990600"/>
            <a:ext cx="7772400" cy="1371600"/>
          </a:xfrm>
        </p:spPr>
        <p:txBody>
          <a:bodyPr/>
          <a:lstStyle>
            <a:lvl1pPr>
              <a:defRPr sz="4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12595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47800" y="3429000"/>
            <a:ext cx="7010400" cy="16002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800"/>
            </a:lvl1pPr>
          </a:lstStyle>
          <a:p>
            <a:r>
              <a:rPr lang="cs-CZ"/>
              <a:t>Kliknutím lze upravit styl předlohy.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Projektování informačních systémů 2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E76C44-46D5-4506-809D-BF99644005A7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34524996"/>
      </p:ext>
    </p:extLst>
  </p:cSld>
  <p:clrMapOvr>
    <a:masterClrMapping/>
  </p:clrMapOvr>
  <p:transition spd="slow">
    <p:push/>
  </p:transition>
  <p:hf sldNum="0" hd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Projektování informačních systémů 2</a:t>
            </a:r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E76C44-46D5-4506-809D-BF99644005A7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99977765"/>
      </p:ext>
    </p:extLst>
  </p:cSld>
  <p:clrMapOvr>
    <a:masterClrMapping/>
  </p:clrMapOvr>
  <p:transition spd="slow">
    <p:push/>
  </p:transition>
  <p:hf sldNum="0" hd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573838" y="304800"/>
            <a:ext cx="2001837" cy="5715000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566738" y="304800"/>
            <a:ext cx="5854700" cy="5715000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Projektování informačních systémů 2</a:t>
            </a:r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E76C44-46D5-4506-809D-BF99644005A7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2437362"/>
      </p:ext>
    </p:extLst>
  </p:cSld>
  <p:clrMapOvr>
    <a:masterClrMapping/>
  </p:clrMapOvr>
  <p:transition spd="slow">
    <p:push/>
  </p:transition>
  <p:hf sldNum="0" hd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295757-C20D-4307-BEB3-E1017FFFC9CA}" type="slidenum">
              <a:rPr lang="cs-CZ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81782964"/>
      </p:ext>
    </p:extLst>
  </p:cSld>
  <p:clrMapOvr>
    <a:masterClrMapping/>
  </p:clrMapOvr>
  <p:transition>
    <p:push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3DACA0-84ED-45AB-BFF4-C2793E04EA21}" type="slidenum">
              <a:rPr lang="cs-CZ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1498675"/>
      </p:ext>
    </p:extLst>
  </p:cSld>
  <p:clrMapOvr>
    <a:masterClrMapping/>
  </p:clrMapOvr>
  <p:transition>
    <p:push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566738" y="1752600"/>
            <a:ext cx="3924300" cy="426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3438" y="1752600"/>
            <a:ext cx="3924300" cy="426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6663DBA-BD7A-43B9-857F-B371D9FDC2F9}" type="slidenum">
              <a:rPr lang="cs-CZ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14745284"/>
      </p:ext>
    </p:extLst>
  </p:cSld>
  <p:clrMapOvr>
    <a:masterClrMapping/>
  </p:clrMapOvr>
  <p:transition>
    <p:push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8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9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776781-A518-4032-A85B-F45B10245E2E}" type="slidenum">
              <a:rPr lang="cs-CZ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3092121"/>
      </p:ext>
    </p:extLst>
  </p:cSld>
  <p:clrMapOvr>
    <a:masterClrMapping/>
  </p:clrMapOvr>
  <p:transition>
    <p:push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4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C2E300-87D1-43B2-9DE5-0D0558C7DBD9}" type="slidenum">
              <a:rPr lang="cs-CZ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5596803"/>
      </p:ext>
    </p:extLst>
  </p:cSld>
  <p:clrMapOvr>
    <a:masterClrMapping/>
  </p:clrMapOvr>
  <p:transition>
    <p:push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3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AD5B23-14D5-42B5-B473-80E47309E83E}" type="slidenum">
              <a:rPr lang="cs-CZ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58090947"/>
      </p:ext>
    </p:extLst>
  </p:cSld>
  <p:clrMapOvr>
    <a:masterClrMapping/>
  </p:clrMapOvr>
  <p:transition>
    <p:push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7B32C3-21B0-4BCF-BCB9-213A8C5B9D67}" type="slidenum">
              <a:rPr lang="cs-CZ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8878962"/>
      </p:ext>
    </p:extLst>
  </p:cSld>
  <p:clrMapOvr>
    <a:masterClrMapping/>
  </p:clrMapOvr>
  <p:transition>
    <p:push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A69176-9D71-4E75-BC8D-D02FD627D434}" type="slidenum">
              <a:rPr lang="cs-CZ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61309726"/>
      </p:ext>
    </p:extLst>
  </p:cSld>
  <p:clrMapOvr>
    <a:masterClrMapping/>
  </p:clrMapOvr>
  <p:transition>
    <p:push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Projektování informačních systémů 2</a:t>
            </a:r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E76C44-46D5-4506-809D-BF99644005A7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92252205"/>
      </p:ext>
    </p:extLst>
  </p:cSld>
  <p:clrMapOvr>
    <a:masterClrMapping/>
  </p:clrMapOvr>
  <p:transition spd="slow">
    <p:push/>
  </p:transition>
  <p:hf sldNum="0" hdr="0" dt="0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7AE033-2FCE-4CB8-B689-3A8E18B5374B}" type="slidenum">
              <a:rPr lang="cs-CZ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89825862"/>
      </p:ext>
    </p:extLst>
  </p:cSld>
  <p:clrMapOvr>
    <a:masterClrMapping/>
  </p:clrMapOvr>
  <p:transition>
    <p:push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573838" y="304800"/>
            <a:ext cx="2001837" cy="5715000"/>
          </a:xfrm>
        </p:spPr>
        <p:txBody>
          <a:bodyPr vert="eaVert"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566738" y="304800"/>
            <a:ext cx="5854700" cy="5715000"/>
          </a:xfrm>
        </p:spPr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6D6BDC-C2AF-44E0-9241-58D27F2230BA}" type="slidenum">
              <a:rPr lang="cs-CZ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2251646"/>
      </p:ext>
    </p:extLst>
  </p:cSld>
  <p:clrMapOvr>
    <a:masterClrMapping/>
  </p:clrMapOvr>
  <p:transition>
    <p:push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7"/>
          <p:cNvSpPr>
            <a:spLocks noChangeArrowheads="1"/>
          </p:cNvSpPr>
          <p:nvPr/>
        </p:nvSpPr>
        <p:spPr bwMode="auto">
          <a:xfrm>
            <a:off x="685800" y="2393950"/>
            <a:ext cx="7772400" cy="109538"/>
          </a:xfrm>
          <a:custGeom>
            <a:avLst/>
            <a:gdLst>
              <a:gd name="G0" fmla="+- 618 0 0"/>
            </a:gdLst>
            <a:ahLst/>
            <a:cxnLst>
              <a:cxn ang="0">
                <a:pos x="0" y="0"/>
              </a:cxn>
              <a:cxn ang="0">
                <a:pos x="618" y="0"/>
              </a:cxn>
              <a:cxn ang="0">
                <a:pos x="618" y="1000"/>
              </a:cxn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618" y="0"/>
                </a:lnTo>
                <a:lnTo>
                  <a:pt x="618" y="1000"/>
                </a:lnTo>
                <a:lnTo>
                  <a:pt x="0" y="100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chemeClr val="accent2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cs-CZ" sz="24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2595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990600"/>
            <a:ext cx="7772400" cy="1371600"/>
          </a:xfrm>
        </p:spPr>
        <p:txBody>
          <a:bodyPr/>
          <a:lstStyle>
            <a:lvl1pPr>
              <a:defRPr sz="4000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12595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47800" y="3429000"/>
            <a:ext cx="7010400" cy="16002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800"/>
            </a:lvl1pPr>
          </a:lstStyle>
          <a:p>
            <a:r>
              <a:rPr lang="cs-CZ"/>
              <a:t>Klepnutím lze upravit styl předlohy podnadpisů.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6CD1B5-C3CA-40D5-AD5D-E335EBB79B59}" type="slidenum">
              <a:rPr lang="cs-CZ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6647844"/>
      </p:ext>
    </p:extLst>
  </p:cSld>
  <p:clrMapOvr>
    <a:masterClrMapping/>
  </p:clrMapOvr>
  <p:transition spd="slow">
    <p:push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Projektování informačních systémů 2</a:t>
            </a:r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E76C44-46D5-4506-809D-BF99644005A7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06775326"/>
      </p:ext>
    </p:extLst>
  </p:cSld>
  <p:clrMapOvr>
    <a:masterClrMapping/>
  </p:clrMapOvr>
  <p:transition spd="slow">
    <p:push/>
  </p:transition>
  <p:hf sldNum="0" hd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566738" y="1752600"/>
            <a:ext cx="3924300" cy="426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3438" y="1752600"/>
            <a:ext cx="3924300" cy="426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Projektování informačních systémů 2</a:t>
            </a:r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E76C44-46D5-4506-809D-BF99644005A7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67172707"/>
      </p:ext>
    </p:extLst>
  </p:cSld>
  <p:clrMapOvr>
    <a:masterClrMapping/>
  </p:clrMapOvr>
  <p:transition spd="slow">
    <p:push/>
  </p:transition>
  <p:hf sldNum="0" hd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8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Projektování informačních systémů 2</a:t>
            </a:r>
          </a:p>
        </p:txBody>
      </p:sp>
      <p:sp>
        <p:nvSpPr>
          <p:cNvPr id="9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E76C44-46D5-4506-809D-BF99644005A7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9166523"/>
      </p:ext>
    </p:extLst>
  </p:cSld>
  <p:clrMapOvr>
    <a:masterClrMapping/>
  </p:clrMapOvr>
  <p:transition spd="slow">
    <p:push/>
  </p:transition>
  <p:hf sldNum="0" hd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Projektování informačních systémů 2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E76C44-46D5-4506-809D-BF99644005A7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22202272"/>
      </p:ext>
    </p:extLst>
  </p:cSld>
  <p:clrMapOvr>
    <a:masterClrMapping/>
  </p:clrMapOvr>
  <p:transition spd="slow">
    <p:push/>
  </p:transition>
  <p:hf sldNum="0" hd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Projektování informačních systémů 2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E76C44-46D5-4506-809D-BF99644005A7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62262530"/>
      </p:ext>
    </p:extLst>
  </p:cSld>
  <p:clrMapOvr>
    <a:masterClrMapping/>
  </p:clrMapOvr>
  <p:transition spd="slow">
    <p:push/>
  </p:transition>
  <p:hf sldNum="0" hd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Projektování informačních systémů 2</a:t>
            </a:r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E76C44-46D5-4506-809D-BF99644005A7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83927635"/>
      </p:ext>
    </p:extLst>
  </p:cSld>
  <p:clrMapOvr>
    <a:masterClrMapping/>
  </p:clrMapOvr>
  <p:transition spd="slow">
    <p:push/>
  </p:transition>
  <p:hf sldNum="0" hd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cs-CZ" noProof="0"/>
              <a:t>Kliknutím na ikonu přidáte obrázek.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Projektování informačních systémů 2</a:t>
            </a:r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E76C44-46D5-4506-809D-BF99644005A7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21904592"/>
      </p:ext>
    </p:extLst>
  </p:cSld>
  <p:clrMapOvr>
    <a:masterClrMapping/>
  </p:clrMapOvr>
  <p:transition spd="slow">
    <p:push/>
  </p:transition>
  <p:hf sldNum="0" hd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ltHorz">
          <a:fgClr>
            <a:schemeClr val="bg2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93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74675" y="304800"/>
            <a:ext cx="8001000" cy="1216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cs-CZ"/>
              <a:t>Klepnutím lze upravit styl předlohy nadpisů.</a:t>
            </a:r>
          </a:p>
        </p:txBody>
      </p:sp>
      <p:sp>
        <p:nvSpPr>
          <p:cNvPr id="12493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66738" y="1752600"/>
            <a:ext cx="8001000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124932" name="AutoShape 4"/>
          <p:cNvSpPr>
            <a:spLocks noChangeArrowheads="1"/>
          </p:cNvSpPr>
          <p:nvPr/>
        </p:nvSpPr>
        <p:spPr bwMode="auto">
          <a:xfrm>
            <a:off x="609600" y="1566863"/>
            <a:ext cx="7958138" cy="109537"/>
          </a:xfrm>
          <a:custGeom>
            <a:avLst/>
            <a:gdLst>
              <a:gd name="G0" fmla="+- 585 0 0"/>
            </a:gdLst>
            <a:ahLst/>
            <a:cxnLst>
              <a:cxn ang="0">
                <a:pos x="0" y="0"/>
              </a:cxn>
              <a:cxn ang="0">
                <a:pos x="585" y="0"/>
              </a:cxn>
              <a:cxn ang="0">
                <a:pos x="585" y="1000"/>
              </a:cxn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585" y="0"/>
                </a:lnTo>
                <a:lnTo>
                  <a:pt x="585" y="1000"/>
                </a:lnTo>
                <a:lnTo>
                  <a:pt x="0" y="100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chemeClr val="accent2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cs-CZ" sz="2400">
              <a:latin typeface="Times New Roman" pitchFamily="18" charset="0"/>
            </a:endParaRPr>
          </a:p>
        </p:txBody>
      </p:sp>
      <p:sp>
        <p:nvSpPr>
          <p:cNvPr id="124933" name="Line 5"/>
          <p:cNvSpPr>
            <a:spLocks noChangeShapeType="1"/>
          </p:cNvSpPr>
          <p:nvPr/>
        </p:nvSpPr>
        <p:spPr bwMode="auto">
          <a:xfrm flipV="1">
            <a:off x="609600" y="6172200"/>
            <a:ext cx="7924800" cy="0"/>
          </a:xfrm>
          <a:prstGeom prst="line">
            <a:avLst/>
          </a:prstGeom>
          <a:noFill/>
          <a:ln w="3175">
            <a:solidFill>
              <a:schemeClr val="accent2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124934" name="Rectangle 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19812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Verdana" pitchFamily="34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24935" name="Rectangle 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200">
                <a:latin typeface="Verdana" pitchFamily="34" charset="0"/>
              </a:defRPr>
            </a:lvl1pPr>
          </a:lstStyle>
          <a:p>
            <a:pPr>
              <a:defRPr/>
            </a:pPr>
            <a:r>
              <a:rPr lang="cs-CZ"/>
              <a:t>Projektování informačních systémů 2</a:t>
            </a:r>
          </a:p>
        </p:txBody>
      </p:sp>
      <p:sp>
        <p:nvSpPr>
          <p:cNvPr id="124936" name="Rectangle 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19812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Verdana" pitchFamily="34" charset="0"/>
              </a:defRPr>
            </a:lvl1pPr>
          </a:lstStyle>
          <a:p>
            <a:pPr>
              <a:defRPr/>
            </a:pPr>
            <a:fld id="{6CE76C44-46D5-4506-809D-BF99644005A7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  <p:grpSp>
        <p:nvGrpSpPr>
          <p:cNvPr id="9" name="Group 2"/>
          <p:cNvGrpSpPr>
            <a:grpSpLocks/>
          </p:cNvGrpSpPr>
          <p:nvPr userDrawn="1"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sp>
          <p:nvSpPr>
            <p:cNvPr id="10" name="Shape 4098"/>
            <p:cNvSpPr>
              <a:spLocks/>
            </p:cNvSpPr>
            <p:nvPr/>
          </p:nvSpPr>
          <p:spPr bwMode="hidden">
            <a:xfrm>
              <a:off x="0" y="3072"/>
              <a:ext cx="5760" cy="1248"/>
            </a:xfrm>
            <a:custGeom>
              <a:avLst/>
              <a:gdLst>
                <a:gd name="T0" fmla="*/ 6027 w 6027"/>
                <a:gd name="T1" fmla="*/ 2296 h 2296"/>
                <a:gd name="T2" fmla="*/ 0 w 6027"/>
                <a:gd name="T3" fmla="*/ 2296 h 2296"/>
                <a:gd name="T4" fmla="*/ 0 w 6027"/>
                <a:gd name="T5" fmla="*/ 0 h 2296"/>
                <a:gd name="T6" fmla="*/ 6027 w 6027"/>
                <a:gd name="T7" fmla="*/ 0 h 2296"/>
                <a:gd name="T8" fmla="*/ 6027 w 6027"/>
                <a:gd name="T9" fmla="*/ 2296 h 2296"/>
                <a:gd name="T10" fmla="*/ 6027 w 6027"/>
                <a:gd name="T11" fmla="*/ 2296 h 229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6027"/>
                <a:gd name="T19" fmla="*/ 0 h 2296"/>
                <a:gd name="T20" fmla="*/ 0 w 6027"/>
                <a:gd name="T21" fmla="*/ 0 h 229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cs-CZ">
                <a:solidFill>
                  <a:srgbClr val="000000"/>
                </a:solidFill>
              </a:endParaRPr>
            </a:p>
          </p:txBody>
        </p:sp>
        <p:sp>
          <p:nvSpPr>
            <p:cNvPr id="11" name="Shape 4099"/>
            <p:cNvSpPr>
              <a:spLocks/>
            </p:cNvSpPr>
            <p:nvPr/>
          </p:nvSpPr>
          <p:spPr bwMode="hidden">
            <a:xfrm>
              <a:off x="0" y="0"/>
              <a:ext cx="5760" cy="3072"/>
            </a:xfrm>
            <a:custGeom>
              <a:avLst/>
              <a:gdLst/>
              <a:ahLst/>
              <a:cxnLst>
                <a:cxn ang="0">
                  <a:pos x="6027" y="2296"/>
                </a:cxn>
                <a:cxn ang="0">
                  <a:pos x="0" y="2296"/>
                </a:cxn>
                <a:cxn ang="0">
                  <a:pos x="0" y="0"/>
                </a:cxn>
                <a:cxn ang="0">
                  <a:pos x="6027" y="0"/>
                </a:cxn>
                <a:cxn ang="0">
                  <a:pos x="6027" y="2296"/>
                </a:cxn>
                <a:cxn ang="0">
                  <a:pos x="6027" y="2296"/>
                </a:cxn>
              </a:cxnLst>
              <a:rect l="0" t="0" r="0" b="0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5400000" scaled="1"/>
            </a:gra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cs-CZ">
                <a:solidFill>
                  <a:srgbClr val="000000"/>
                </a:solidFill>
              </a:endParaRPr>
            </a:p>
          </p:txBody>
        </p:sp>
      </p:grpSp>
      <p:grpSp>
        <p:nvGrpSpPr>
          <p:cNvPr id="12" name="Group 6"/>
          <p:cNvGrpSpPr>
            <a:grpSpLocks/>
          </p:cNvGrpSpPr>
          <p:nvPr userDrawn="1"/>
        </p:nvGrpSpPr>
        <p:grpSpPr bwMode="auto">
          <a:xfrm>
            <a:off x="0" y="6019800"/>
            <a:ext cx="7848600" cy="857250"/>
            <a:chOff x="0" y="3792"/>
            <a:chExt cx="4944" cy="540"/>
          </a:xfrm>
        </p:grpSpPr>
        <p:sp>
          <p:nvSpPr>
            <p:cNvPr id="13" name="Shape 4102"/>
            <p:cNvSpPr>
              <a:spLocks/>
            </p:cNvSpPr>
            <p:nvPr/>
          </p:nvSpPr>
          <p:spPr bwMode="ltGray">
            <a:xfrm>
              <a:off x="1488" y="3792"/>
              <a:ext cx="3240" cy="536"/>
            </a:xfrm>
            <a:custGeom>
              <a:avLst/>
              <a:gdLst/>
              <a:ahLst/>
              <a:cxnLst>
                <a:cxn ang="0">
                  <a:pos x="3132" y="469"/>
                </a:cxn>
                <a:cxn ang="0">
                  <a:pos x="2995" y="395"/>
                </a:cxn>
                <a:cxn ang="0">
                  <a:pos x="2911" y="375"/>
                </a:cxn>
                <a:cxn ang="0">
                  <a:pos x="2678" y="228"/>
                </a:cxn>
                <a:cxn ang="0">
                  <a:pos x="2553" y="74"/>
                </a:cxn>
                <a:cxn ang="0">
                  <a:pos x="2457" y="7"/>
                </a:cxn>
                <a:cxn ang="0">
                  <a:pos x="2403" y="47"/>
                </a:cxn>
                <a:cxn ang="0">
                  <a:pos x="2289" y="74"/>
                </a:cxn>
                <a:cxn ang="0">
                  <a:pos x="2134" y="74"/>
                </a:cxn>
                <a:cxn ang="0">
                  <a:pos x="2044" y="128"/>
                </a:cxn>
                <a:cxn ang="0">
                  <a:pos x="1775" y="222"/>
                </a:cxn>
                <a:cxn ang="0">
                  <a:pos x="1602" y="181"/>
                </a:cxn>
                <a:cxn ang="0">
                  <a:pos x="1560" y="101"/>
                </a:cxn>
                <a:cxn ang="0">
                  <a:pos x="1542" y="87"/>
                </a:cxn>
                <a:cxn ang="0">
                  <a:pos x="1446" y="60"/>
                </a:cxn>
                <a:cxn ang="0">
                  <a:pos x="1375" y="74"/>
                </a:cxn>
                <a:cxn ang="0">
                  <a:pos x="1309" y="87"/>
                </a:cxn>
                <a:cxn ang="0">
                  <a:pos x="1243" y="13"/>
                </a:cxn>
                <a:cxn ang="0">
                  <a:pos x="1225" y="0"/>
                </a:cxn>
                <a:cxn ang="0">
                  <a:pos x="1189" y="0"/>
                </a:cxn>
                <a:cxn ang="0">
                  <a:pos x="1106" y="34"/>
                </a:cxn>
                <a:cxn ang="0">
                  <a:pos x="1106" y="34"/>
                </a:cxn>
                <a:cxn ang="0">
                  <a:pos x="1094" y="40"/>
                </a:cxn>
                <a:cxn ang="0">
                  <a:pos x="1070" y="54"/>
                </a:cxn>
                <a:cxn ang="0">
                  <a:pos x="1034" y="74"/>
                </a:cxn>
                <a:cxn ang="0">
                  <a:pos x="1004" y="74"/>
                </a:cxn>
                <a:cxn ang="0">
                  <a:pos x="986" y="74"/>
                </a:cxn>
                <a:cxn ang="0">
                  <a:pos x="956" y="81"/>
                </a:cxn>
                <a:cxn ang="0">
                  <a:pos x="920" y="94"/>
                </a:cxn>
                <a:cxn ang="0">
                  <a:pos x="884" y="107"/>
                </a:cxn>
                <a:cxn ang="0">
                  <a:pos x="843" y="128"/>
                </a:cxn>
                <a:cxn ang="0">
                  <a:pos x="813" y="141"/>
                </a:cxn>
                <a:cxn ang="0">
                  <a:pos x="789" y="148"/>
                </a:cxn>
                <a:cxn ang="0">
                  <a:pos x="783" y="154"/>
                </a:cxn>
                <a:cxn ang="0">
                  <a:pos x="556" y="228"/>
                </a:cxn>
                <a:cxn ang="0">
                  <a:pos x="394" y="294"/>
                </a:cxn>
                <a:cxn ang="0">
                  <a:pos x="107" y="462"/>
                </a:cxn>
                <a:cxn ang="0">
                  <a:pos x="0" y="536"/>
                </a:cxn>
                <a:cxn ang="0">
                  <a:pos x="3240" y="536"/>
                </a:cxn>
                <a:cxn ang="0">
                  <a:pos x="3132" y="469"/>
                </a:cxn>
                <a:cxn ang="0">
                  <a:pos x="3132" y="469"/>
                </a:cxn>
              </a:cxnLst>
              <a:rect l="0" t="0" r="0" b="0"/>
              <a:pathLst>
                <a:path w="3240" h="536">
                  <a:moveTo>
                    <a:pt x="3132" y="469"/>
                  </a:moveTo>
                  <a:lnTo>
                    <a:pt x="2995" y="395"/>
                  </a:lnTo>
                  <a:lnTo>
                    <a:pt x="2911" y="375"/>
                  </a:lnTo>
                  <a:lnTo>
                    <a:pt x="2678" y="228"/>
                  </a:lnTo>
                  <a:lnTo>
                    <a:pt x="2553" y="74"/>
                  </a:lnTo>
                  <a:lnTo>
                    <a:pt x="2457" y="7"/>
                  </a:lnTo>
                  <a:lnTo>
                    <a:pt x="2403" y="47"/>
                  </a:lnTo>
                  <a:lnTo>
                    <a:pt x="2289" y="74"/>
                  </a:lnTo>
                  <a:lnTo>
                    <a:pt x="2134" y="74"/>
                  </a:lnTo>
                  <a:lnTo>
                    <a:pt x="2044" y="128"/>
                  </a:lnTo>
                  <a:lnTo>
                    <a:pt x="1775" y="222"/>
                  </a:lnTo>
                  <a:lnTo>
                    <a:pt x="1602" y="181"/>
                  </a:lnTo>
                  <a:lnTo>
                    <a:pt x="1560" y="101"/>
                  </a:lnTo>
                  <a:lnTo>
                    <a:pt x="1542" y="87"/>
                  </a:lnTo>
                  <a:lnTo>
                    <a:pt x="1446" y="60"/>
                  </a:lnTo>
                  <a:lnTo>
                    <a:pt x="1375" y="74"/>
                  </a:lnTo>
                  <a:lnTo>
                    <a:pt x="1309" y="87"/>
                  </a:lnTo>
                  <a:lnTo>
                    <a:pt x="1243" y="13"/>
                  </a:lnTo>
                  <a:lnTo>
                    <a:pt x="1225" y="0"/>
                  </a:lnTo>
                  <a:lnTo>
                    <a:pt x="1189" y="0"/>
                  </a:lnTo>
                  <a:lnTo>
                    <a:pt x="1106" y="34"/>
                  </a:lnTo>
                  <a:lnTo>
                    <a:pt x="1106" y="34"/>
                  </a:lnTo>
                  <a:lnTo>
                    <a:pt x="1094" y="40"/>
                  </a:lnTo>
                  <a:lnTo>
                    <a:pt x="1070" y="54"/>
                  </a:lnTo>
                  <a:lnTo>
                    <a:pt x="1034" y="74"/>
                  </a:lnTo>
                  <a:lnTo>
                    <a:pt x="1004" y="74"/>
                  </a:lnTo>
                  <a:lnTo>
                    <a:pt x="986" y="74"/>
                  </a:lnTo>
                  <a:lnTo>
                    <a:pt x="956" y="81"/>
                  </a:lnTo>
                  <a:lnTo>
                    <a:pt x="920" y="94"/>
                  </a:lnTo>
                  <a:lnTo>
                    <a:pt x="884" y="107"/>
                  </a:lnTo>
                  <a:lnTo>
                    <a:pt x="843" y="128"/>
                  </a:lnTo>
                  <a:lnTo>
                    <a:pt x="813" y="141"/>
                  </a:lnTo>
                  <a:lnTo>
                    <a:pt x="789" y="148"/>
                  </a:lnTo>
                  <a:lnTo>
                    <a:pt x="783" y="154"/>
                  </a:lnTo>
                  <a:lnTo>
                    <a:pt x="556" y="228"/>
                  </a:lnTo>
                  <a:lnTo>
                    <a:pt x="394" y="294"/>
                  </a:lnTo>
                  <a:lnTo>
                    <a:pt x="107" y="462"/>
                  </a:lnTo>
                  <a:lnTo>
                    <a:pt x="0" y="536"/>
                  </a:lnTo>
                  <a:lnTo>
                    <a:pt x="3240" y="536"/>
                  </a:lnTo>
                  <a:lnTo>
                    <a:pt x="3132" y="469"/>
                  </a:lnTo>
                  <a:lnTo>
                    <a:pt x="3132" y="469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66667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cs-CZ">
                <a:solidFill>
                  <a:srgbClr val="000000"/>
                </a:solidFill>
              </a:endParaRPr>
            </a:p>
          </p:txBody>
        </p:sp>
        <p:grpSp>
          <p:nvGrpSpPr>
            <p:cNvPr id="14" name="Group 8"/>
            <p:cNvGrpSpPr>
              <a:grpSpLocks/>
            </p:cNvGrpSpPr>
            <p:nvPr userDrawn="1"/>
          </p:nvGrpSpPr>
          <p:grpSpPr bwMode="auto">
            <a:xfrm>
              <a:off x="2486" y="3792"/>
              <a:ext cx="2458" cy="540"/>
              <a:chOff x="2486" y="3792"/>
              <a:chExt cx="2458" cy="540"/>
            </a:xfrm>
          </p:grpSpPr>
          <p:sp>
            <p:nvSpPr>
              <p:cNvPr id="16" name="Shape 4104"/>
              <p:cNvSpPr>
                <a:spLocks/>
              </p:cNvSpPr>
              <p:nvPr/>
            </p:nvSpPr>
            <p:spPr bwMode="ltGray">
              <a:xfrm>
                <a:off x="3948" y="3799"/>
                <a:ext cx="996" cy="533"/>
              </a:xfrm>
              <a:custGeom>
                <a:avLst/>
                <a:gdLst>
                  <a:gd name="T0" fmla="*/ 636 w 996"/>
                  <a:gd name="T1" fmla="*/ 373 h 533"/>
                  <a:gd name="T2" fmla="*/ 495 w 996"/>
                  <a:gd name="T3" fmla="*/ 370 h 533"/>
                  <a:gd name="T4" fmla="*/ 280 w 996"/>
                  <a:gd name="T5" fmla="*/ 249 h 533"/>
                  <a:gd name="T6" fmla="*/ 127 w 996"/>
                  <a:gd name="T7" fmla="*/ 66 h 533"/>
                  <a:gd name="T8" fmla="*/ 0 w 996"/>
                  <a:gd name="T9" fmla="*/ 0 h 533"/>
                  <a:gd name="T10" fmla="*/ 22 w 996"/>
                  <a:gd name="T11" fmla="*/ 26 h 533"/>
                  <a:gd name="T12" fmla="*/ 0 w 996"/>
                  <a:gd name="T13" fmla="*/ 65 h 533"/>
                  <a:gd name="T14" fmla="*/ 30 w 996"/>
                  <a:gd name="T15" fmla="*/ 119 h 533"/>
                  <a:gd name="T16" fmla="*/ 75 w 996"/>
                  <a:gd name="T17" fmla="*/ 243 h 533"/>
                  <a:gd name="T18" fmla="*/ 45 w 996"/>
                  <a:gd name="T19" fmla="*/ 422 h 533"/>
                  <a:gd name="T20" fmla="*/ 200 w 996"/>
                  <a:gd name="T21" fmla="*/ 329 h 533"/>
                  <a:gd name="T22" fmla="*/ 612 w 996"/>
                  <a:gd name="T23" fmla="*/ 533 h 533"/>
                  <a:gd name="T24" fmla="*/ 996 w 996"/>
                  <a:gd name="T25" fmla="*/ 529 h 533"/>
                  <a:gd name="T26" fmla="*/ 828 w 996"/>
                  <a:gd name="T27" fmla="*/ 473 h 533"/>
                  <a:gd name="T28" fmla="*/ 636 w 996"/>
                  <a:gd name="T29" fmla="*/ 373 h 533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w 996"/>
                  <a:gd name="T46" fmla="*/ 0 h 533"/>
                  <a:gd name="T47" fmla="*/ 0 w 996"/>
                  <a:gd name="T48" fmla="*/ 0 h 533"/>
                </a:gdLst>
                <a:ahLst/>
                <a:cxnLst>
                  <a:cxn ang="T30">
                    <a:pos x="T0" y="T1"/>
                  </a:cxn>
                  <a:cxn ang="T31">
                    <a:pos x="T2" y="T3"/>
                  </a:cxn>
                  <a:cxn ang="T32">
                    <a:pos x="T4" y="T5"/>
                  </a:cxn>
                  <a:cxn ang="T33">
                    <a:pos x="T6" y="T7"/>
                  </a:cxn>
                  <a:cxn ang="T34">
                    <a:pos x="T8" y="T9"/>
                  </a:cxn>
                  <a:cxn ang="T35">
                    <a:pos x="T10" y="T11"/>
                  </a:cxn>
                  <a:cxn ang="T36">
                    <a:pos x="T12" y="T13"/>
                  </a:cxn>
                  <a:cxn ang="T37">
                    <a:pos x="T14" y="T15"/>
                  </a:cxn>
                  <a:cxn ang="T38">
                    <a:pos x="T16" y="T17"/>
                  </a:cxn>
                  <a:cxn ang="T39">
                    <a:pos x="T18" y="T19"/>
                  </a:cxn>
                  <a:cxn ang="T40">
                    <a:pos x="T20" y="T21"/>
                  </a:cxn>
                  <a:cxn ang="T41">
                    <a:pos x="T22" y="T23"/>
                  </a:cxn>
                  <a:cxn ang="T42">
                    <a:pos x="T24" y="T25"/>
                  </a:cxn>
                  <a:cxn ang="T43">
                    <a:pos x="T26" y="T27"/>
                  </a:cxn>
                  <a:cxn ang="T44">
                    <a:pos x="T28" y="T29"/>
                  </a:cxn>
                </a:cxnLst>
                <a:rect l="T45" t="T46" r="T47" b="T48"/>
                <a:pathLst>
                  <a:path w="996" h="533">
                    <a:moveTo>
                      <a:pt x="636" y="373"/>
                    </a:moveTo>
                    <a:lnTo>
                      <a:pt x="495" y="370"/>
                    </a:lnTo>
                    <a:lnTo>
                      <a:pt x="280" y="249"/>
                    </a:lnTo>
                    <a:lnTo>
                      <a:pt x="127" y="66"/>
                    </a:lnTo>
                    <a:lnTo>
                      <a:pt x="0" y="0"/>
                    </a:lnTo>
                    <a:lnTo>
                      <a:pt x="22" y="26"/>
                    </a:lnTo>
                    <a:lnTo>
                      <a:pt x="0" y="65"/>
                    </a:lnTo>
                    <a:lnTo>
                      <a:pt x="30" y="119"/>
                    </a:lnTo>
                    <a:lnTo>
                      <a:pt x="75" y="243"/>
                    </a:lnTo>
                    <a:lnTo>
                      <a:pt x="45" y="422"/>
                    </a:lnTo>
                    <a:lnTo>
                      <a:pt x="200" y="329"/>
                    </a:lnTo>
                    <a:lnTo>
                      <a:pt x="612" y="533"/>
                    </a:lnTo>
                    <a:lnTo>
                      <a:pt x="996" y="529"/>
                    </a:lnTo>
                    <a:lnTo>
                      <a:pt x="828" y="473"/>
                    </a:lnTo>
                    <a:lnTo>
                      <a:pt x="636" y="373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>
                  <a:solidFill>
                    <a:srgbClr val="000000"/>
                  </a:solidFill>
                </a:endParaRPr>
              </a:p>
            </p:txBody>
          </p:sp>
          <p:sp>
            <p:nvSpPr>
              <p:cNvPr id="17" name="Shape 4105"/>
              <p:cNvSpPr>
                <a:spLocks/>
              </p:cNvSpPr>
              <p:nvPr/>
            </p:nvSpPr>
            <p:spPr bwMode="ltGray">
              <a:xfrm>
                <a:off x="2677" y="3792"/>
                <a:ext cx="186" cy="395"/>
              </a:xfrm>
              <a:custGeom>
                <a:avLst/>
                <a:gdLst>
                  <a:gd name="T0" fmla="*/ 36 w 186"/>
                  <a:gd name="T1" fmla="*/ 0 h 353"/>
                  <a:gd name="T2" fmla="*/ 54 w 186"/>
                  <a:gd name="T3" fmla="*/ 18 h 353"/>
                  <a:gd name="T4" fmla="*/ 24 w 186"/>
                  <a:gd name="T5" fmla="*/ 30 h 353"/>
                  <a:gd name="T6" fmla="*/ 18 w 186"/>
                  <a:gd name="T7" fmla="*/ 66 h 353"/>
                  <a:gd name="T8" fmla="*/ 42 w 186"/>
                  <a:gd name="T9" fmla="*/ 114 h 353"/>
                  <a:gd name="T10" fmla="*/ 48 w 186"/>
                  <a:gd name="T11" fmla="*/ 162 h 353"/>
                  <a:gd name="T12" fmla="*/ 0 w 186"/>
                  <a:gd name="T13" fmla="*/ 353 h 353"/>
                  <a:gd name="T14" fmla="*/ 54 w 186"/>
                  <a:gd name="T15" fmla="*/ 233 h 353"/>
                  <a:gd name="T16" fmla="*/ 84 w 186"/>
                  <a:gd name="T17" fmla="*/ 216 h 353"/>
                  <a:gd name="T18" fmla="*/ 126 w 186"/>
                  <a:gd name="T19" fmla="*/ 126 h 353"/>
                  <a:gd name="T20" fmla="*/ 144 w 186"/>
                  <a:gd name="T21" fmla="*/ 120 h 353"/>
                  <a:gd name="T22" fmla="*/ 144 w 186"/>
                  <a:gd name="T23" fmla="*/ 90 h 353"/>
                  <a:gd name="T24" fmla="*/ 186 w 186"/>
                  <a:gd name="T25" fmla="*/ 66 h 353"/>
                  <a:gd name="T26" fmla="*/ 162 w 186"/>
                  <a:gd name="T27" fmla="*/ 60 h 353"/>
                  <a:gd name="T28" fmla="*/ 36 w 186"/>
                  <a:gd name="T29" fmla="*/ 0 h 353"/>
                  <a:gd name="T30" fmla="*/ 36 w 186"/>
                  <a:gd name="T31" fmla="*/ 0 h 353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w 186"/>
                  <a:gd name="T49" fmla="*/ 0 h 353"/>
                  <a:gd name="T50" fmla="*/ 0 w 186"/>
                  <a:gd name="T51" fmla="*/ 0 h 353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T48" t="T49" r="T50" b="T51"/>
                <a:pathLst>
                  <a:path w="186" h="353">
                    <a:moveTo>
                      <a:pt x="36" y="0"/>
                    </a:moveTo>
                    <a:lnTo>
                      <a:pt x="54" y="18"/>
                    </a:lnTo>
                    <a:lnTo>
                      <a:pt x="24" y="30"/>
                    </a:lnTo>
                    <a:lnTo>
                      <a:pt x="18" y="66"/>
                    </a:lnTo>
                    <a:lnTo>
                      <a:pt x="42" y="114"/>
                    </a:lnTo>
                    <a:lnTo>
                      <a:pt x="48" y="162"/>
                    </a:lnTo>
                    <a:lnTo>
                      <a:pt x="0" y="353"/>
                    </a:lnTo>
                    <a:lnTo>
                      <a:pt x="54" y="233"/>
                    </a:lnTo>
                    <a:lnTo>
                      <a:pt x="84" y="216"/>
                    </a:lnTo>
                    <a:lnTo>
                      <a:pt x="126" y="126"/>
                    </a:lnTo>
                    <a:lnTo>
                      <a:pt x="144" y="120"/>
                    </a:lnTo>
                    <a:lnTo>
                      <a:pt x="144" y="90"/>
                    </a:lnTo>
                    <a:lnTo>
                      <a:pt x="186" y="66"/>
                    </a:lnTo>
                    <a:lnTo>
                      <a:pt x="162" y="60"/>
                    </a:lnTo>
                    <a:lnTo>
                      <a:pt x="36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>
                  <a:solidFill>
                    <a:srgbClr val="000000"/>
                  </a:solidFill>
                </a:endParaRPr>
              </a:p>
            </p:txBody>
          </p:sp>
          <p:sp>
            <p:nvSpPr>
              <p:cNvPr id="18" name="Shape 4106"/>
              <p:cNvSpPr>
                <a:spLocks/>
              </p:cNvSpPr>
              <p:nvPr/>
            </p:nvSpPr>
            <p:spPr bwMode="ltGray">
              <a:xfrm>
                <a:off x="3030" y="3893"/>
                <a:ext cx="378" cy="271"/>
              </a:xfrm>
              <a:custGeom>
                <a:avLst/>
                <a:gdLst>
                  <a:gd name="T0" fmla="*/ 18 w 378"/>
                  <a:gd name="T1" fmla="*/ 0 h 271"/>
                  <a:gd name="T2" fmla="*/ 12 w 378"/>
                  <a:gd name="T3" fmla="*/ 13 h 271"/>
                  <a:gd name="T4" fmla="*/ 0 w 378"/>
                  <a:gd name="T5" fmla="*/ 40 h 271"/>
                  <a:gd name="T6" fmla="*/ 60 w 378"/>
                  <a:gd name="T7" fmla="*/ 121 h 271"/>
                  <a:gd name="T8" fmla="*/ 310 w 378"/>
                  <a:gd name="T9" fmla="*/ 271 h 271"/>
                  <a:gd name="T10" fmla="*/ 290 w 378"/>
                  <a:gd name="T11" fmla="*/ 139 h 271"/>
                  <a:gd name="T12" fmla="*/ 378 w 378"/>
                  <a:gd name="T13" fmla="*/ 76 h 271"/>
                  <a:gd name="T14" fmla="*/ 251 w 378"/>
                  <a:gd name="T15" fmla="*/ 94 h 271"/>
                  <a:gd name="T16" fmla="*/ 90 w 378"/>
                  <a:gd name="T17" fmla="*/ 54 h 271"/>
                  <a:gd name="T18" fmla="*/ 18 w 378"/>
                  <a:gd name="T19" fmla="*/ 0 h 271"/>
                  <a:gd name="T20" fmla="*/ 18 w 378"/>
                  <a:gd name="T21" fmla="*/ 0 h 271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w 378"/>
                  <a:gd name="T34" fmla="*/ 0 h 271"/>
                  <a:gd name="T35" fmla="*/ 0 w 378"/>
                  <a:gd name="T36" fmla="*/ 0 h 271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T33" t="T34" r="T35" b="T36"/>
                <a:pathLst>
                  <a:path w="378" h="271">
                    <a:moveTo>
                      <a:pt x="18" y="0"/>
                    </a:moveTo>
                    <a:lnTo>
                      <a:pt x="12" y="13"/>
                    </a:lnTo>
                    <a:lnTo>
                      <a:pt x="0" y="40"/>
                    </a:lnTo>
                    <a:lnTo>
                      <a:pt x="60" y="121"/>
                    </a:lnTo>
                    <a:lnTo>
                      <a:pt x="310" y="271"/>
                    </a:lnTo>
                    <a:lnTo>
                      <a:pt x="290" y="139"/>
                    </a:lnTo>
                    <a:lnTo>
                      <a:pt x="378" y="76"/>
                    </a:lnTo>
                    <a:lnTo>
                      <a:pt x="251" y="94"/>
                    </a:lnTo>
                    <a:lnTo>
                      <a:pt x="90" y="54"/>
                    </a:lnTo>
                    <a:lnTo>
                      <a:pt x="18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>
                  <a:solidFill>
                    <a:srgbClr val="000000"/>
                  </a:solidFill>
                </a:endParaRPr>
              </a:p>
            </p:txBody>
          </p:sp>
          <p:sp>
            <p:nvSpPr>
              <p:cNvPr id="19" name="Shape 4107"/>
              <p:cNvSpPr>
                <a:spLocks/>
              </p:cNvSpPr>
              <p:nvPr/>
            </p:nvSpPr>
            <p:spPr bwMode="ltGray">
              <a:xfrm>
                <a:off x="3628" y="3866"/>
                <a:ext cx="155" cy="74"/>
              </a:xfrm>
              <a:custGeom>
                <a:avLst/>
                <a:gdLst>
                  <a:gd name="T0" fmla="*/ 114 w 155"/>
                  <a:gd name="T1" fmla="*/ 0 h 66"/>
                  <a:gd name="T2" fmla="*/ 0 w 155"/>
                  <a:gd name="T3" fmla="*/ 0 h 66"/>
                  <a:gd name="T4" fmla="*/ 0 w 155"/>
                  <a:gd name="T5" fmla="*/ 0 h 66"/>
                  <a:gd name="T6" fmla="*/ 6 w 155"/>
                  <a:gd name="T7" fmla="*/ 6 h 66"/>
                  <a:gd name="T8" fmla="*/ 6 w 155"/>
                  <a:gd name="T9" fmla="*/ 18 h 66"/>
                  <a:gd name="T10" fmla="*/ 0 w 155"/>
                  <a:gd name="T11" fmla="*/ 24 h 66"/>
                  <a:gd name="T12" fmla="*/ 78 w 155"/>
                  <a:gd name="T13" fmla="*/ 60 h 66"/>
                  <a:gd name="T14" fmla="*/ 96 w 155"/>
                  <a:gd name="T15" fmla="*/ 42 h 66"/>
                  <a:gd name="T16" fmla="*/ 155 w 155"/>
                  <a:gd name="T17" fmla="*/ 66 h 66"/>
                  <a:gd name="T18" fmla="*/ 126 w 155"/>
                  <a:gd name="T19" fmla="*/ 24 h 66"/>
                  <a:gd name="T20" fmla="*/ 149 w 155"/>
                  <a:gd name="T21" fmla="*/ 0 h 66"/>
                  <a:gd name="T22" fmla="*/ 114 w 155"/>
                  <a:gd name="T23" fmla="*/ 0 h 66"/>
                  <a:gd name="T24" fmla="*/ 114 w 155"/>
                  <a:gd name="T25" fmla="*/ 0 h 6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w 155"/>
                  <a:gd name="T40" fmla="*/ 0 h 66"/>
                  <a:gd name="T41" fmla="*/ 0 w 155"/>
                  <a:gd name="T42" fmla="*/ 0 h 6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T39" t="T40" r="T41" b="T42"/>
                <a:pathLst>
                  <a:path w="155" h="66">
                    <a:moveTo>
                      <a:pt x="114" y="0"/>
                    </a:moveTo>
                    <a:lnTo>
                      <a:pt x="0" y="0"/>
                    </a:lnTo>
                    <a:lnTo>
                      <a:pt x="6" y="6"/>
                    </a:lnTo>
                    <a:lnTo>
                      <a:pt x="6" y="18"/>
                    </a:lnTo>
                    <a:lnTo>
                      <a:pt x="0" y="24"/>
                    </a:lnTo>
                    <a:lnTo>
                      <a:pt x="78" y="60"/>
                    </a:lnTo>
                    <a:lnTo>
                      <a:pt x="96" y="42"/>
                    </a:lnTo>
                    <a:lnTo>
                      <a:pt x="155" y="66"/>
                    </a:lnTo>
                    <a:lnTo>
                      <a:pt x="126" y="24"/>
                    </a:lnTo>
                    <a:lnTo>
                      <a:pt x="149" y="0"/>
                    </a:lnTo>
                    <a:lnTo>
                      <a:pt x="114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>
                  <a:solidFill>
                    <a:srgbClr val="000000"/>
                  </a:solidFill>
                </a:endParaRPr>
              </a:p>
            </p:txBody>
          </p:sp>
          <p:sp>
            <p:nvSpPr>
              <p:cNvPr id="20" name="Shape 4108"/>
              <p:cNvSpPr>
                <a:spLocks/>
              </p:cNvSpPr>
              <p:nvPr/>
            </p:nvSpPr>
            <p:spPr bwMode="ltGray">
              <a:xfrm>
                <a:off x="2486" y="3859"/>
                <a:ext cx="42" cy="81"/>
              </a:xfrm>
              <a:custGeom>
                <a:avLst/>
                <a:gdLst>
                  <a:gd name="T0" fmla="*/ 6 w 42"/>
                  <a:gd name="T1" fmla="*/ 36 h 72"/>
                  <a:gd name="T2" fmla="*/ 0 w 42"/>
                  <a:gd name="T3" fmla="*/ 18 h 72"/>
                  <a:gd name="T4" fmla="*/ 12 w 42"/>
                  <a:gd name="T5" fmla="*/ 6 h 72"/>
                  <a:gd name="T6" fmla="*/ 0 w 42"/>
                  <a:gd name="T7" fmla="*/ 6 h 72"/>
                  <a:gd name="T8" fmla="*/ 12 w 42"/>
                  <a:gd name="T9" fmla="*/ 6 h 72"/>
                  <a:gd name="T10" fmla="*/ 24 w 42"/>
                  <a:gd name="T11" fmla="*/ 6 h 72"/>
                  <a:gd name="T12" fmla="*/ 36 w 42"/>
                  <a:gd name="T13" fmla="*/ 6 h 72"/>
                  <a:gd name="T14" fmla="*/ 42 w 42"/>
                  <a:gd name="T15" fmla="*/ 0 h 72"/>
                  <a:gd name="T16" fmla="*/ 30 w 42"/>
                  <a:gd name="T17" fmla="*/ 18 h 72"/>
                  <a:gd name="T18" fmla="*/ 42 w 42"/>
                  <a:gd name="T19" fmla="*/ 48 h 72"/>
                  <a:gd name="T20" fmla="*/ 12 w 42"/>
                  <a:gd name="T21" fmla="*/ 72 h 72"/>
                  <a:gd name="T22" fmla="*/ 6 w 42"/>
                  <a:gd name="T23" fmla="*/ 36 h 72"/>
                  <a:gd name="T24" fmla="*/ 6 w 42"/>
                  <a:gd name="T25" fmla="*/ 36 h 72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w 42"/>
                  <a:gd name="T40" fmla="*/ 0 h 72"/>
                  <a:gd name="T41" fmla="*/ 0 w 42"/>
                  <a:gd name="T42" fmla="*/ 0 h 72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T39" t="T40" r="T41" b="T42"/>
                <a:pathLst>
                  <a:path w="42" h="72">
                    <a:moveTo>
                      <a:pt x="6" y="36"/>
                    </a:moveTo>
                    <a:lnTo>
                      <a:pt x="0" y="18"/>
                    </a:lnTo>
                    <a:lnTo>
                      <a:pt x="12" y="6"/>
                    </a:lnTo>
                    <a:lnTo>
                      <a:pt x="0" y="6"/>
                    </a:lnTo>
                    <a:lnTo>
                      <a:pt x="12" y="6"/>
                    </a:lnTo>
                    <a:lnTo>
                      <a:pt x="24" y="6"/>
                    </a:lnTo>
                    <a:lnTo>
                      <a:pt x="36" y="6"/>
                    </a:lnTo>
                    <a:lnTo>
                      <a:pt x="42" y="0"/>
                    </a:lnTo>
                    <a:lnTo>
                      <a:pt x="30" y="18"/>
                    </a:lnTo>
                    <a:lnTo>
                      <a:pt x="42" y="48"/>
                    </a:lnTo>
                    <a:lnTo>
                      <a:pt x="12" y="72"/>
                    </a:lnTo>
                    <a:lnTo>
                      <a:pt x="6" y="36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15" name="Shape 4109"/>
            <p:cNvSpPr>
              <a:spLocks/>
            </p:cNvSpPr>
            <p:nvPr/>
          </p:nvSpPr>
          <p:spPr bwMode="ltGray">
            <a:xfrm>
              <a:off x="0" y="3792"/>
              <a:ext cx="3976" cy="535"/>
            </a:xfrm>
            <a:custGeom>
              <a:avLst/>
              <a:gdLst/>
              <a:ahLst/>
              <a:cxnLst>
                <a:cxn ang="0">
                  <a:pos x="3976" y="527"/>
                </a:cxn>
                <a:cxn ang="0">
                  <a:pos x="3970" y="527"/>
                </a:cxn>
                <a:cxn ang="0">
                  <a:pos x="3844" y="509"/>
                </a:cxn>
                <a:cxn ang="0">
                  <a:pos x="2487" y="305"/>
                </a:cxn>
                <a:cxn ang="0">
                  <a:pos x="2039" y="36"/>
                </a:cxn>
                <a:cxn ang="0">
                  <a:pos x="1907" y="24"/>
                </a:cxn>
                <a:cxn ang="0">
                  <a:pos x="1883" y="54"/>
                </a:cxn>
                <a:cxn ang="0">
                  <a:pos x="1859" y="54"/>
                </a:cxn>
                <a:cxn ang="0">
                  <a:pos x="1830" y="30"/>
                </a:cxn>
                <a:cxn ang="0">
                  <a:pos x="1704" y="102"/>
                </a:cxn>
                <a:cxn ang="0">
                  <a:pos x="1608" y="126"/>
                </a:cxn>
                <a:cxn ang="0">
                  <a:pos x="1561" y="132"/>
                </a:cxn>
                <a:cxn ang="0">
                  <a:pos x="1495" y="102"/>
                </a:cxn>
                <a:cxn ang="0">
                  <a:pos x="1357" y="126"/>
                </a:cxn>
                <a:cxn ang="0">
                  <a:pos x="1285" y="24"/>
                </a:cxn>
                <a:cxn ang="0">
                  <a:pos x="1280" y="18"/>
                </a:cxn>
                <a:cxn ang="0">
                  <a:pos x="1262" y="12"/>
                </a:cxn>
                <a:cxn ang="0">
                  <a:pos x="1238" y="6"/>
                </a:cxn>
                <a:cxn ang="0">
                  <a:pos x="1220" y="0"/>
                </a:cxn>
                <a:cxn ang="0">
                  <a:pos x="1196" y="0"/>
                </a:cxn>
                <a:cxn ang="0">
                  <a:pos x="1166" y="0"/>
                </a:cxn>
                <a:cxn ang="0">
                  <a:pos x="1142" y="0"/>
                </a:cxn>
                <a:cxn ang="0">
                  <a:pos x="1136" y="0"/>
                </a:cxn>
                <a:cxn ang="0">
                  <a:pos x="1130" y="0"/>
                </a:cxn>
                <a:cxn ang="0">
                  <a:pos x="1124" y="6"/>
                </a:cxn>
                <a:cxn ang="0">
                  <a:pos x="1118" y="12"/>
                </a:cxn>
                <a:cxn ang="0">
                  <a:pos x="1100" y="18"/>
                </a:cxn>
                <a:cxn ang="0">
                  <a:pos x="1088" y="18"/>
                </a:cxn>
                <a:cxn ang="0">
                  <a:pos x="1070" y="24"/>
                </a:cxn>
                <a:cxn ang="0">
                  <a:pos x="1052" y="30"/>
                </a:cxn>
                <a:cxn ang="0">
                  <a:pos x="1034" y="36"/>
                </a:cxn>
                <a:cxn ang="0">
                  <a:pos x="1028" y="42"/>
                </a:cxn>
                <a:cxn ang="0">
                  <a:pos x="969" y="60"/>
                </a:cxn>
                <a:cxn ang="0">
                  <a:pos x="921" y="72"/>
                </a:cxn>
                <a:cxn ang="0">
                  <a:pos x="855" y="48"/>
                </a:cxn>
                <a:cxn ang="0">
                  <a:pos x="825" y="48"/>
                </a:cxn>
                <a:cxn ang="0">
                  <a:pos x="759" y="72"/>
                </a:cxn>
                <a:cxn ang="0">
                  <a:pos x="735" y="72"/>
                </a:cxn>
                <a:cxn ang="0">
                  <a:pos x="706" y="60"/>
                </a:cxn>
                <a:cxn ang="0">
                  <a:pos x="640" y="60"/>
                </a:cxn>
                <a:cxn ang="0">
                  <a:pos x="544" y="72"/>
                </a:cxn>
                <a:cxn ang="0">
                  <a:pos x="389" y="18"/>
                </a:cxn>
                <a:cxn ang="0">
                  <a:pos x="323" y="60"/>
                </a:cxn>
                <a:cxn ang="0">
                  <a:pos x="317" y="60"/>
                </a:cxn>
                <a:cxn ang="0">
                  <a:pos x="305" y="72"/>
                </a:cxn>
                <a:cxn ang="0">
                  <a:pos x="287" y="78"/>
                </a:cxn>
                <a:cxn ang="0">
                  <a:pos x="263" y="90"/>
                </a:cxn>
                <a:cxn ang="0">
                  <a:pos x="203" y="120"/>
                </a:cxn>
                <a:cxn ang="0">
                  <a:pos x="149" y="150"/>
                </a:cxn>
                <a:cxn ang="0">
                  <a:pos x="78" y="168"/>
                </a:cxn>
                <a:cxn ang="0">
                  <a:pos x="0" y="180"/>
                </a:cxn>
                <a:cxn ang="0">
                  <a:pos x="0" y="527"/>
                </a:cxn>
                <a:cxn ang="0">
                  <a:pos x="1010" y="527"/>
                </a:cxn>
                <a:cxn ang="0">
                  <a:pos x="3725" y="527"/>
                </a:cxn>
                <a:cxn ang="0">
                  <a:pos x="3976" y="527"/>
                </a:cxn>
                <a:cxn ang="0">
                  <a:pos x="3976" y="527"/>
                </a:cxn>
              </a:cxnLst>
              <a:rect l="0" t="0" r="0" b="0"/>
              <a:pathLst>
                <a:path w="3976" h="527">
                  <a:moveTo>
                    <a:pt x="3976" y="527"/>
                  </a:moveTo>
                  <a:lnTo>
                    <a:pt x="3970" y="527"/>
                  </a:lnTo>
                  <a:lnTo>
                    <a:pt x="3844" y="509"/>
                  </a:lnTo>
                  <a:lnTo>
                    <a:pt x="2487" y="305"/>
                  </a:lnTo>
                  <a:lnTo>
                    <a:pt x="2039" y="36"/>
                  </a:lnTo>
                  <a:lnTo>
                    <a:pt x="1907" y="24"/>
                  </a:lnTo>
                  <a:lnTo>
                    <a:pt x="1883" y="54"/>
                  </a:lnTo>
                  <a:lnTo>
                    <a:pt x="1859" y="54"/>
                  </a:lnTo>
                  <a:lnTo>
                    <a:pt x="1830" y="30"/>
                  </a:lnTo>
                  <a:lnTo>
                    <a:pt x="1704" y="102"/>
                  </a:lnTo>
                  <a:lnTo>
                    <a:pt x="1608" y="126"/>
                  </a:lnTo>
                  <a:lnTo>
                    <a:pt x="1561" y="132"/>
                  </a:lnTo>
                  <a:lnTo>
                    <a:pt x="1495" y="102"/>
                  </a:lnTo>
                  <a:lnTo>
                    <a:pt x="1357" y="126"/>
                  </a:lnTo>
                  <a:lnTo>
                    <a:pt x="1285" y="24"/>
                  </a:lnTo>
                  <a:lnTo>
                    <a:pt x="1280" y="18"/>
                  </a:lnTo>
                  <a:lnTo>
                    <a:pt x="1262" y="12"/>
                  </a:lnTo>
                  <a:lnTo>
                    <a:pt x="1238" y="6"/>
                  </a:lnTo>
                  <a:lnTo>
                    <a:pt x="1220" y="0"/>
                  </a:lnTo>
                  <a:lnTo>
                    <a:pt x="1196" y="0"/>
                  </a:lnTo>
                  <a:lnTo>
                    <a:pt x="1166" y="0"/>
                  </a:lnTo>
                  <a:lnTo>
                    <a:pt x="1142" y="0"/>
                  </a:lnTo>
                  <a:lnTo>
                    <a:pt x="1136" y="0"/>
                  </a:lnTo>
                  <a:lnTo>
                    <a:pt x="1130" y="0"/>
                  </a:lnTo>
                  <a:lnTo>
                    <a:pt x="1124" y="6"/>
                  </a:lnTo>
                  <a:lnTo>
                    <a:pt x="1118" y="12"/>
                  </a:lnTo>
                  <a:lnTo>
                    <a:pt x="1100" y="18"/>
                  </a:lnTo>
                  <a:lnTo>
                    <a:pt x="1088" y="18"/>
                  </a:lnTo>
                  <a:lnTo>
                    <a:pt x="1070" y="24"/>
                  </a:lnTo>
                  <a:lnTo>
                    <a:pt x="1052" y="30"/>
                  </a:lnTo>
                  <a:lnTo>
                    <a:pt x="1034" y="36"/>
                  </a:lnTo>
                  <a:lnTo>
                    <a:pt x="1028" y="42"/>
                  </a:lnTo>
                  <a:lnTo>
                    <a:pt x="969" y="60"/>
                  </a:lnTo>
                  <a:lnTo>
                    <a:pt x="921" y="72"/>
                  </a:lnTo>
                  <a:lnTo>
                    <a:pt x="855" y="48"/>
                  </a:lnTo>
                  <a:lnTo>
                    <a:pt x="825" y="48"/>
                  </a:lnTo>
                  <a:lnTo>
                    <a:pt x="759" y="72"/>
                  </a:lnTo>
                  <a:lnTo>
                    <a:pt x="735" y="72"/>
                  </a:lnTo>
                  <a:lnTo>
                    <a:pt x="706" y="60"/>
                  </a:lnTo>
                  <a:lnTo>
                    <a:pt x="640" y="60"/>
                  </a:lnTo>
                  <a:lnTo>
                    <a:pt x="544" y="72"/>
                  </a:lnTo>
                  <a:lnTo>
                    <a:pt x="389" y="18"/>
                  </a:lnTo>
                  <a:lnTo>
                    <a:pt x="323" y="60"/>
                  </a:lnTo>
                  <a:lnTo>
                    <a:pt x="317" y="60"/>
                  </a:lnTo>
                  <a:lnTo>
                    <a:pt x="305" y="72"/>
                  </a:lnTo>
                  <a:lnTo>
                    <a:pt x="287" y="78"/>
                  </a:lnTo>
                  <a:lnTo>
                    <a:pt x="263" y="90"/>
                  </a:lnTo>
                  <a:lnTo>
                    <a:pt x="203" y="120"/>
                  </a:lnTo>
                  <a:lnTo>
                    <a:pt x="149" y="150"/>
                  </a:lnTo>
                  <a:lnTo>
                    <a:pt x="78" y="168"/>
                  </a:lnTo>
                  <a:lnTo>
                    <a:pt x="0" y="180"/>
                  </a:lnTo>
                  <a:lnTo>
                    <a:pt x="0" y="527"/>
                  </a:lnTo>
                  <a:lnTo>
                    <a:pt x="1010" y="527"/>
                  </a:lnTo>
                  <a:lnTo>
                    <a:pt x="3725" y="527"/>
                  </a:lnTo>
                  <a:lnTo>
                    <a:pt x="3976" y="527"/>
                  </a:lnTo>
                  <a:lnTo>
                    <a:pt x="3976" y="527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75686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cs-CZ">
                <a:solidFill>
                  <a:srgbClr val="000000"/>
                </a:solidFill>
              </a:endParaRPr>
            </a:p>
          </p:txBody>
        </p:sp>
      </p:grpSp>
      <p:grpSp>
        <p:nvGrpSpPr>
          <p:cNvPr id="21" name="Group 15"/>
          <p:cNvGrpSpPr>
            <a:grpSpLocks/>
          </p:cNvGrpSpPr>
          <p:nvPr userDrawn="1"/>
        </p:nvGrpSpPr>
        <p:grpSpPr bwMode="auto">
          <a:xfrm>
            <a:off x="627063" y="6021388"/>
            <a:ext cx="5684837" cy="849312"/>
            <a:chOff x="395" y="3793"/>
            <a:chExt cx="3581" cy="535"/>
          </a:xfrm>
        </p:grpSpPr>
        <p:sp>
          <p:nvSpPr>
            <p:cNvPr id="22" name="Shape 4111"/>
            <p:cNvSpPr>
              <a:spLocks/>
            </p:cNvSpPr>
            <p:nvPr/>
          </p:nvSpPr>
          <p:spPr bwMode="auto">
            <a:xfrm>
              <a:off x="1196" y="3793"/>
              <a:ext cx="365" cy="291"/>
            </a:xfrm>
            <a:custGeom>
              <a:avLst/>
              <a:gdLst>
                <a:gd name="T0" fmla="*/ 24 w 365"/>
                <a:gd name="T1" fmla="*/ 24 h 287"/>
                <a:gd name="T2" fmla="*/ 0 w 365"/>
                <a:gd name="T3" fmla="*/ 60 h 287"/>
                <a:gd name="T4" fmla="*/ 66 w 365"/>
                <a:gd name="T5" fmla="*/ 108 h 287"/>
                <a:gd name="T6" fmla="*/ 143 w 365"/>
                <a:gd name="T7" fmla="*/ 180 h 287"/>
                <a:gd name="T8" fmla="*/ 191 w 365"/>
                <a:gd name="T9" fmla="*/ 168 h 287"/>
                <a:gd name="T10" fmla="*/ 341 w 365"/>
                <a:gd name="T11" fmla="*/ 287 h 287"/>
                <a:gd name="T12" fmla="*/ 305 w 365"/>
                <a:gd name="T13" fmla="*/ 174 h 287"/>
                <a:gd name="T14" fmla="*/ 365 w 365"/>
                <a:gd name="T15" fmla="*/ 132 h 287"/>
                <a:gd name="T16" fmla="*/ 359 w 365"/>
                <a:gd name="T17" fmla="*/ 126 h 287"/>
                <a:gd name="T18" fmla="*/ 335 w 365"/>
                <a:gd name="T19" fmla="*/ 114 h 287"/>
                <a:gd name="T20" fmla="*/ 299 w 365"/>
                <a:gd name="T21" fmla="*/ 90 h 287"/>
                <a:gd name="T22" fmla="*/ 257 w 365"/>
                <a:gd name="T23" fmla="*/ 72 h 287"/>
                <a:gd name="T24" fmla="*/ 215 w 365"/>
                <a:gd name="T25" fmla="*/ 54 h 287"/>
                <a:gd name="T26" fmla="*/ 173 w 365"/>
                <a:gd name="T27" fmla="*/ 36 h 287"/>
                <a:gd name="T28" fmla="*/ 143 w 365"/>
                <a:gd name="T29" fmla="*/ 24 h 287"/>
                <a:gd name="T30" fmla="*/ 131 w 365"/>
                <a:gd name="T31" fmla="*/ 18 h 287"/>
                <a:gd name="T32" fmla="*/ 107 w 365"/>
                <a:gd name="T33" fmla="*/ 18 h 287"/>
                <a:gd name="T34" fmla="*/ 95 w 365"/>
                <a:gd name="T35" fmla="*/ 18 h 287"/>
                <a:gd name="T36" fmla="*/ 72 w 365"/>
                <a:gd name="T37" fmla="*/ 12 h 287"/>
                <a:gd name="T38" fmla="*/ 66 w 365"/>
                <a:gd name="T39" fmla="*/ 12 h 287"/>
                <a:gd name="T40" fmla="*/ 54 w 365"/>
                <a:gd name="T41" fmla="*/ 6 h 287"/>
                <a:gd name="T42" fmla="*/ 42 w 365"/>
                <a:gd name="T43" fmla="*/ 0 h 287"/>
                <a:gd name="T44" fmla="*/ 30 w 365"/>
                <a:gd name="T45" fmla="*/ 0 h 287"/>
                <a:gd name="T46" fmla="*/ 24 w 365"/>
                <a:gd name="T47" fmla="*/ 24 h 287"/>
                <a:gd name="T48" fmla="*/ 24 w 365"/>
                <a:gd name="T49" fmla="*/ 24 h 287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365"/>
                <a:gd name="T76" fmla="*/ 0 h 287"/>
                <a:gd name="T77" fmla="*/ 0 w 365"/>
                <a:gd name="T78" fmla="*/ 0 h 287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365" h="287">
                  <a:moveTo>
                    <a:pt x="24" y="24"/>
                  </a:moveTo>
                  <a:lnTo>
                    <a:pt x="0" y="60"/>
                  </a:lnTo>
                  <a:lnTo>
                    <a:pt x="66" y="108"/>
                  </a:lnTo>
                  <a:lnTo>
                    <a:pt x="143" y="180"/>
                  </a:lnTo>
                  <a:lnTo>
                    <a:pt x="191" y="168"/>
                  </a:lnTo>
                  <a:lnTo>
                    <a:pt x="341" y="287"/>
                  </a:lnTo>
                  <a:lnTo>
                    <a:pt x="305" y="174"/>
                  </a:lnTo>
                  <a:lnTo>
                    <a:pt x="365" y="132"/>
                  </a:lnTo>
                  <a:lnTo>
                    <a:pt x="359" y="126"/>
                  </a:lnTo>
                  <a:lnTo>
                    <a:pt x="335" y="114"/>
                  </a:lnTo>
                  <a:lnTo>
                    <a:pt x="299" y="90"/>
                  </a:lnTo>
                  <a:lnTo>
                    <a:pt x="257" y="72"/>
                  </a:lnTo>
                  <a:lnTo>
                    <a:pt x="215" y="54"/>
                  </a:lnTo>
                  <a:lnTo>
                    <a:pt x="173" y="36"/>
                  </a:lnTo>
                  <a:lnTo>
                    <a:pt x="143" y="24"/>
                  </a:lnTo>
                  <a:lnTo>
                    <a:pt x="131" y="18"/>
                  </a:lnTo>
                  <a:lnTo>
                    <a:pt x="107" y="18"/>
                  </a:lnTo>
                  <a:lnTo>
                    <a:pt x="95" y="18"/>
                  </a:lnTo>
                  <a:lnTo>
                    <a:pt x="72" y="12"/>
                  </a:lnTo>
                  <a:lnTo>
                    <a:pt x="66" y="12"/>
                  </a:lnTo>
                  <a:lnTo>
                    <a:pt x="54" y="6"/>
                  </a:lnTo>
                  <a:lnTo>
                    <a:pt x="42" y="0"/>
                  </a:lnTo>
                  <a:lnTo>
                    <a:pt x="30" y="0"/>
                  </a:lnTo>
                  <a:lnTo>
                    <a:pt x="24" y="24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cs-CZ">
                <a:solidFill>
                  <a:srgbClr val="000000"/>
                </a:solidFill>
              </a:endParaRPr>
            </a:p>
          </p:txBody>
        </p:sp>
        <p:sp>
          <p:nvSpPr>
            <p:cNvPr id="23" name="Shape 4112"/>
            <p:cNvSpPr>
              <a:spLocks/>
            </p:cNvSpPr>
            <p:nvPr/>
          </p:nvSpPr>
          <p:spPr bwMode="auto">
            <a:xfrm>
              <a:off x="1943" y="3829"/>
              <a:ext cx="2033" cy="499"/>
            </a:xfrm>
            <a:custGeom>
              <a:avLst/>
              <a:gdLst>
                <a:gd name="T0" fmla="*/ 186 w 2033"/>
                <a:gd name="T1" fmla="*/ 18 h 499"/>
                <a:gd name="T2" fmla="*/ 138 w 2033"/>
                <a:gd name="T3" fmla="*/ 6 h 499"/>
                <a:gd name="T4" fmla="*/ 96 w 2033"/>
                <a:gd name="T5" fmla="*/ 0 h 499"/>
                <a:gd name="T6" fmla="*/ 36 w 2033"/>
                <a:gd name="T7" fmla="*/ 0 h 499"/>
                <a:gd name="T8" fmla="*/ 12 w 2033"/>
                <a:gd name="T9" fmla="*/ 25 h 499"/>
                <a:gd name="T10" fmla="*/ 0 w 2033"/>
                <a:gd name="T11" fmla="*/ 128 h 499"/>
                <a:gd name="T12" fmla="*/ 60 w 2033"/>
                <a:gd name="T13" fmla="*/ 104 h 499"/>
                <a:gd name="T14" fmla="*/ 90 w 2033"/>
                <a:gd name="T15" fmla="*/ 134 h 499"/>
                <a:gd name="T16" fmla="*/ 150 w 2033"/>
                <a:gd name="T17" fmla="*/ 153 h 499"/>
                <a:gd name="T18" fmla="*/ 209 w 2033"/>
                <a:gd name="T19" fmla="*/ 273 h 499"/>
                <a:gd name="T20" fmla="*/ 401 w 2033"/>
                <a:gd name="T21" fmla="*/ 359 h 499"/>
                <a:gd name="T22" fmla="*/ 777 w 2033"/>
                <a:gd name="T23" fmla="*/ 359 h 499"/>
                <a:gd name="T24" fmla="*/ 2033 w 2033"/>
                <a:gd name="T25" fmla="*/ 499 h 499"/>
                <a:gd name="T26" fmla="*/ 2033 w 2033"/>
                <a:gd name="T27" fmla="*/ 499 h 499"/>
                <a:gd name="T28" fmla="*/ 1991 w 2033"/>
                <a:gd name="T29" fmla="*/ 493 h 499"/>
                <a:gd name="T30" fmla="*/ 676 w 2033"/>
                <a:gd name="T31" fmla="*/ 243 h 499"/>
                <a:gd name="T32" fmla="*/ 514 w 2033"/>
                <a:gd name="T33" fmla="*/ 159 h 499"/>
                <a:gd name="T34" fmla="*/ 425 w 2033"/>
                <a:gd name="T35" fmla="*/ 110 h 499"/>
                <a:gd name="T36" fmla="*/ 365 w 2033"/>
                <a:gd name="T37" fmla="*/ 92 h 499"/>
                <a:gd name="T38" fmla="*/ 281 w 2033"/>
                <a:gd name="T39" fmla="*/ 61 h 499"/>
                <a:gd name="T40" fmla="*/ 186 w 2033"/>
                <a:gd name="T41" fmla="*/ 18 h 499"/>
                <a:gd name="T42" fmla="*/ 186 w 2033"/>
                <a:gd name="T43" fmla="*/ 18 h 499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w 2033"/>
                <a:gd name="T67" fmla="*/ 0 h 499"/>
                <a:gd name="T68" fmla="*/ 0 w 2033"/>
                <a:gd name="T69" fmla="*/ 0 h 499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T66" t="T67" r="T68" b="T69"/>
              <a:pathLst>
                <a:path w="2033" h="499">
                  <a:moveTo>
                    <a:pt x="186" y="18"/>
                  </a:moveTo>
                  <a:lnTo>
                    <a:pt x="138" y="6"/>
                  </a:lnTo>
                  <a:lnTo>
                    <a:pt x="96" y="0"/>
                  </a:lnTo>
                  <a:lnTo>
                    <a:pt x="36" y="0"/>
                  </a:lnTo>
                  <a:lnTo>
                    <a:pt x="12" y="25"/>
                  </a:lnTo>
                  <a:lnTo>
                    <a:pt x="0" y="128"/>
                  </a:lnTo>
                  <a:lnTo>
                    <a:pt x="60" y="104"/>
                  </a:lnTo>
                  <a:lnTo>
                    <a:pt x="90" y="134"/>
                  </a:lnTo>
                  <a:lnTo>
                    <a:pt x="150" y="153"/>
                  </a:lnTo>
                  <a:lnTo>
                    <a:pt x="209" y="273"/>
                  </a:lnTo>
                  <a:lnTo>
                    <a:pt x="401" y="359"/>
                  </a:lnTo>
                  <a:lnTo>
                    <a:pt x="777" y="359"/>
                  </a:lnTo>
                  <a:lnTo>
                    <a:pt x="2033" y="499"/>
                  </a:lnTo>
                  <a:lnTo>
                    <a:pt x="1991" y="493"/>
                  </a:lnTo>
                  <a:lnTo>
                    <a:pt x="676" y="243"/>
                  </a:lnTo>
                  <a:lnTo>
                    <a:pt x="514" y="159"/>
                  </a:lnTo>
                  <a:lnTo>
                    <a:pt x="425" y="110"/>
                  </a:lnTo>
                  <a:lnTo>
                    <a:pt x="365" y="92"/>
                  </a:lnTo>
                  <a:lnTo>
                    <a:pt x="281" y="61"/>
                  </a:lnTo>
                  <a:lnTo>
                    <a:pt x="186" y="18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cs-CZ">
                <a:solidFill>
                  <a:srgbClr val="000000"/>
                </a:solidFill>
              </a:endParaRPr>
            </a:p>
          </p:txBody>
        </p:sp>
        <p:sp>
          <p:nvSpPr>
            <p:cNvPr id="24" name="Shape 4113"/>
            <p:cNvSpPr>
              <a:spLocks/>
            </p:cNvSpPr>
            <p:nvPr/>
          </p:nvSpPr>
          <p:spPr bwMode="auto">
            <a:xfrm>
              <a:off x="1830" y="3823"/>
              <a:ext cx="71" cy="61"/>
            </a:xfrm>
            <a:custGeom>
              <a:avLst/>
              <a:gdLst>
                <a:gd name="T0" fmla="*/ 0 w 71"/>
                <a:gd name="T1" fmla="*/ 18 h 60"/>
                <a:gd name="T2" fmla="*/ 6 w 71"/>
                <a:gd name="T3" fmla="*/ 18 h 60"/>
                <a:gd name="T4" fmla="*/ 12 w 71"/>
                <a:gd name="T5" fmla="*/ 12 h 60"/>
                <a:gd name="T6" fmla="*/ 6 w 71"/>
                <a:gd name="T7" fmla="*/ 6 h 60"/>
                <a:gd name="T8" fmla="*/ 0 w 71"/>
                <a:gd name="T9" fmla="*/ 0 h 60"/>
                <a:gd name="T10" fmla="*/ 29 w 71"/>
                <a:gd name="T11" fmla="*/ 18 h 60"/>
                <a:gd name="T12" fmla="*/ 53 w 71"/>
                <a:gd name="T13" fmla="*/ 18 h 60"/>
                <a:gd name="T14" fmla="*/ 59 w 71"/>
                <a:gd name="T15" fmla="*/ 30 h 60"/>
                <a:gd name="T16" fmla="*/ 65 w 71"/>
                <a:gd name="T17" fmla="*/ 42 h 60"/>
                <a:gd name="T18" fmla="*/ 71 w 71"/>
                <a:gd name="T19" fmla="*/ 54 h 60"/>
                <a:gd name="T20" fmla="*/ 71 w 71"/>
                <a:gd name="T21" fmla="*/ 60 h 60"/>
                <a:gd name="T22" fmla="*/ 59 w 71"/>
                <a:gd name="T23" fmla="*/ 54 h 60"/>
                <a:gd name="T24" fmla="*/ 47 w 71"/>
                <a:gd name="T25" fmla="*/ 42 h 60"/>
                <a:gd name="T26" fmla="*/ 23 w 71"/>
                <a:gd name="T27" fmla="*/ 30 h 60"/>
                <a:gd name="T28" fmla="*/ 23 w 71"/>
                <a:gd name="T29" fmla="*/ 36 h 60"/>
                <a:gd name="T30" fmla="*/ 18 w 71"/>
                <a:gd name="T31" fmla="*/ 42 h 60"/>
                <a:gd name="T32" fmla="*/ 12 w 71"/>
                <a:gd name="T33" fmla="*/ 48 h 60"/>
                <a:gd name="T34" fmla="*/ 6 w 71"/>
                <a:gd name="T35" fmla="*/ 48 h 60"/>
                <a:gd name="T36" fmla="*/ 6 w 71"/>
                <a:gd name="T37" fmla="*/ 48 h 60"/>
                <a:gd name="T38" fmla="*/ 6 w 71"/>
                <a:gd name="T39" fmla="*/ 36 h 60"/>
                <a:gd name="T40" fmla="*/ 0 w 71"/>
                <a:gd name="T41" fmla="*/ 18 h 60"/>
                <a:gd name="T42" fmla="*/ 0 w 71"/>
                <a:gd name="T43" fmla="*/ 18 h 60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w 71"/>
                <a:gd name="T67" fmla="*/ 0 h 60"/>
                <a:gd name="T68" fmla="*/ 0 w 71"/>
                <a:gd name="T69" fmla="*/ 0 h 60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T66" t="T67" r="T68" b="T69"/>
              <a:pathLst>
                <a:path w="71" h="60">
                  <a:moveTo>
                    <a:pt x="0" y="18"/>
                  </a:moveTo>
                  <a:lnTo>
                    <a:pt x="6" y="18"/>
                  </a:lnTo>
                  <a:lnTo>
                    <a:pt x="12" y="12"/>
                  </a:lnTo>
                  <a:lnTo>
                    <a:pt x="6" y="6"/>
                  </a:lnTo>
                  <a:lnTo>
                    <a:pt x="0" y="0"/>
                  </a:lnTo>
                  <a:lnTo>
                    <a:pt x="29" y="18"/>
                  </a:lnTo>
                  <a:lnTo>
                    <a:pt x="53" y="18"/>
                  </a:lnTo>
                  <a:lnTo>
                    <a:pt x="59" y="30"/>
                  </a:lnTo>
                  <a:lnTo>
                    <a:pt x="65" y="42"/>
                  </a:lnTo>
                  <a:lnTo>
                    <a:pt x="71" y="54"/>
                  </a:lnTo>
                  <a:lnTo>
                    <a:pt x="71" y="60"/>
                  </a:lnTo>
                  <a:lnTo>
                    <a:pt x="59" y="54"/>
                  </a:lnTo>
                  <a:lnTo>
                    <a:pt x="47" y="42"/>
                  </a:lnTo>
                  <a:lnTo>
                    <a:pt x="23" y="30"/>
                  </a:lnTo>
                  <a:lnTo>
                    <a:pt x="23" y="36"/>
                  </a:lnTo>
                  <a:lnTo>
                    <a:pt x="18" y="42"/>
                  </a:lnTo>
                  <a:lnTo>
                    <a:pt x="12" y="48"/>
                  </a:lnTo>
                  <a:lnTo>
                    <a:pt x="6" y="48"/>
                  </a:lnTo>
                  <a:lnTo>
                    <a:pt x="6" y="36"/>
                  </a:lnTo>
                  <a:lnTo>
                    <a:pt x="0" y="18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cs-CZ">
                <a:solidFill>
                  <a:srgbClr val="000000"/>
                </a:solidFill>
              </a:endParaRPr>
            </a:p>
          </p:txBody>
        </p:sp>
        <p:sp>
          <p:nvSpPr>
            <p:cNvPr id="25" name="Shape 4114"/>
            <p:cNvSpPr>
              <a:spLocks/>
            </p:cNvSpPr>
            <p:nvPr/>
          </p:nvSpPr>
          <p:spPr bwMode="auto">
            <a:xfrm>
              <a:off x="855" y="3842"/>
              <a:ext cx="161" cy="164"/>
            </a:xfrm>
            <a:custGeom>
              <a:avLst/>
              <a:gdLst>
                <a:gd name="T0" fmla="*/ 30 w 161"/>
                <a:gd name="T1" fmla="*/ 0 h 162"/>
                <a:gd name="T2" fmla="*/ 48 w 161"/>
                <a:gd name="T3" fmla="*/ 6 h 162"/>
                <a:gd name="T4" fmla="*/ 72 w 161"/>
                <a:gd name="T5" fmla="*/ 6 h 162"/>
                <a:gd name="T6" fmla="*/ 114 w 161"/>
                <a:gd name="T7" fmla="*/ 12 h 162"/>
                <a:gd name="T8" fmla="*/ 96 w 161"/>
                <a:gd name="T9" fmla="*/ 54 h 162"/>
                <a:gd name="T10" fmla="*/ 96 w 161"/>
                <a:gd name="T11" fmla="*/ 60 h 162"/>
                <a:gd name="T12" fmla="*/ 102 w 161"/>
                <a:gd name="T13" fmla="*/ 72 h 162"/>
                <a:gd name="T14" fmla="*/ 108 w 161"/>
                <a:gd name="T15" fmla="*/ 84 h 162"/>
                <a:gd name="T16" fmla="*/ 120 w 161"/>
                <a:gd name="T17" fmla="*/ 96 h 162"/>
                <a:gd name="T18" fmla="*/ 143 w 161"/>
                <a:gd name="T19" fmla="*/ 114 h 162"/>
                <a:gd name="T20" fmla="*/ 155 w 161"/>
                <a:gd name="T21" fmla="*/ 138 h 162"/>
                <a:gd name="T22" fmla="*/ 161 w 161"/>
                <a:gd name="T23" fmla="*/ 156 h 162"/>
                <a:gd name="T24" fmla="*/ 161 w 161"/>
                <a:gd name="T25" fmla="*/ 162 h 162"/>
                <a:gd name="T26" fmla="*/ 96 w 161"/>
                <a:gd name="T27" fmla="*/ 102 h 162"/>
                <a:gd name="T28" fmla="*/ 30 w 161"/>
                <a:gd name="T29" fmla="*/ 54 h 162"/>
                <a:gd name="T30" fmla="*/ 0 w 161"/>
                <a:gd name="T31" fmla="*/ 0 h 162"/>
                <a:gd name="T32" fmla="*/ 30 w 161"/>
                <a:gd name="T33" fmla="*/ 0 h 162"/>
                <a:gd name="T34" fmla="*/ 30 w 161"/>
                <a:gd name="T35" fmla="*/ 0 h 162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161"/>
                <a:gd name="T55" fmla="*/ 0 h 162"/>
                <a:gd name="T56" fmla="*/ 0 w 161"/>
                <a:gd name="T57" fmla="*/ 0 h 162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161" h="162">
                  <a:moveTo>
                    <a:pt x="30" y="0"/>
                  </a:moveTo>
                  <a:lnTo>
                    <a:pt x="48" y="6"/>
                  </a:lnTo>
                  <a:lnTo>
                    <a:pt x="72" y="6"/>
                  </a:lnTo>
                  <a:lnTo>
                    <a:pt x="114" y="12"/>
                  </a:lnTo>
                  <a:lnTo>
                    <a:pt x="96" y="54"/>
                  </a:lnTo>
                  <a:lnTo>
                    <a:pt x="96" y="60"/>
                  </a:lnTo>
                  <a:lnTo>
                    <a:pt x="102" y="72"/>
                  </a:lnTo>
                  <a:lnTo>
                    <a:pt x="108" y="84"/>
                  </a:lnTo>
                  <a:lnTo>
                    <a:pt x="120" y="96"/>
                  </a:lnTo>
                  <a:lnTo>
                    <a:pt x="143" y="114"/>
                  </a:lnTo>
                  <a:lnTo>
                    <a:pt x="155" y="138"/>
                  </a:lnTo>
                  <a:lnTo>
                    <a:pt x="161" y="156"/>
                  </a:lnTo>
                  <a:lnTo>
                    <a:pt x="161" y="162"/>
                  </a:lnTo>
                  <a:lnTo>
                    <a:pt x="96" y="102"/>
                  </a:lnTo>
                  <a:lnTo>
                    <a:pt x="30" y="54"/>
                  </a:lnTo>
                  <a:lnTo>
                    <a:pt x="0" y="0"/>
                  </a:lnTo>
                  <a:lnTo>
                    <a:pt x="30" y="0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cs-CZ">
                <a:solidFill>
                  <a:srgbClr val="000000"/>
                </a:solidFill>
              </a:endParaRPr>
            </a:p>
          </p:txBody>
        </p:sp>
        <p:sp>
          <p:nvSpPr>
            <p:cNvPr id="26" name="Shape 4115"/>
            <p:cNvSpPr>
              <a:spLocks/>
            </p:cNvSpPr>
            <p:nvPr/>
          </p:nvSpPr>
          <p:spPr bwMode="auto">
            <a:xfrm>
              <a:off x="706" y="3854"/>
              <a:ext cx="59" cy="61"/>
            </a:xfrm>
            <a:custGeom>
              <a:avLst/>
              <a:gdLst>
                <a:gd name="T0" fmla="*/ 59 w 59"/>
                <a:gd name="T1" fmla="*/ 6 h 60"/>
                <a:gd name="T2" fmla="*/ 41 w 59"/>
                <a:gd name="T3" fmla="*/ 30 h 60"/>
                <a:gd name="T4" fmla="*/ 41 w 59"/>
                <a:gd name="T5" fmla="*/ 36 h 60"/>
                <a:gd name="T6" fmla="*/ 47 w 59"/>
                <a:gd name="T7" fmla="*/ 42 h 60"/>
                <a:gd name="T8" fmla="*/ 53 w 59"/>
                <a:gd name="T9" fmla="*/ 54 h 60"/>
                <a:gd name="T10" fmla="*/ 53 w 59"/>
                <a:gd name="T11" fmla="*/ 60 h 60"/>
                <a:gd name="T12" fmla="*/ 47 w 59"/>
                <a:gd name="T13" fmla="*/ 54 h 60"/>
                <a:gd name="T14" fmla="*/ 35 w 59"/>
                <a:gd name="T15" fmla="*/ 48 h 60"/>
                <a:gd name="T16" fmla="*/ 23 w 59"/>
                <a:gd name="T17" fmla="*/ 36 h 60"/>
                <a:gd name="T18" fmla="*/ 17 w 59"/>
                <a:gd name="T19" fmla="*/ 30 h 60"/>
                <a:gd name="T20" fmla="*/ 0 w 59"/>
                <a:gd name="T21" fmla="*/ 0 h 60"/>
                <a:gd name="T22" fmla="*/ 59 w 59"/>
                <a:gd name="T23" fmla="*/ 6 h 60"/>
                <a:gd name="T24" fmla="*/ 59 w 59"/>
                <a:gd name="T25" fmla="*/ 6 h 6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59"/>
                <a:gd name="T40" fmla="*/ 0 h 60"/>
                <a:gd name="T41" fmla="*/ 0 w 59"/>
                <a:gd name="T42" fmla="*/ 0 h 60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59" h="60">
                  <a:moveTo>
                    <a:pt x="59" y="6"/>
                  </a:moveTo>
                  <a:lnTo>
                    <a:pt x="41" y="30"/>
                  </a:lnTo>
                  <a:lnTo>
                    <a:pt x="41" y="36"/>
                  </a:lnTo>
                  <a:lnTo>
                    <a:pt x="47" y="42"/>
                  </a:lnTo>
                  <a:lnTo>
                    <a:pt x="53" y="54"/>
                  </a:lnTo>
                  <a:lnTo>
                    <a:pt x="53" y="60"/>
                  </a:lnTo>
                  <a:lnTo>
                    <a:pt x="47" y="54"/>
                  </a:lnTo>
                  <a:lnTo>
                    <a:pt x="35" y="48"/>
                  </a:lnTo>
                  <a:lnTo>
                    <a:pt x="23" y="36"/>
                  </a:lnTo>
                  <a:lnTo>
                    <a:pt x="17" y="30"/>
                  </a:lnTo>
                  <a:lnTo>
                    <a:pt x="0" y="0"/>
                  </a:lnTo>
                  <a:lnTo>
                    <a:pt x="59" y="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cs-CZ">
                <a:solidFill>
                  <a:srgbClr val="000000"/>
                </a:solidFill>
              </a:endParaRPr>
            </a:p>
          </p:txBody>
        </p:sp>
        <p:sp>
          <p:nvSpPr>
            <p:cNvPr id="27" name="Shape 4116"/>
            <p:cNvSpPr>
              <a:spLocks/>
            </p:cNvSpPr>
            <p:nvPr/>
          </p:nvSpPr>
          <p:spPr bwMode="auto">
            <a:xfrm>
              <a:off x="395" y="3811"/>
              <a:ext cx="245" cy="207"/>
            </a:xfrm>
            <a:custGeom>
              <a:avLst/>
              <a:gdLst>
                <a:gd name="T0" fmla="*/ 233 w 245"/>
                <a:gd name="T1" fmla="*/ 36 h 204"/>
                <a:gd name="T2" fmla="*/ 245 w 245"/>
                <a:gd name="T3" fmla="*/ 42 h 204"/>
                <a:gd name="T4" fmla="*/ 209 w 245"/>
                <a:gd name="T5" fmla="*/ 84 h 204"/>
                <a:gd name="T6" fmla="*/ 143 w 245"/>
                <a:gd name="T7" fmla="*/ 132 h 204"/>
                <a:gd name="T8" fmla="*/ 167 w 245"/>
                <a:gd name="T9" fmla="*/ 156 h 204"/>
                <a:gd name="T10" fmla="*/ 179 w 245"/>
                <a:gd name="T11" fmla="*/ 204 h 204"/>
                <a:gd name="T12" fmla="*/ 77 w 245"/>
                <a:gd name="T13" fmla="*/ 132 h 204"/>
                <a:gd name="T14" fmla="*/ 47 w 245"/>
                <a:gd name="T15" fmla="*/ 84 h 204"/>
                <a:gd name="T16" fmla="*/ 89 w 245"/>
                <a:gd name="T17" fmla="*/ 66 h 204"/>
                <a:gd name="T18" fmla="*/ 59 w 245"/>
                <a:gd name="T19" fmla="*/ 36 h 204"/>
                <a:gd name="T20" fmla="*/ 0 w 245"/>
                <a:gd name="T21" fmla="*/ 12 h 204"/>
                <a:gd name="T22" fmla="*/ 0 w 245"/>
                <a:gd name="T23" fmla="*/ 0 h 204"/>
                <a:gd name="T24" fmla="*/ 6 w 245"/>
                <a:gd name="T25" fmla="*/ 0 h 204"/>
                <a:gd name="T26" fmla="*/ 12 w 245"/>
                <a:gd name="T27" fmla="*/ 0 h 204"/>
                <a:gd name="T28" fmla="*/ 47 w 245"/>
                <a:gd name="T29" fmla="*/ 6 h 204"/>
                <a:gd name="T30" fmla="*/ 77 w 245"/>
                <a:gd name="T31" fmla="*/ 6 h 204"/>
                <a:gd name="T32" fmla="*/ 83 w 245"/>
                <a:gd name="T33" fmla="*/ 6 h 204"/>
                <a:gd name="T34" fmla="*/ 89 w 245"/>
                <a:gd name="T35" fmla="*/ 6 h 204"/>
                <a:gd name="T36" fmla="*/ 101 w 245"/>
                <a:gd name="T37" fmla="*/ 12 h 204"/>
                <a:gd name="T38" fmla="*/ 125 w 245"/>
                <a:gd name="T39" fmla="*/ 12 h 204"/>
                <a:gd name="T40" fmla="*/ 143 w 245"/>
                <a:gd name="T41" fmla="*/ 18 h 204"/>
                <a:gd name="T42" fmla="*/ 149 w 245"/>
                <a:gd name="T43" fmla="*/ 18 h 204"/>
                <a:gd name="T44" fmla="*/ 149 w 245"/>
                <a:gd name="T45" fmla="*/ 18 h 204"/>
                <a:gd name="T46" fmla="*/ 203 w 245"/>
                <a:gd name="T47" fmla="*/ 24 h 204"/>
                <a:gd name="T48" fmla="*/ 233 w 245"/>
                <a:gd name="T49" fmla="*/ 36 h 204"/>
                <a:gd name="T50" fmla="*/ 233 w 245"/>
                <a:gd name="T51" fmla="*/ 36 h 204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w 245"/>
                <a:gd name="T79" fmla="*/ 0 h 204"/>
                <a:gd name="T80" fmla="*/ 0 w 245"/>
                <a:gd name="T81" fmla="*/ 0 h 204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T78" t="T79" r="T80" b="T81"/>
              <a:pathLst>
                <a:path w="245" h="204">
                  <a:moveTo>
                    <a:pt x="233" y="36"/>
                  </a:moveTo>
                  <a:lnTo>
                    <a:pt x="245" y="42"/>
                  </a:lnTo>
                  <a:lnTo>
                    <a:pt x="209" y="84"/>
                  </a:lnTo>
                  <a:lnTo>
                    <a:pt x="143" y="132"/>
                  </a:lnTo>
                  <a:lnTo>
                    <a:pt x="167" y="156"/>
                  </a:lnTo>
                  <a:lnTo>
                    <a:pt x="179" y="204"/>
                  </a:lnTo>
                  <a:lnTo>
                    <a:pt x="77" y="132"/>
                  </a:lnTo>
                  <a:lnTo>
                    <a:pt x="47" y="84"/>
                  </a:lnTo>
                  <a:lnTo>
                    <a:pt x="89" y="66"/>
                  </a:lnTo>
                  <a:lnTo>
                    <a:pt x="59" y="36"/>
                  </a:lnTo>
                  <a:lnTo>
                    <a:pt x="0" y="12"/>
                  </a:lnTo>
                  <a:lnTo>
                    <a:pt x="0" y="0"/>
                  </a:lnTo>
                  <a:lnTo>
                    <a:pt x="6" y="0"/>
                  </a:lnTo>
                  <a:lnTo>
                    <a:pt x="12" y="0"/>
                  </a:lnTo>
                  <a:lnTo>
                    <a:pt x="47" y="6"/>
                  </a:lnTo>
                  <a:lnTo>
                    <a:pt x="77" y="6"/>
                  </a:lnTo>
                  <a:lnTo>
                    <a:pt x="83" y="6"/>
                  </a:lnTo>
                  <a:lnTo>
                    <a:pt x="89" y="6"/>
                  </a:lnTo>
                  <a:lnTo>
                    <a:pt x="101" y="12"/>
                  </a:lnTo>
                  <a:lnTo>
                    <a:pt x="125" y="12"/>
                  </a:lnTo>
                  <a:lnTo>
                    <a:pt x="143" y="18"/>
                  </a:lnTo>
                  <a:lnTo>
                    <a:pt x="149" y="18"/>
                  </a:lnTo>
                  <a:lnTo>
                    <a:pt x="203" y="24"/>
                  </a:lnTo>
                  <a:lnTo>
                    <a:pt x="233" y="3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cs-CZ">
                <a:solidFill>
                  <a:srgbClr val="00000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1908401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81" r:id="rId2"/>
    <p:sldLayoutId id="2147483682" r:id="rId3"/>
    <p:sldLayoutId id="2147483683" r:id="rId4"/>
    <p:sldLayoutId id="2147483684" r:id="rId5"/>
    <p:sldLayoutId id="2147483685" r:id="rId6"/>
    <p:sldLayoutId id="2147483686" r:id="rId7"/>
    <p:sldLayoutId id="2147483687" r:id="rId8"/>
    <p:sldLayoutId id="2147483688" r:id="rId9"/>
    <p:sldLayoutId id="2147483689" r:id="rId10"/>
    <p:sldLayoutId id="2147483690" r:id="rId11"/>
  </p:sldLayoutIdLst>
  <p:transition spd="slow"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49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249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249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249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249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249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4930" grpId="0"/>
      <p:bldP spid="124931" grpId="0" build="p">
        <p:tmplLst>
          <p:tmpl lvl="1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2493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24931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2493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24931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2493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24931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2493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24931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2493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24931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  <p:hf sldNum="0"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</a:defRPr>
      </a:lvl9pPr>
    </p:titleStyle>
    <p:bodyStyle>
      <a:lvl1pPr marL="469900" indent="-46990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o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n"/>
        <a:defRPr sz="2600">
          <a:solidFill>
            <a:schemeClr val="tx1"/>
          </a:solidFill>
          <a:latin typeface="+mn-lt"/>
        </a:defRPr>
      </a:lvl2pPr>
      <a:lvl3pPr marL="1304925" indent="-395288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o"/>
        <a:defRPr sz="2300">
          <a:solidFill>
            <a:schemeClr val="tx1"/>
          </a:solidFill>
          <a:latin typeface="+mn-lt"/>
        </a:defRPr>
      </a:lvl3pPr>
      <a:lvl4pPr marL="1693863" indent="-3873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4pPr>
      <a:lvl5pPr marL="2093913" indent="-398463" algn="l" rtl="0" eaLnBrk="1" fontAlgn="base" hangingPunct="1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551113" indent="-398463" algn="l" rtl="0" eaLnBrk="1" fontAlgn="base" hangingPunct="1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3008313" indent="-398463" algn="l" rtl="0" eaLnBrk="1" fontAlgn="base" hangingPunct="1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465513" indent="-398463" algn="l" rtl="0" eaLnBrk="1" fontAlgn="base" hangingPunct="1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922713" indent="-398463" algn="l" rtl="0" eaLnBrk="1" fontAlgn="base" hangingPunct="1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ltHorz">
          <a:fgClr>
            <a:schemeClr val="bg2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74675" y="304800"/>
            <a:ext cx="8001000" cy="1216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cs-CZ"/>
              <a:t>Klepnutím lze upravit styl předlohy nadpisů.</a:t>
            </a:r>
          </a:p>
        </p:txBody>
      </p:sp>
      <p:sp>
        <p:nvSpPr>
          <p:cNvPr id="8601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66738" y="1752600"/>
            <a:ext cx="8001000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86020" name="AutoShape 4"/>
          <p:cNvSpPr>
            <a:spLocks noChangeArrowheads="1"/>
          </p:cNvSpPr>
          <p:nvPr/>
        </p:nvSpPr>
        <p:spPr bwMode="auto">
          <a:xfrm>
            <a:off x="609600" y="1566863"/>
            <a:ext cx="7958138" cy="109537"/>
          </a:xfrm>
          <a:custGeom>
            <a:avLst/>
            <a:gdLst>
              <a:gd name="G0" fmla="+- 585 0 0"/>
            </a:gdLst>
            <a:ahLst/>
            <a:cxnLst>
              <a:cxn ang="0">
                <a:pos x="0" y="0"/>
              </a:cxn>
              <a:cxn ang="0">
                <a:pos x="585" y="0"/>
              </a:cxn>
              <a:cxn ang="0">
                <a:pos x="585" y="1000"/>
              </a:cxn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585" y="0"/>
                </a:lnTo>
                <a:lnTo>
                  <a:pt x="585" y="1000"/>
                </a:lnTo>
                <a:lnTo>
                  <a:pt x="0" y="100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chemeClr val="accent2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cs-CZ" sz="24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86021" name="Line 5"/>
          <p:cNvSpPr>
            <a:spLocks noChangeShapeType="1"/>
          </p:cNvSpPr>
          <p:nvPr/>
        </p:nvSpPr>
        <p:spPr bwMode="auto">
          <a:xfrm flipV="1">
            <a:off x="609600" y="6172200"/>
            <a:ext cx="7924800" cy="0"/>
          </a:xfrm>
          <a:prstGeom prst="line">
            <a:avLst/>
          </a:prstGeom>
          <a:noFill/>
          <a:ln w="3175">
            <a:solidFill>
              <a:schemeClr val="accent2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cs-CZ">
              <a:solidFill>
                <a:srgbClr val="000000"/>
              </a:solidFill>
              <a:latin typeface="Verdana" pitchFamily="34" charset="0"/>
            </a:endParaRPr>
          </a:p>
        </p:txBody>
      </p:sp>
      <p:sp>
        <p:nvSpPr>
          <p:cNvPr id="86022" name="Rectangle 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19812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  <a:latin typeface="Verdana" pitchFamily="34" charset="0"/>
            </a:endParaRPr>
          </a:p>
        </p:txBody>
      </p:sp>
      <p:sp>
        <p:nvSpPr>
          <p:cNvPr id="86023" name="Rectangle 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200"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  <a:latin typeface="Verdana" pitchFamily="34" charset="0"/>
            </a:endParaRPr>
          </a:p>
        </p:txBody>
      </p:sp>
      <p:sp>
        <p:nvSpPr>
          <p:cNvPr id="86024" name="Rectangle 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19812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9CEF3310-DFC7-4B30-8101-C0C94DE7DB72}" type="slidenum">
              <a:rPr lang="cs-CZ">
                <a:solidFill>
                  <a:srgbClr val="000000"/>
                </a:solidFill>
                <a:latin typeface="Verdana" pitchFamily="34" charset="0"/>
              </a:rPr>
              <a:pPr>
                <a:defRPr/>
              </a:pPr>
              <a:t>‹#›</a:t>
            </a:fld>
            <a:endParaRPr lang="cs-CZ">
              <a:solidFill>
                <a:srgbClr val="000000"/>
              </a:solidFill>
              <a:latin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078008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3" r:id="rId1"/>
    <p:sldLayoutId id="2147483694" r:id="rId2"/>
    <p:sldLayoutId id="2147483695" r:id="rId3"/>
    <p:sldLayoutId id="2147483696" r:id="rId4"/>
    <p:sldLayoutId id="2147483697" r:id="rId5"/>
    <p:sldLayoutId id="2147483698" r:id="rId6"/>
    <p:sldLayoutId id="2147483699" r:id="rId7"/>
    <p:sldLayoutId id="2147483700" r:id="rId8"/>
    <p:sldLayoutId id="2147483701" r:id="rId9"/>
    <p:sldLayoutId id="2147483702" r:id="rId10"/>
    <p:sldLayoutId id="2147483703" r:id="rId11"/>
  </p:sldLayoutIdLst>
  <p:transition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60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860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860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860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860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60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6018" grpId="0"/>
      <p:bldP spid="86019" grpId="0" build="p">
        <p:tmplLst>
          <p:tmpl lvl="1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8601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86019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8601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86019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8601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86019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8601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86019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8601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86019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</a:defRPr>
      </a:lvl9pPr>
    </p:titleStyle>
    <p:bodyStyle>
      <a:lvl1pPr marL="469900" indent="-4699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o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n"/>
        <a:defRPr sz="2600">
          <a:solidFill>
            <a:schemeClr val="tx1"/>
          </a:solidFill>
          <a:latin typeface="+mn-lt"/>
        </a:defRPr>
      </a:lvl2pPr>
      <a:lvl3pPr marL="1304925" indent="-395288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o"/>
        <a:defRPr sz="2300">
          <a:solidFill>
            <a:schemeClr val="tx1"/>
          </a:solidFill>
          <a:latin typeface="+mn-lt"/>
        </a:defRPr>
      </a:lvl3pPr>
      <a:lvl4pPr marL="1693863" indent="-3873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4pPr>
      <a:lvl5pPr marL="2093913" indent="-398463" algn="l" rtl="0" eaLnBrk="0" fontAlgn="base" hangingPunct="0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5511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30083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4655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9227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5.vml"/><Relationship Id="rId4" Type="http://schemas.openxmlformats.org/officeDocument/2006/relationships/image" Target="../media/image5.emf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nb.vse.cz/kfil/elogos/miscellany/slapa103.pdf" TargetMode="External"/><Relationship Id="rId1" Type="http://schemas.openxmlformats.org/officeDocument/2006/relationships/slideLayout" Target="../slideLayouts/slideLayout1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emf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6.vml"/><Relationship Id="rId4" Type="http://schemas.openxmlformats.org/officeDocument/2006/relationships/image" Target="../media/image9.emf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2.e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3.e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4.emf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Shape 2049"/>
          <p:cNvSpPr>
            <a:spLocks noGrp="1" noChangeArrowheads="1"/>
          </p:cNvSpPr>
          <p:nvPr>
            <p:ph type="ctrTitle"/>
          </p:nvPr>
        </p:nvSpPr>
        <p:spPr>
          <a:xfrm>
            <a:off x="685798" y="985153"/>
            <a:ext cx="7772400" cy="1371600"/>
          </a:xfrm>
        </p:spPr>
        <p:txBody>
          <a:bodyPr/>
          <a:lstStyle/>
          <a:p>
            <a:pPr marL="0" indent="0" defTabSz="914400" eaLnBrk="1" hangingPunct="1">
              <a:defRPr/>
            </a:pPr>
            <a:r>
              <a:rPr lang="cs-CZ" dirty="0"/>
              <a:t>Projektování informačních systémů 2</a:t>
            </a:r>
          </a:p>
        </p:txBody>
      </p:sp>
      <p:sp>
        <p:nvSpPr>
          <p:cNvPr id="2051" name="Shape 2050"/>
          <p:cNvSpPr>
            <a:spLocks noGrp="1" noChangeArrowheads="1"/>
          </p:cNvSpPr>
          <p:nvPr>
            <p:ph type="subTitle" idx="1"/>
          </p:nvPr>
        </p:nvSpPr>
        <p:spPr>
          <a:xfrm>
            <a:off x="1173695" y="3363652"/>
            <a:ext cx="6796608" cy="864096"/>
          </a:xfrm>
        </p:spPr>
        <p:txBody>
          <a:bodyPr/>
          <a:lstStyle/>
          <a:p>
            <a:pPr defTabSz="914400" eaLnBrk="1" hangingPunct="1">
              <a:defRPr/>
            </a:pPr>
            <a:r>
              <a:rPr lang="cs-CZ" sz="3600" b="1" dirty="0"/>
              <a:t>Týmový</a:t>
            </a:r>
            <a:r>
              <a:rPr lang="cs-CZ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cs-CZ" sz="3600" b="1" dirty="0"/>
              <a:t>management projektů</a:t>
            </a: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 bwMode="auto">
          <a:xfrm>
            <a:off x="1838332" y="5234647"/>
            <a:ext cx="6838124" cy="1129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marL="0" indent="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None/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08050" indent="-436563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n"/>
              <a:defRPr sz="2600">
                <a:solidFill>
                  <a:schemeClr val="tx1"/>
                </a:solidFill>
                <a:latin typeface="+mn-lt"/>
              </a:defRPr>
            </a:lvl2pPr>
            <a:lvl3pPr marL="1304925" indent="-395288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o"/>
              <a:defRPr sz="2300">
                <a:solidFill>
                  <a:schemeClr val="tx1"/>
                </a:solidFill>
                <a:latin typeface="+mn-lt"/>
              </a:defRPr>
            </a:lvl3pPr>
            <a:lvl4pPr marL="1693863" indent="-3873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4pPr>
            <a:lvl5pPr marL="2093913" indent="-398463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  <a:lvl6pPr marL="2551113" indent="-398463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6pPr>
            <a:lvl7pPr marL="3008313" indent="-398463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7pPr>
            <a:lvl8pPr marL="3465513" indent="-398463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8pPr>
            <a:lvl9pPr marL="3922713" indent="-398463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sk-SK" kern="0" dirty="0"/>
              <a:t>Doc. Mgr. </a:t>
            </a:r>
            <a:r>
              <a:rPr lang="sk-SK" kern="0" dirty="0" err="1"/>
              <a:t>Petr</a:t>
            </a:r>
            <a:r>
              <a:rPr lang="sk-SK" kern="0" dirty="0"/>
              <a:t> Suchánek, </a:t>
            </a:r>
            <a:r>
              <a:rPr lang="sk-SK" kern="0" dirty="0" err="1"/>
              <a:t>Ph.D</a:t>
            </a:r>
            <a:r>
              <a:rPr lang="sk-SK" kern="0" dirty="0"/>
              <a:t>.</a:t>
            </a:r>
            <a:endParaRPr lang="cs-CZ" kern="0" dirty="0"/>
          </a:p>
          <a:p>
            <a:r>
              <a:rPr lang="cs-CZ" kern="0" dirty="0"/>
              <a:t>Doc. RNDr. Ing. Roman Šperka, Ph.D.</a:t>
            </a:r>
          </a:p>
          <a:p>
            <a:r>
              <a:rPr lang="cs-CZ" sz="1600" kern="0" dirty="0"/>
              <a:t>Převzato od: Ing. Dominik Vymětal, DrSc.</a:t>
            </a:r>
          </a:p>
          <a:p>
            <a:endParaRPr lang="cs-CZ" kern="0" dirty="0"/>
          </a:p>
        </p:txBody>
      </p:sp>
    </p:spTree>
  </p:cSld>
  <p:clrMapOvr>
    <a:masterClrMapping/>
  </p:clrMapOvr>
  <p:transition spd="slow">
    <p:push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74675" y="304800"/>
            <a:ext cx="8001000" cy="1216025"/>
          </a:xfrm>
        </p:spPr>
        <p:txBody>
          <a:bodyPr/>
          <a:lstStyle/>
          <a:p>
            <a:r>
              <a:rPr lang="cs-CZ" sz="3600" dirty="0"/>
              <a:t>Vodopád a spirála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66738" y="1752600"/>
            <a:ext cx="8001000" cy="4267200"/>
          </a:xfrm>
        </p:spPr>
        <p:txBody>
          <a:bodyPr/>
          <a:lstStyle/>
          <a:p>
            <a:r>
              <a:rPr lang="cs-CZ" sz="2800" dirty="0"/>
              <a:t>Vodopád</a:t>
            </a:r>
          </a:p>
          <a:p>
            <a:pPr lvl="1"/>
            <a:r>
              <a:rPr lang="cs-CZ" sz="2400" dirty="0"/>
              <a:t>Výhody – přesné stanovení projektového plánu vede k jasné smlouvě s dodavatelem</a:t>
            </a:r>
          </a:p>
          <a:p>
            <a:pPr lvl="1"/>
            <a:r>
              <a:rPr lang="cs-CZ" sz="2400" dirty="0"/>
              <a:t>Nevýhody – údržba projektové dokumentace velmi náročná, při změnách degraduje, vícenáklady</a:t>
            </a:r>
          </a:p>
          <a:p>
            <a:r>
              <a:rPr lang="cs-CZ" sz="2800" dirty="0"/>
              <a:t>Spirála</a:t>
            </a:r>
          </a:p>
          <a:p>
            <a:pPr lvl="1"/>
            <a:r>
              <a:rPr lang="cs-CZ" sz="2400" dirty="0"/>
              <a:t>Výhody –určité iterace umožňují lepší komunikaci s uživateli i dodavatelem</a:t>
            </a:r>
          </a:p>
          <a:p>
            <a:pPr lvl="2"/>
            <a:r>
              <a:rPr lang="cs-CZ" sz="2000" dirty="0"/>
              <a:t>Jednodušší cenové jednání</a:t>
            </a:r>
          </a:p>
          <a:p>
            <a:pPr lvl="2"/>
            <a:r>
              <a:rPr lang="cs-CZ" sz="2000" dirty="0"/>
              <a:t>Výsledný produkt se blíží představám odběratele</a:t>
            </a:r>
          </a:p>
          <a:p>
            <a:pPr lvl="1"/>
            <a:r>
              <a:rPr lang="cs-CZ" sz="2400" dirty="0"/>
              <a:t>Nevýhody – podobné jako u vodopádu</a:t>
            </a:r>
          </a:p>
          <a:p>
            <a:pPr lvl="1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24720417"/>
      </p:ext>
    </p:extLst>
  </p:cSld>
  <p:clrMapOvr>
    <a:masterClrMapping/>
  </p:clrMapOvr>
  <p:transition>
    <p:push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84993"/>
          <p:cNvSpPr>
            <a:spLocks noGrp="1" noChangeArrowheads="1"/>
          </p:cNvSpPr>
          <p:nvPr>
            <p:ph type="title"/>
          </p:nvPr>
        </p:nvSpPr>
        <p:spPr>
          <a:xfrm>
            <a:off x="574675" y="304800"/>
            <a:ext cx="8001000" cy="1216025"/>
          </a:xfrm>
        </p:spPr>
        <p:txBody>
          <a:bodyPr/>
          <a:lstStyle/>
          <a:p>
            <a:r>
              <a:rPr lang="cs-CZ" sz="3600"/>
              <a:t>Fáze vývoje systému</a:t>
            </a:r>
          </a:p>
        </p:txBody>
      </p:sp>
      <p:sp>
        <p:nvSpPr>
          <p:cNvPr id="3" name="Shape 84994"/>
          <p:cNvSpPr txBox="1">
            <a:spLocks noChangeArrowheads="1"/>
          </p:cNvSpPr>
          <p:nvPr/>
        </p:nvSpPr>
        <p:spPr bwMode="auto">
          <a:xfrm>
            <a:off x="566738" y="1752600"/>
            <a:ext cx="8001000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469900" indent="-469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o"/>
              <a:defRPr sz="3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08050" indent="-436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n"/>
              <a:defRPr sz="2600">
                <a:solidFill>
                  <a:schemeClr val="tx1"/>
                </a:solidFill>
                <a:latin typeface="+mn-lt"/>
              </a:defRPr>
            </a:lvl2pPr>
            <a:lvl3pPr marL="1304925" indent="-39528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o"/>
              <a:defRPr sz="2300">
                <a:solidFill>
                  <a:schemeClr val="tx1"/>
                </a:solidFill>
                <a:latin typeface="+mn-lt"/>
              </a:defRPr>
            </a:lvl3pPr>
            <a:lvl4pPr marL="1693863" indent="-3873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4pPr>
            <a:lvl5pPr marL="2093913" indent="-398463" algn="l" rtl="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  <a:lvl6pPr marL="2551113" indent="-398463" algn="l" rtl="0" fontAlgn="base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6pPr>
            <a:lvl7pPr marL="3008313" indent="-398463" algn="l" rtl="0" fontAlgn="base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7pPr>
            <a:lvl8pPr marL="3465513" indent="-398463" algn="l" rtl="0" fontAlgn="base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8pPr>
            <a:lvl9pPr marL="3922713" indent="-398463" algn="l" rtl="0" fontAlgn="base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lnSpc>
                <a:spcPct val="90000"/>
              </a:lnSpc>
            </a:pPr>
            <a:r>
              <a:rPr lang="cs-CZ" sz="2400" kern="0"/>
              <a:t>Stanovení informační strategie a architektury</a:t>
            </a:r>
          </a:p>
          <a:p>
            <a:pPr>
              <a:lnSpc>
                <a:spcPct val="90000"/>
              </a:lnSpc>
            </a:pPr>
            <a:r>
              <a:rPr lang="cs-CZ" sz="2400" kern="0"/>
              <a:t>Analýza potřeb (procesy, objekty,data)</a:t>
            </a:r>
          </a:p>
          <a:p>
            <a:pPr>
              <a:lnSpc>
                <a:spcPct val="90000"/>
              </a:lnSpc>
            </a:pPr>
            <a:r>
              <a:rPr lang="cs-CZ" sz="2400" kern="0"/>
              <a:t>Návrh (Cílový koncept řešení)</a:t>
            </a:r>
          </a:p>
          <a:p>
            <a:pPr>
              <a:lnSpc>
                <a:spcPct val="90000"/>
              </a:lnSpc>
            </a:pPr>
            <a:r>
              <a:rPr lang="cs-CZ" sz="2400" kern="0"/>
              <a:t>Realizace modulů, prototypová fáze, agilní fáze (závisí od přijaté strategie zavedení) IS)</a:t>
            </a:r>
          </a:p>
          <a:p>
            <a:pPr>
              <a:lnSpc>
                <a:spcPct val="90000"/>
              </a:lnSpc>
            </a:pPr>
            <a:r>
              <a:rPr lang="cs-CZ" sz="2400" kern="0"/>
              <a:t>Stanovení zásad migrace dat</a:t>
            </a:r>
          </a:p>
          <a:p>
            <a:pPr>
              <a:lnSpc>
                <a:spcPct val="90000"/>
              </a:lnSpc>
            </a:pPr>
            <a:r>
              <a:rPr lang="cs-CZ" sz="2400" kern="0"/>
              <a:t>Ladění modulů, prototypů, orchestrace</a:t>
            </a:r>
          </a:p>
          <a:p>
            <a:pPr>
              <a:lnSpc>
                <a:spcPct val="90000"/>
              </a:lnSpc>
            </a:pPr>
            <a:r>
              <a:rPr lang="cs-CZ" sz="2400" kern="0"/>
              <a:t>Technická realizace</a:t>
            </a:r>
          </a:p>
          <a:p>
            <a:pPr>
              <a:lnSpc>
                <a:spcPct val="90000"/>
              </a:lnSpc>
            </a:pPr>
            <a:r>
              <a:rPr lang="cs-CZ" sz="2400" kern="0"/>
              <a:t>Souhrnný test a příprava dokumentace</a:t>
            </a:r>
          </a:p>
          <a:p>
            <a:pPr>
              <a:lnSpc>
                <a:spcPct val="90000"/>
              </a:lnSpc>
            </a:pPr>
            <a:r>
              <a:rPr lang="cs-CZ" sz="2400" kern="0"/>
              <a:t>Školení uživatelů</a:t>
            </a:r>
          </a:p>
          <a:p>
            <a:pPr>
              <a:lnSpc>
                <a:spcPct val="90000"/>
              </a:lnSpc>
            </a:pPr>
            <a:r>
              <a:rPr lang="cs-CZ" sz="2400" kern="0"/>
              <a:t>Instalace, akceptační test</a:t>
            </a:r>
            <a:endParaRPr lang="cs-CZ" sz="2400" kern="0" dirty="0"/>
          </a:p>
        </p:txBody>
      </p:sp>
    </p:spTree>
    <p:extLst>
      <p:ext uri="{BB962C8B-B14F-4D97-AF65-F5344CB8AC3E}">
        <p14:creationId xmlns:p14="http://schemas.microsoft.com/office/powerpoint/2010/main" val="2579745707"/>
      </p:ext>
    </p:extLst>
  </p:cSld>
  <p:clrMapOvr>
    <a:masterClrMapping/>
  </p:clrMapOvr>
  <p:transition>
    <p:push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1"/>
          <p:cNvSpPr>
            <a:spLocks noGrp="1"/>
          </p:cNvSpPr>
          <p:nvPr>
            <p:ph type="title"/>
          </p:nvPr>
        </p:nvSpPr>
        <p:spPr>
          <a:xfrm>
            <a:off x="574675" y="304800"/>
            <a:ext cx="8001000" cy="1216025"/>
          </a:xfrm>
        </p:spPr>
        <p:txBody>
          <a:bodyPr/>
          <a:lstStyle/>
          <a:p>
            <a:pPr marL="0" indent="0" defTabSz="914400" eaLnBrk="1" hangingPunct="1"/>
            <a:r>
              <a:rPr lang="cs-CZ" sz="3600"/>
              <a:t>Psychologické aspekty a management IS projektů</a:t>
            </a:r>
          </a:p>
        </p:txBody>
      </p:sp>
      <p:sp>
        <p:nvSpPr>
          <p:cNvPr id="3" name="Shape 23555"/>
          <p:cNvSpPr>
            <a:spLocks noGrp="1" noChangeArrowheads="1"/>
          </p:cNvSpPr>
          <p:nvPr>
            <p:ph idx="1"/>
          </p:nvPr>
        </p:nvSpPr>
        <p:spPr>
          <a:xfrm>
            <a:off x="566738" y="1752600"/>
            <a:ext cx="8001000" cy="42672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cs-CZ" sz="2400"/>
              <a:t>Nový IS = změna</a:t>
            </a:r>
          </a:p>
          <a:p>
            <a:pPr>
              <a:lnSpc>
                <a:spcPct val="90000"/>
              </a:lnSpc>
            </a:pPr>
            <a:r>
              <a:rPr lang="cs-CZ" sz="2400"/>
              <a:t>postoj uživatele:</a:t>
            </a:r>
          </a:p>
          <a:p>
            <a:pPr lvl="1">
              <a:lnSpc>
                <a:spcPct val="90000"/>
              </a:lnSpc>
            </a:pPr>
            <a:r>
              <a:rPr lang="cs-CZ" sz="2000"/>
              <a:t>co mi to přinese</a:t>
            </a:r>
          </a:p>
          <a:p>
            <a:pPr lvl="1">
              <a:lnSpc>
                <a:spcPct val="90000"/>
              </a:lnSpc>
            </a:pPr>
            <a:r>
              <a:rPr lang="cs-CZ" sz="2000"/>
              <a:t>jak to ohrozí moji práci</a:t>
            </a:r>
          </a:p>
          <a:p>
            <a:pPr lvl="1">
              <a:lnSpc>
                <a:spcPct val="90000"/>
              </a:lnSpc>
            </a:pPr>
            <a:r>
              <a:rPr lang="cs-CZ" sz="2000"/>
              <a:t>strach ze změny a vícepráce na začátku</a:t>
            </a:r>
          </a:p>
          <a:p>
            <a:pPr lvl="1">
              <a:lnSpc>
                <a:spcPct val="90000"/>
              </a:lnSpc>
            </a:pPr>
            <a:r>
              <a:rPr lang="cs-CZ" sz="2000"/>
              <a:t>jaké mi to dá šance</a:t>
            </a:r>
          </a:p>
          <a:p>
            <a:pPr>
              <a:lnSpc>
                <a:spcPct val="90000"/>
              </a:lnSpc>
            </a:pPr>
            <a:r>
              <a:rPr lang="cs-CZ" sz="2400"/>
              <a:t>Úloha managera projektu:</a:t>
            </a:r>
          </a:p>
          <a:p>
            <a:pPr lvl="1">
              <a:lnSpc>
                <a:spcPct val="90000"/>
              </a:lnSpc>
            </a:pPr>
            <a:r>
              <a:rPr lang="cs-CZ" sz="2000"/>
              <a:t>rozptýlit obavy a ukázat pozitiva a šance</a:t>
            </a:r>
          </a:p>
          <a:p>
            <a:pPr>
              <a:lnSpc>
                <a:spcPct val="90000"/>
              </a:lnSpc>
            </a:pPr>
            <a:r>
              <a:rPr lang="cs-CZ" sz="2400"/>
              <a:t>Jak:</a:t>
            </a:r>
          </a:p>
          <a:p>
            <a:pPr lvl="1">
              <a:lnSpc>
                <a:spcPct val="90000"/>
              </a:lnSpc>
            </a:pPr>
            <a:r>
              <a:rPr lang="cs-CZ" sz="2000"/>
              <a:t>efektivní komunikace</a:t>
            </a:r>
          </a:p>
          <a:p>
            <a:pPr lvl="1">
              <a:lnSpc>
                <a:spcPct val="90000"/>
              </a:lnSpc>
            </a:pPr>
            <a:r>
              <a:rPr lang="cs-CZ" sz="2000"/>
              <a:t>dobrá organizace školení</a:t>
            </a:r>
          </a:p>
          <a:p>
            <a:pPr lvl="1">
              <a:lnSpc>
                <a:spcPct val="90000"/>
              </a:lnSpc>
            </a:pPr>
            <a:r>
              <a:rPr lang="cs-CZ" sz="2000"/>
              <a:t>využití Power Users</a:t>
            </a:r>
          </a:p>
        </p:txBody>
      </p:sp>
    </p:spTree>
    <p:extLst>
      <p:ext uri="{BB962C8B-B14F-4D97-AF65-F5344CB8AC3E}">
        <p14:creationId xmlns:p14="http://schemas.microsoft.com/office/powerpoint/2010/main" val="3828207346"/>
      </p:ext>
    </p:extLst>
  </p:cSld>
  <p:clrMapOvr>
    <a:masterClrMapping/>
  </p:clrMapOvr>
  <p:transition>
    <p:push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1"/>
          <p:cNvSpPr>
            <a:spLocks noGrp="1"/>
          </p:cNvSpPr>
          <p:nvPr>
            <p:ph type="title"/>
          </p:nvPr>
        </p:nvSpPr>
        <p:spPr>
          <a:xfrm>
            <a:off x="574675" y="304800"/>
            <a:ext cx="8001000" cy="1216025"/>
          </a:xfrm>
        </p:spPr>
        <p:txBody>
          <a:bodyPr/>
          <a:lstStyle/>
          <a:p>
            <a:pPr marL="0" indent="0" defTabSz="914400" eaLnBrk="1" hangingPunct="1"/>
            <a:r>
              <a:rPr lang="cs-CZ" sz="3600"/>
              <a:t>Zajištění kvality projektu</a:t>
            </a:r>
          </a:p>
        </p:txBody>
      </p:sp>
      <p:sp>
        <p:nvSpPr>
          <p:cNvPr id="3" name="Shape 2"/>
          <p:cNvSpPr>
            <a:spLocks noGrp="1"/>
          </p:cNvSpPr>
          <p:nvPr>
            <p:ph idx="1"/>
          </p:nvPr>
        </p:nvSpPr>
        <p:spPr>
          <a:xfrm>
            <a:off x="566738" y="1752600"/>
            <a:ext cx="8001000" cy="4267200"/>
          </a:xfrm>
        </p:spPr>
        <p:txBody>
          <a:bodyPr/>
          <a:lstStyle/>
          <a:p>
            <a:pPr defTabSz="914400" eaLnBrk="1" hangingPunct="1"/>
            <a:r>
              <a:rPr lang="cs-CZ" sz="2800"/>
              <a:t>kvalita je jedním z rizikových faktorů (viz trojúhelník náklady – termíny – kvalita)</a:t>
            </a:r>
          </a:p>
          <a:p>
            <a:pPr defTabSz="914400" eaLnBrk="1" hangingPunct="1"/>
            <a:r>
              <a:rPr lang="cs-CZ" sz="2800"/>
              <a:t>základním prvkem je smlouva s dodavatelem</a:t>
            </a:r>
          </a:p>
          <a:p>
            <a:pPr lvl="1" defTabSz="914400" eaLnBrk="1" hangingPunct="1"/>
            <a:r>
              <a:rPr lang="cs-CZ"/>
              <a:t>požadované funkce a jejich specifikace</a:t>
            </a:r>
          </a:p>
          <a:p>
            <a:pPr lvl="1" defTabSz="914400" eaLnBrk="1" hangingPunct="1"/>
            <a:r>
              <a:rPr lang="cs-CZ"/>
              <a:t>termíny</a:t>
            </a:r>
          </a:p>
          <a:p>
            <a:pPr lvl="1" defTabSz="914400" eaLnBrk="1" hangingPunct="1"/>
            <a:r>
              <a:rPr lang="cs-CZ"/>
              <a:t>záruky</a:t>
            </a:r>
          </a:p>
          <a:p>
            <a:pPr lvl="1" defTabSz="914400" eaLnBrk="1" hangingPunct="1"/>
            <a:r>
              <a:rPr lang="cs-CZ"/>
              <a:t>proces řízení změn v projektu</a:t>
            </a:r>
          </a:p>
          <a:p>
            <a:pPr lvl="1" defTabSz="914400" eaLnBrk="1" hangingPunct="1"/>
            <a:r>
              <a:rPr lang="cs-CZ"/>
              <a:t>kriteria kontroly kvality</a:t>
            </a:r>
            <a:endParaRPr lang="cs-CZ" sz="2400"/>
          </a:p>
        </p:txBody>
      </p:sp>
    </p:spTree>
    <p:extLst>
      <p:ext uri="{BB962C8B-B14F-4D97-AF65-F5344CB8AC3E}">
        <p14:creationId xmlns:p14="http://schemas.microsoft.com/office/powerpoint/2010/main" val="1326030873"/>
      </p:ext>
    </p:extLst>
  </p:cSld>
  <p:clrMapOvr>
    <a:masterClrMapping/>
  </p:clrMapOvr>
  <p:transition>
    <p:push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69633"/>
          <p:cNvSpPr>
            <a:spLocks noGrp="1" noChangeArrowheads="1"/>
          </p:cNvSpPr>
          <p:nvPr>
            <p:ph type="title"/>
          </p:nvPr>
        </p:nvSpPr>
        <p:spPr>
          <a:xfrm>
            <a:off x="574675" y="304800"/>
            <a:ext cx="8001000" cy="1216025"/>
          </a:xfrm>
        </p:spPr>
        <p:txBody>
          <a:bodyPr/>
          <a:lstStyle/>
          <a:p>
            <a:r>
              <a:rPr lang="cs-CZ" sz="3600"/>
              <a:t>Metody řízení kvality projektu</a:t>
            </a:r>
          </a:p>
        </p:txBody>
      </p:sp>
      <p:sp>
        <p:nvSpPr>
          <p:cNvPr id="3" name="Shape 69634"/>
          <p:cNvSpPr txBox="1">
            <a:spLocks noChangeArrowheads="1"/>
          </p:cNvSpPr>
          <p:nvPr/>
        </p:nvSpPr>
        <p:spPr bwMode="auto">
          <a:xfrm>
            <a:off x="566738" y="1752600"/>
            <a:ext cx="8001000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469900" indent="-469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o"/>
              <a:defRPr sz="3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08050" indent="-436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n"/>
              <a:defRPr sz="2600">
                <a:solidFill>
                  <a:schemeClr val="tx1"/>
                </a:solidFill>
                <a:latin typeface="+mn-lt"/>
              </a:defRPr>
            </a:lvl2pPr>
            <a:lvl3pPr marL="1304925" indent="-39528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o"/>
              <a:defRPr sz="2300">
                <a:solidFill>
                  <a:schemeClr val="tx1"/>
                </a:solidFill>
                <a:latin typeface="+mn-lt"/>
              </a:defRPr>
            </a:lvl3pPr>
            <a:lvl4pPr marL="1693863" indent="-3873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4pPr>
            <a:lvl5pPr marL="2093913" indent="-398463" algn="l" rtl="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  <a:lvl6pPr marL="2551113" indent="-398463" algn="l" rtl="0" fontAlgn="base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6pPr>
            <a:lvl7pPr marL="3008313" indent="-398463" algn="l" rtl="0" fontAlgn="base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7pPr>
            <a:lvl8pPr marL="3465513" indent="-398463" algn="l" rtl="0" fontAlgn="base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8pPr>
            <a:lvl9pPr marL="3922713" indent="-398463" algn="l" rtl="0" fontAlgn="base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lnSpc>
                <a:spcPct val="90000"/>
              </a:lnSpc>
            </a:pPr>
            <a:r>
              <a:rPr lang="cs-CZ" sz="2800" kern="0"/>
              <a:t>pravidelný sběr informací  o stavu projektu</a:t>
            </a:r>
          </a:p>
          <a:p>
            <a:pPr>
              <a:lnSpc>
                <a:spcPct val="90000"/>
              </a:lnSpc>
            </a:pPr>
            <a:r>
              <a:rPr lang="cs-CZ" sz="2800" kern="0"/>
              <a:t>„ruční“ vyhodnocování je možné jen pro malé projekty</a:t>
            </a:r>
          </a:p>
          <a:p>
            <a:pPr>
              <a:lnSpc>
                <a:spcPct val="90000"/>
              </a:lnSpc>
            </a:pPr>
            <a:r>
              <a:rPr lang="cs-CZ" sz="2800" kern="0"/>
              <a:t>automatizované sledování (např. MS Project)</a:t>
            </a:r>
          </a:p>
          <a:p>
            <a:pPr lvl="1">
              <a:lnSpc>
                <a:spcPct val="90000"/>
              </a:lnSpc>
            </a:pPr>
            <a:r>
              <a:rPr lang="cs-CZ" sz="2400" kern="0"/>
              <a:t>termíny a funkce</a:t>
            </a:r>
          </a:p>
          <a:p>
            <a:pPr lvl="1">
              <a:lnSpc>
                <a:spcPct val="90000"/>
              </a:lnSpc>
            </a:pPr>
            <a:r>
              <a:rPr lang="cs-CZ" sz="2400" kern="0"/>
              <a:t>sledování kritické cesty</a:t>
            </a:r>
          </a:p>
          <a:p>
            <a:pPr lvl="1">
              <a:lnSpc>
                <a:spcPct val="90000"/>
              </a:lnSpc>
            </a:pPr>
            <a:r>
              <a:rPr lang="cs-CZ" sz="2400" kern="0"/>
              <a:t>sledování vytíženosti zdrojů</a:t>
            </a:r>
          </a:p>
          <a:p>
            <a:pPr>
              <a:lnSpc>
                <a:spcPct val="90000"/>
              </a:lnSpc>
            </a:pPr>
            <a:r>
              <a:rPr lang="cs-CZ" sz="2800" kern="0"/>
              <a:t>taktiky jednání při zjištění problémů</a:t>
            </a:r>
          </a:p>
          <a:p>
            <a:pPr lvl="1">
              <a:lnSpc>
                <a:spcPct val="90000"/>
              </a:lnSpc>
            </a:pPr>
            <a:r>
              <a:rPr lang="cs-CZ" sz="2400" kern="0"/>
              <a:t>konsensuální : je vždy výhodné pro udržení týmu</a:t>
            </a:r>
          </a:p>
          <a:p>
            <a:pPr lvl="1">
              <a:lnSpc>
                <a:spcPct val="90000"/>
              </a:lnSpc>
            </a:pPr>
            <a:r>
              <a:rPr lang="cs-CZ" sz="2400" kern="0"/>
              <a:t>konfliktní : v případě opakovaných problémů</a:t>
            </a:r>
          </a:p>
          <a:p>
            <a:pPr lvl="1">
              <a:lnSpc>
                <a:spcPct val="90000"/>
              </a:lnSpc>
            </a:pPr>
            <a:endParaRPr lang="cs-CZ" kern="0"/>
          </a:p>
        </p:txBody>
      </p:sp>
    </p:spTree>
    <p:extLst>
      <p:ext uri="{BB962C8B-B14F-4D97-AF65-F5344CB8AC3E}">
        <p14:creationId xmlns:p14="http://schemas.microsoft.com/office/powerpoint/2010/main" val="1199953255"/>
      </p:ext>
    </p:extLst>
  </p:cSld>
  <p:clrMapOvr>
    <a:masterClrMapping/>
  </p:clrMapOvr>
  <p:transition>
    <p:push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 bwMode="auto">
          <a:xfrm>
            <a:off x="467544" y="116632"/>
            <a:ext cx="77724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cs-CZ" sz="3600" kern="0"/>
              <a:t>Týmový management – základní pojmy</a:t>
            </a:r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 bwMode="auto">
          <a:xfrm>
            <a:off x="755576" y="1772816"/>
            <a:ext cx="701040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469900" indent="-469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o"/>
              <a:defRPr sz="3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08050" indent="-436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n"/>
              <a:defRPr sz="2600">
                <a:solidFill>
                  <a:schemeClr val="tx1"/>
                </a:solidFill>
                <a:latin typeface="+mn-lt"/>
              </a:defRPr>
            </a:lvl2pPr>
            <a:lvl3pPr marL="1304925" indent="-39528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o"/>
              <a:defRPr sz="2300">
                <a:solidFill>
                  <a:schemeClr val="tx1"/>
                </a:solidFill>
                <a:latin typeface="+mn-lt"/>
              </a:defRPr>
            </a:lvl3pPr>
            <a:lvl4pPr marL="1693863" indent="-3873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4pPr>
            <a:lvl5pPr marL="2093913" indent="-398463" algn="l" rtl="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  <a:lvl6pPr marL="2551113" indent="-398463" algn="l" rtl="0" fontAlgn="base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6pPr>
            <a:lvl7pPr marL="3008313" indent="-398463" algn="l" rtl="0" fontAlgn="base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7pPr>
            <a:lvl8pPr marL="3465513" indent="-398463" algn="l" rtl="0" fontAlgn="base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8pPr>
            <a:lvl9pPr marL="3922713" indent="-398463" algn="l" rtl="0" fontAlgn="base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cs-CZ" sz="2000" kern="0" dirty="0"/>
              <a:t>Projektová hierarchie – postavení jednotlivých členů  v projektové organizační struktuře</a:t>
            </a:r>
          </a:p>
          <a:p>
            <a:r>
              <a:rPr lang="cs-CZ" sz="2000" kern="0" dirty="0"/>
              <a:t>Dozor – (projektový dozor, </a:t>
            </a:r>
            <a:r>
              <a:rPr lang="cs-CZ" sz="2000" kern="0" dirty="0" err="1"/>
              <a:t>steering</a:t>
            </a:r>
            <a:r>
              <a:rPr lang="cs-CZ" sz="2000" kern="0" dirty="0"/>
              <a:t> </a:t>
            </a:r>
            <a:r>
              <a:rPr lang="cs-CZ" sz="2000" kern="0" dirty="0" err="1"/>
              <a:t>board</a:t>
            </a:r>
            <a:r>
              <a:rPr lang="cs-CZ" sz="2000" kern="0" dirty="0"/>
              <a:t>) – má dohled nad projektem a provádí stěžejní rozhodnutí</a:t>
            </a:r>
          </a:p>
          <a:p>
            <a:r>
              <a:rPr lang="cs-CZ" sz="2000" kern="0" dirty="0"/>
              <a:t>Expertní tým – často externí poradci, poradní orgán vrcholového managementu, vyhodnocuje efektivnost a kvalitu projektu</a:t>
            </a:r>
          </a:p>
          <a:p>
            <a:r>
              <a:rPr lang="cs-CZ" sz="2000" kern="0" dirty="0"/>
              <a:t>Manažér projektu – je plně zodpovědný  za management projektu  a dosažení cílů</a:t>
            </a:r>
          </a:p>
          <a:p>
            <a:r>
              <a:rPr lang="cs-CZ" sz="2000" kern="0" dirty="0"/>
              <a:t>Vedoucí projektové skupiny ( dílčího projektu) </a:t>
            </a:r>
          </a:p>
          <a:p>
            <a:r>
              <a:rPr lang="cs-CZ" sz="2000" kern="0" dirty="0"/>
              <a:t>Kmenový projektový tým – podílí se na formulaci výchozích požadavků a cílů ( u IS projektů zpravidla zástupci uživatelů)</a:t>
            </a:r>
          </a:p>
        </p:txBody>
      </p:sp>
    </p:spTree>
    <p:extLst>
      <p:ext uri="{BB962C8B-B14F-4D97-AF65-F5344CB8AC3E}">
        <p14:creationId xmlns:p14="http://schemas.microsoft.com/office/powerpoint/2010/main" val="2162884080"/>
      </p:ext>
    </p:extLst>
  </p:cSld>
  <p:clrMapOvr>
    <a:masterClrMapping/>
  </p:clrMapOvr>
  <p:transition>
    <p:push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 bwMode="auto">
          <a:xfrm>
            <a:off x="539552" y="-14941"/>
            <a:ext cx="77724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cs-CZ" sz="3600" kern="0"/>
              <a:t>Hierarchie v projektu</a:t>
            </a:r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 bwMode="auto">
          <a:xfrm>
            <a:off x="827584" y="1772816"/>
            <a:ext cx="701040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469900" indent="-469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o"/>
              <a:defRPr sz="3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08050" indent="-436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n"/>
              <a:defRPr sz="2600">
                <a:solidFill>
                  <a:schemeClr val="tx1"/>
                </a:solidFill>
                <a:latin typeface="+mn-lt"/>
              </a:defRPr>
            </a:lvl2pPr>
            <a:lvl3pPr marL="1304925" indent="-39528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o"/>
              <a:defRPr sz="2300">
                <a:solidFill>
                  <a:schemeClr val="tx1"/>
                </a:solidFill>
                <a:latin typeface="+mn-lt"/>
              </a:defRPr>
            </a:lvl3pPr>
            <a:lvl4pPr marL="1693863" indent="-3873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4pPr>
            <a:lvl5pPr marL="2093913" indent="-398463" algn="l" rtl="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  <a:lvl6pPr marL="2551113" indent="-398463" algn="l" rtl="0" fontAlgn="base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6pPr>
            <a:lvl7pPr marL="3008313" indent="-398463" algn="l" rtl="0" fontAlgn="base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7pPr>
            <a:lvl8pPr marL="3465513" indent="-398463" algn="l" rtl="0" fontAlgn="base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8pPr>
            <a:lvl9pPr marL="3922713" indent="-398463" algn="l" rtl="0" fontAlgn="base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cs-CZ" sz="2400" kern="0" dirty="0"/>
              <a:t>Určuje  vzájemné vztahy  nadřízenosti a podřízenosti  pracovníků podílejících se na projektových pracích</a:t>
            </a:r>
          </a:p>
          <a:p>
            <a:r>
              <a:rPr lang="cs-CZ" sz="2400" kern="0" dirty="0"/>
              <a:t>Struktura  hierarchie je vždy ovlivněna potřebou a charakterem požadovaných znalostí</a:t>
            </a:r>
          </a:p>
          <a:p>
            <a:r>
              <a:rPr lang="cs-CZ" sz="2400" kern="0" dirty="0"/>
              <a:t>U IS je to vždy smíšená struktura a hierarchie pracovníků  IT a uživatelů, kdy zejména na počátku mají převažovat odborné znalosti v oblastech zavedení (změn) IS</a:t>
            </a:r>
          </a:p>
        </p:txBody>
      </p:sp>
    </p:spTree>
    <p:extLst>
      <p:ext uri="{BB962C8B-B14F-4D97-AF65-F5344CB8AC3E}">
        <p14:creationId xmlns:p14="http://schemas.microsoft.com/office/powerpoint/2010/main" val="2752784874"/>
      </p:ext>
    </p:extLst>
  </p:cSld>
  <p:clrMapOvr>
    <a:masterClrMapping/>
  </p:clrMapOvr>
  <p:transition>
    <p:push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 bwMode="auto">
          <a:xfrm>
            <a:off x="539552" y="116632"/>
            <a:ext cx="77724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cs-CZ" sz="3600" kern="0"/>
              <a:t>Typické organizační schéma IS projektu</a:t>
            </a:r>
          </a:p>
        </p:txBody>
      </p:sp>
      <p:graphicFrame>
        <p:nvGraphicFramePr>
          <p:cNvPr id="3" name="Object 3"/>
          <p:cNvGraphicFramePr>
            <a:graphicFrameLocks noGrp="1" noChangeAspect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2928276038"/>
              </p:ext>
            </p:extLst>
          </p:nvPr>
        </p:nvGraphicFramePr>
        <p:xfrm>
          <a:off x="1456001" y="1844824"/>
          <a:ext cx="6840760" cy="457114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96" name="Visio" r:id="rId3" imgW="6124475" imgH="4092674" progId="Visio.Drawing.11">
                  <p:embed/>
                </p:oleObj>
              </mc:Choice>
              <mc:Fallback>
                <p:oleObj name="Visio" r:id="rId3" imgW="6124475" imgH="4092674" progId="Visio.Drawing.11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56001" y="1844824"/>
                        <a:ext cx="6840760" cy="4571145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87158790"/>
      </p:ext>
    </p:extLst>
  </p:cSld>
  <p:clrMapOvr>
    <a:masterClrMapping/>
  </p:clrMapOvr>
  <p:transition>
    <p:push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3"/>
          <p:cNvSpPr>
            <a:spLocks noGrp="1"/>
          </p:cNvSpPr>
          <p:nvPr>
            <p:ph type="title"/>
          </p:nvPr>
        </p:nvSpPr>
        <p:spPr>
          <a:xfrm>
            <a:off x="539552" y="188640"/>
            <a:ext cx="8001000" cy="1216025"/>
          </a:xfrm>
        </p:spPr>
        <p:txBody>
          <a:bodyPr/>
          <a:lstStyle/>
          <a:p>
            <a:r>
              <a:rPr lang="cs-CZ" dirty="0"/>
              <a:t>Hlavní role v projektu IS</a:t>
            </a:r>
          </a:p>
        </p:txBody>
      </p:sp>
      <p:graphicFrame>
        <p:nvGraphicFramePr>
          <p:cNvPr id="3" name="Tabulk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94994489"/>
              </p:ext>
            </p:extLst>
          </p:nvPr>
        </p:nvGraphicFramePr>
        <p:xfrm>
          <a:off x="683568" y="1700808"/>
          <a:ext cx="7643866" cy="4500590"/>
        </p:xfrm>
        <a:graphic>
          <a:graphicData uri="http://schemas.openxmlformats.org/drawingml/2006/table">
            <a:tbl>
              <a:tblPr/>
              <a:tblGrid>
                <a:gridCol w="382193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2193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0914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800" b="1" dirty="0">
                          <a:latin typeface="Times New Roman"/>
                          <a:ea typeface="MS Mincho"/>
                          <a:cs typeface="Times New Roman"/>
                        </a:rPr>
                        <a:t>Odběratel</a:t>
                      </a:r>
                      <a:endParaRPr lang="cs-CZ" sz="1800" dirty="0"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800" b="1">
                          <a:latin typeface="Times New Roman"/>
                          <a:ea typeface="MS Mincho"/>
                          <a:cs typeface="Times New Roman"/>
                        </a:rPr>
                        <a:t>Dodavatel</a:t>
                      </a:r>
                      <a:endParaRPr lang="cs-CZ" sz="1800"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1829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800">
                          <a:latin typeface="Times New Roman"/>
                          <a:ea typeface="MS Mincho"/>
                          <a:cs typeface="Times New Roman"/>
                        </a:rPr>
                        <a:t>Vlastník projektu (vedoucí organizace, nebo člen vedení)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800">
                          <a:latin typeface="Times New Roman"/>
                          <a:ea typeface="MS Mincho"/>
                          <a:cs typeface="Times New Roman"/>
                        </a:rPr>
                        <a:t>Vedoucí projektu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0914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800">
                          <a:latin typeface="Times New Roman"/>
                          <a:ea typeface="MS Mincho"/>
                          <a:cs typeface="Times New Roman"/>
                        </a:rPr>
                        <a:t>Řídící výbor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800">
                          <a:latin typeface="Times New Roman"/>
                          <a:ea typeface="MS Mincho"/>
                          <a:cs typeface="Times New Roman"/>
                        </a:rPr>
                        <a:t>Konzultant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0914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800">
                          <a:latin typeface="Times New Roman"/>
                          <a:ea typeface="MS Mincho"/>
                          <a:cs typeface="Times New Roman"/>
                        </a:rPr>
                        <a:t>Vedoucí projektu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800">
                          <a:latin typeface="Times New Roman"/>
                          <a:ea typeface="MS Mincho"/>
                          <a:cs typeface="Times New Roman"/>
                        </a:rPr>
                        <a:t>Programátor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1829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800">
                          <a:latin typeface="Times New Roman"/>
                          <a:ea typeface="MS Mincho"/>
                          <a:cs typeface="Times New Roman"/>
                        </a:rPr>
                        <a:t>Vedoucí dílčího projektu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800">
                          <a:latin typeface="Times New Roman"/>
                          <a:ea typeface="MS Mincho"/>
                          <a:cs typeface="Times New Roman"/>
                        </a:rPr>
                        <a:t>Technický specialista systémového software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0914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800" dirty="0">
                          <a:latin typeface="Times New Roman"/>
                          <a:ea typeface="MS Mincho"/>
                          <a:cs typeface="Times New Roman"/>
                        </a:rPr>
                        <a:t>Člen projektového týmu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800">
                          <a:latin typeface="Times New Roman"/>
                          <a:ea typeface="MS Mincho"/>
                          <a:cs typeface="Times New Roman"/>
                        </a:rPr>
                        <a:t>Technický specialista hardware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0914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800" dirty="0">
                          <a:latin typeface="Times New Roman"/>
                          <a:ea typeface="MS Mincho"/>
                          <a:cs typeface="Times New Roman"/>
                        </a:rPr>
                        <a:t>Případný externí expert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800">
                          <a:latin typeface="Times New Roman"/>
                          <a:ea typeface="MS Mincho"/>
                          <a:cs typeface="Times New Roman"/>
                        </a:rPr>
                        <a:t>Technický specialista sítí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81829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800">
                          <a:latin typeface="Times New Roman"/>
                          <a:ea typeface="MS Mincho"/>
                          <a:cs typeface="Times New Roman"/>
                        </a:rPr>
                        <a:t>Případný asistent vedoucího projektu aj.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800" dirty="0">
                          <a:latin typeface="Times New Roman"/>
                          <a:ea typeface="MS Mincho"/>
                          <a:cs typeface="Times New Roman"/>
                        </a:rPr>
                        <a:t>Popřípadě specialista pro školení uživatele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1967500"/>
      </p:ext>
    </p:extLst>
  </p:cSld>
  <p:clrMapOvr>
    <a:masterClrMapping/>
  </p:clrMapOvr>
  <p:transition>
    <p:push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 bwMode="auto">
          <a:xfrm>
            <a:off x="611560" y="-24669"/>
            <a:ext cx="77724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cs-CZ" sz="3600" kern="0" dirty="0"/>
              <a:t>Řídící výbor ( dozor)</a:t>
            </a:r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 bwMode="auto">
          <a:xfrm>
            <a:off x="611560" y="1916832"/>
            <a:ext cx="701040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469900" indent="-469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o"/>
              <a:defRPr sz="3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08050" indent="-436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n"/>
              <a:defRPr sz="2600">
                <a:solidFill>
                  <a:schemeClr val="tx1"/>
                </a:solidFill>
                <a:latin typeface="+mn-lt"/>
              </a:defRPr>
            </a:lvl2pPr>
            <a:lvl3pPr marL="1304925" indent="-39528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o"/>
              <a:defRPr sz="2300">
                <a:solidFill>
                  <a:schemeClr val="tx1"/>
                </a:solidFill>
                <a:latin typeface="+mn-lt"/>
              </a:defRPr>
            </a:lvl3pPr>
            <a:lvl4pPr marL="1693863" indent="-3873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4pPr>
            <a:lvl5pPr marL="2093913" indent="-398463" algn="l" rtl="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  <a:lvl6pPr marL="2551113" indent="-398463" algn="l" rtl="0" fontAlgn="base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6pPr>
            <a:lvl7pPr marL="3008313" indent="-398463" algn="l" rtl="0" fontAlgn="base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7pPr>
            <a:lvl8pPr marL="3465513" indent="-398463" algn="l" rtl="0" fontAlgn="base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8pPr>
            <a:lvl9pPr marL="3922713" indent="-398463" algn="l" rtl="0" fontAlgn="base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lnSpc>
                <a:spcPct val="90000"/>
              </a:lnSpc>
            </a:pPr>
            <a:r>
              <a:rPr lang="cs-CZ" sz="2400" kern="0" dirty="0"/>
              <a:t>Definuje:</a:t>
            </a:r>
          </a:p>
          <a:p>
            <a:pPr lvl="1">
              <a:lnSpc>
                <a:spcPct val="90000"/>
              </a:lnSpc>
            </a:pPr>
            <a:r>
              <a:rPr lang="cs-CZ" sz="2000" kern="0" dirty="0"/>
              <a:t>Strategii vedoucí k dosažení cílů projektu</a:t>
            </a:r>
          </a:p>
          <a:p>
            <a:pPr lvl="1">
              <a:lnSpc>
                <a:spcPct val="90000"/>
              </a:lnSpc>
            </a:pPr>
            <a:r>
              <a:rPr lang="cs-CZ" sz="2000" kern="0" dirty="0"/>
              <a:t>Priority</a:t>
            </a:r>
          </a:p>
          <a:p>
            <a:pPr lvl="1">
              <a:lnSpc>
                <a:spcPct val="90000"/>
              </a:lnSpc>
            </a:pPr>
            <a:r>
              <a:rPr lang="cs-CZ" sz="2000" kern="0" dirty="0"/>
              <a:t>Pravomoci</a:t>
            </a:r>
          </a:p>
          <a:p>
            <a:pPr>
              <a:lnSpc>
                <a:spcPct val="90000"/>
              </a:lnSpc>
            </a:pPr>
            <a:r>
              <a:rPr lang="cs-CZ" sz="2400" kern="0" dirty="0"/>
              <a:t>Sleduje:</a:t>
            </a:r>
          </a:p>
          <a:p>
            <a:pPr lvl="1">
              <a:lnSpc>
                <a:spcPct val="90000"/>
              </a:lnSpc>
            </a:pPr>
            <a:r>
              <a:rPr lang="cs-CZ" sz="2000" kern="0" dirty="0"/>
              <a:t>Postup prací na projektu</a:t>
            </a:r>
          </a:p>
          <a:p>
            <a:pPr lvl="1">
              <a:lnSpc>
                <a:spcPct val="90000"/>
              </a:lnSpc>
            </a:pPr>
            <a:r>
              <a:rPr lang="cs-CZ" sz="2000" kern="0" dirty="0"/>
              <a:t>Průběh nákladů</a:t>
            </a:r>
          </a:p>
          <a:p>
            <a:pPr>
              <a:lnSpc>
                <a:spcPct val="90000"/>
              </a:lnSpc>
            </a:pPr>
            <a:r>
              <a:rPr lang="cs-CZ" sz="2400" kern="0" dirty="0"/>
              <a:t>Rozhoduje o:</a:t>
            </a:r>
          </a:p>
          <a:p>
            <a:pPr lvl="1">
              <a:lnSpc>
                <a:spcPct val="90000"/>
              </a:lnSpc>
            </a:pPr>
            <a:r>
              <a:rPr lang="cs-CZ" sz="2000" kern="0" dirty="0"/>
              <a:t>Alokaci zdrojů požadovaných manažérem projektu</a:t>
            </a:r>
          </a:p>
          <a:p>
            <a:pPr lvl="1">
              <a:lnSpc>
                <a:spcPct val="90000"/>
              </a:lnSpc>
            </a:pPr>
            <a:r>
              <a:rPr lang="cs-CZ" sz="2000" kern="0" dirty="0"/>
              <a:t>Změnách oproti definici funkcí a prací na projektu</a:t>
            </a:r>
          </a:p>
        </p:txBody>
      </p:sp>
    </p:spTree>
    <p:extLst>
      <p:ext uri="{BB962C8B-B14F-4D97-AF65-F5344CB8AC3E}">
        <p14:creationId xmlns:p14="http://schemas.microsoft.com/office/powerpoint/2010/main" val="2543847974"/>
      </p:ext>
    </p:extLst>
  </p:cSld>
  <p:clrMapOvr>
    <a:masterClrMapping/>
  </p:clrMapOvr>
  <p:transition>
    <p:push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2"/>
          <p:cNvSpPr>
            <a:spLocks noGrp="1" noChangeArrowheads="1"/>
          </p:cNvSpPr>
          <p:nvPr>
            <p:ph type="title"/>
          </p:nvPr>
        </p:nvSpPr>
        <p:spPr>
          <a:xfrm>
            <a:off x="574675" y="304800"/>
            <a:ext cx="8001000" cy="1216025"/>
          </a:xfrm>
        </p:spPr>
        <p:txBody>
          <a:bodyPr/>
          <a:lstStyle/>
          <a:p>
            <a:pPr>
              <a:defRPr/>
            </a:pPr>
            <a:r>
              <a:rPr lang="cs-CZ" sz="4000"/>
              <a:t>Pojem informační </a:t>
            </a:r>
            <a:r>
              <a:rPr lang="cs-CZ" sz="4000" dirty="0"/>
              <a:t>společnost </a:t>
            </a:r>
            <a:r>
              <a:rPr lang="cs-CZ" sz="4000"/>
              <a:t>a informace</a:t>
            </a:r>
            <a:endParaRPr lang="en-US" sz="4000" dirty="0"/>
          </a:p>
        </p:txBody>
      </p:sp>
      <p:sp>
        <p:nvSpPr>
          <p:cNvPr id="12" name="Rectangle 3"/>
          <p:cNvSpPr>
            <a:spLocks noGrp="1" noChangeArrowheads="1"/>
          </p:cNvSpPr>
          <p:nvPr>
            <p:ph idx="1"/>
          </p:nvPr>
        </p:nvSpPr>
        <p:spPr>
          <a:xfrm>
            <a:off x="566738" y="1752600"/>
            <a:ext cx="8001000" cy="4267200"/>
          </a:xfrm>
        </p:spPr>
        <p:txBody>
          <a:bodyPr/>
          <a:lstStyle/>
          <a:p>
            <a:r>
              <a:rPr lang="cs-CZ"/>
              <a:t>Informační společnost:</a:t>
            </a:r>
          </a:p>
          <a:p>
            <a:pPr lvl="1"/>
            <a:r>
              <a:rPr lang="cs-CZ"/>
              <a:t> použití technologií zpracování informací ve všech oblastech společenského života</a:t>
            </a:r>
          </a:p>
          <a:p>
            <a:r>
              <a:rPr lang="cs-CZ"/>
              <a:t>Informace:</a:t>
            </a:r>
          </a:p>
          <a:p>
            <a:pPr lvl="1"/>
            <a:r>
              <a:rPr lang="cs-CZ"/>
              <a:t>V informační společnosti nabývá pojem informace nejvyšší důležitosti, jedná se prakticky o stejnou důležitost jakou mají pojmy čas, prostor, hmota.</a:t>
            </a:r>
            <a:endParaRPr lang="en-US"/>
          </a:p>
        </p:txBody>
      </p:sp>
      <p:sp>
        <p:nvSpPr>
          <p:cNvPr id="14" name="Rectangle 4"/>
          <p:cNvSpPr>
            <a:spLocks noChangeArrowheads="1"/>
          </p:cNvSpPr>
          <p:nvPr/>
        </p:nvSpPr>
        <p:spPr bwMode="auto">
          <a:xfrm>
            <a:off x="539750" y="5661025"/>
            <a:ext cx="541686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000000"/>
                </a:solidFill>
                <a:hlinkClick r:id="rId2"/>
              </a:rPr>
              <a:t>http://nb.vse.cz/kfil/elogos/miscellany/slapa103.pdf</a:t>
            </a:r>
            <a:r>
              <a:rPr lang="sk-SK" dirty="0">
                <a:solidFill>
                  <a:srgbClr val="000000"/>
                </a:solidFill>
              </a:rPr>
              <a:t> </a:t>
            </a:r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7391329"/>
      </p:ext>
    </p:extLst>
  </p:cSld>
  <p:clrMapOvr>
    <a:masterClrMapping/>
  </p:clrMapOvr>
  <p:transition>
    <p:push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 bwMode="auto">
          <a:xfrm>
            <a:off x="467544" y="-24669"/>
            <a:ext cx="77724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cs-CZ" sz="3600" kern="0" dirty="0"/>
              <a:t>Vedoucí projektu</a:t>
            </a:r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 bwMode="auto">
          <a:xfrm>
            <a:off x="683568" y="1772816"/>
            <a:ext cx="701040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469900" indent="-469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o"/>
              <a:defRPr sz="3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08050" indent="-436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n"/>
              <a:defRPr sz="2600">
                <a:solidFill>
                  <a:schemeClr val="tx1"/>
                </a:solidFill>
                <a:latin typeface="+mn-lt"/>
              </a:defRPr>
            </a:lvl2pPr>
            <a:lvl3pPr marL="1304925" indent="-39528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o"/>
              <a:defRPr sz="2300">
                <a:solidFill>
                  <a:schemeClr val="tx1"/>
                </a:solidFill>
                <a:latin typeface="+mn-lt"/>
              </a:defRPr>
            </a:lvl3pPr>
            <a:lvl4pPr marL="1693863" indent="-3873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4pPr>
            <a:lvl5pPr marL="2093913" indent="-398463" algn="l" rtl="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  <a:lvl6pPr marL="2551113" indent="-398463" algn="l" rtl="0" fontAlgn="base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6pPr>
            <a:lvl7pPr marL="3008313" indent="-398463" algn="l" rtl="0" fontAlgn="base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7pPr>
            <a:lvl8pPr marL="3465513" indent="-398463" algn="l" rtl="0" fontAlgn="base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8pPr>
            <a:lvl9pPr marL="3922713" indent="-398463" algn="l" rtl="0" fontAlgn="base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cs-CZ" sz="2000" kern="0" dirty="0"/>
              <a:t>Plánovač, koordinátor, organizátor, kontrolor , vyjednavač a </a:t>
            </a:r>
            <a:br>
              <a:rPr lang="cs-CZ" sz="2800" kern="0" dirty="0"/>
            </a:br>
            <a:r>
              <a:rPr lang="cs-CZ" sz="2800" b="1" kern="0" dirty="0"/>
              <a:t>Vůdce</a:t>
            </a:r>
          </a:p>
          <a:p>
            <a:r>
              <a:rPr lang="cs-CZ" sz="2000" kern="0" dirty="0"/>
              <a:t>Je zodpovědný za výběr členů projektového týmu</a:t>
            </a:r>
          </a:p>
          <a:p>
            <a:r>
              <a:rPr lang="cs-CZ" sz="2000" kern="0" dirty="0"/>
              <a:t>Řídí a koordinuje dílčí projekty</a:t>
            </a:r>
          </a:p>
          <a:p>
            <a:r>
              <a:rPr lang="cs-CZ" sz="2000" kern="0" dirty="0"/>
              <a:t>Zodpovídá zejména za:</a:t>
            </a:r>
          </a:p>
          <a:p>
            <a:pPr lvl="1"/>
            <a:r>
              <a:rPr lang="cs-CZ" sz="1600" kern="0" dirty="0"/>
              <a:t>Řízení realizace postupu prací</a:t>
            </a:r>
          </a:p>
          <a:p>
            <a:pPr lvl="1"/>
            <a:r>
              <a:rPr lang="cs-CZ" sz="1600" kern="0" dirty="0"/>
              <a:t>Identifikaci odchylek od plánů a realizaci nápravných opatření</a:t>
            </a:r>
          </a:p>
          <a:p>
            <a:pPr lvl="1"/>
            <a:r>
              <a:rPr lang="cs-CZ" sz="1600" kern="0" dirty="0"/>
              <a:t>Poskytování informací o průběhu projektu</a:t>
            </a:r>
          </a:p>
          <a:p>
            <a:pPr lvl="1"/>
            <a:r>
              <a:rPr lang="cs-CZ" sz="1600" kern="0" dirty="0"/>
              <a:t>Formulování a předkládání požadavků nad rámec jeho povinností (u IS kritická úloha)</a:t>
            </a:r>
          </a:p>
          <a:p>
            <a:pPr lvl="1"/>
            <a:r>
              <a:rPr lang="cs-CZ" sz="1600" kern="0" dirty="0"/>
              <a:t>Sledování a vyhodnocování nákladů vzhledem k rozpočtu</a:t>
            </a:r>
          </a:p>
          <a:p>
            <a:pPr lvl="1"/>
            <a:r>
              <a:rPr lang="cs-CZ" sz="1600" kern="0" dirty="0"/>
              <a:t>Vytváření potřebných pracovních kontaktů na všech úrovních řízení</a:t>
            </a:r>
          </a:p>
          <a:p>
            <a:pPr lvl="1"/>
            <a:r>
              <a:rPr lang="cs-CZ" sz="1600" kern="0" dirty="0"/>
              <a:t>Marketing projektu</a:t>
            </a:r>
            <a:endParaRPr lang="cs-CZ" sz="2400" kern="0" dirty="0"/>
          </a:p>
        </p:txBody>
      </p:sp>
    </p:spTree>
    <p:extLst>
      <p:ext uri="{BB962C8B-B14F-4D97-AF65-F5344CB8AC3E}">
        <p14:creationId xmlns:p14="http://schemas.microsoft.com/office/powerpoint/2010/main" val="909153277"/>
      </p:ext>
    </p:extLst>
  </p:cSld>
  <p:clrMapOvr>
    <a:masterClrMapping/>
  </p:clrMapOvr>
  <p:transition>
    <p:push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3"/>
          <p:cNvSpPr>
            <a:spLocks noGrp="1"/>
          </p:cNvSpPr>
          <p:nvPr>
            <p:ph type="title"/>
          </p:nvPr>
        </p:nvSpPr>
        <p:spPr>
          <a:xfrm>
            <a:off x="574675" y="304800"/>
            <a:ext cx="8001000" cy="1216025"/>
          </a:xfrm>
        </p:spPr>
        <p:txBody>
          <a:bodyPr/>
          <a:lstStyle/>
          <a:p>
            <a:r>
              <a:rPr lang="cs-CZ" dirty="0"/>
              <a:t>Vedoucí projektu</a:t>
            </a:r>
          </a:p>
        </p:txBody>
      </p:sp>
      <p:graphicFrame>
        <p:nvGraphicFramePr>
          <p:cNvPr id="3" name="Tabulk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83078068"/>
              </p:ext>
            </p:extLst>
          </p:nvPr>
        </p:nvGraphicFramePr>
        <p:xfrm>
          <a:off x="357158" y="1785927"/>
          <a:ext cx="8001056" cy="3738109"/>
        </p:xfrm>
        <a:graphic>
          <a:graphicData uri="http://schemas.openxmlformats.org/drawingml/2006/table">
            <a:tbl>
              <a:tblPr/>
              <a:tblGrid>
                <a:gridCol w="400052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0052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64347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cs-CZ" sz="1600" b="1" dirty="0">
                          <a:solidFill>
                            <a:schemeClr val="tx1"/>
                          </a:solidFill>
                          <a:latin typeface="Times New Roman"/>
                          <a:ea typeface="MS Mincho"/>
                          <a:cs typeface="Times New Roman"/>
                        </a:rPr>
                        <a:t>Cíle role</a:t>
                      </a:r>
                      <a:endParaRPr lang="cs-CZ" sz="1600" dirty="0">
                        <a:solidFill>
                          <a:schemeClr val="tx1"/>
                        </a:solidFill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cs-CZ" sz="1600">
                          <a:solidFill>
                            <a:schemeClr val="tx1"/>
                          </a:solidFill>
                          <a:latin typeface="Times New Roman"/>
                          <a:ea typeface="MS Mincho"/>
                          <a:cs typeface="Times New Roman"/>
                        </a:rPr>
                        <a:t>Splnit cíle projektu a jeho souvislosti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9304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cs-CZ" sz="1600" b="1">
                          <a:solidFill>
                            <a:schemeClr val="tx1"/>
                          </a:solidFill>
                          <a:latin typeface="Times New Roman"/>
                          <a:ea typeface="MS Mincho"/>
                          <a:cs typeface="Times New Roman"/>
                        </a:rPr>
                        <a:t>Kompetence</a:t>
                      </a:r>
                      <a:endParaRPr lang="cs-CZ" sz="1600">
                        <a:solidFill>
                          <a:schemeClr val="tx1"/>
                        </a:solidFill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600" dirty="0">
                          <a:solidFill>
                            <a:schemeClr val="tx1"/>
                          </a:solidFill>
                          <a:latin typeface="Times New Roman"/>
                          <a:ea typeface="MS Mincho"/>
                          <a:cs typeface="Times New Roman"/>
                        </a:rPr>
                        <a:t>Schopnost vést projekty, znalost organizace podniku, znalost řešené problematiky, znalost IT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64347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cs-CZ" sz="1600" b="1">
                          <a:solidFill>
                            <a:schemeClr val="tx1"/>
                          </a:solidFill>
                          <a:latin typeface="Times New Roman"/>
                          <a:ea typeface="MS Mincho"/>
                          <a:cs typeface="Times New Roman"/>
                        </a:rPr>
                        <a:t>Osobnostní typ</a:t>
                      </a:r>
                      <a:endParaRPr lang="cs-CZ" sz="1600">
                        <a:solidFill>
                          <a:schemeClr val="tx1"/>
                        </a:solidFill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cs-CZ" sz="1600">
                          <a:solidFill>
                            <a:schemeClr val="tx1"/>
                          </a:solidFill>
                          <a:latin typeface="Times New Roman"/>
                          <a:ea typeface="MS Mincho"/>
                          <a:cs typeface="Times New Roman"/>
                        </a:rPr>
                        <a:t>Komunikátor a vůdce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64347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cs-CZ" sz="1600" b="1">
                          <a:solidFill>
                            <a:schemeClr val="tx1"/>
                          </a:solidFill>
                          <a:latin typeface="Times New Roman"/>
                          <a:ea typeface="MS Mincho"/>
                          <a:cs typeface="Times New Roman"/>
                        </a:rPr>
                        <a:t>Počet osob</a:t>
                      </a:r>
                      <a:endParaRPr lang="cs-CZ" sz="1600">
                        <a:solidFill>
                          <a:schemeClr val="tx1"/>
                        </a:solidFill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cs-CZ" sz="1600" dirty="0">
                          <a:solidFill>
                            <a:schemeClr val="tx1"/>
                          </a:solidFill>
                          <a:latin typeface="Times New Roman"/>
                          <a:ea typeface="MS Mincho"/>
                          <a:cs typeface="Times New Roman"/>
                        </a:rPr>
                        <a:t>Jedna až dvě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64347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cs-CZ" sz="1600" b="1">
                          <a:solidFill>
                            <a:schemeClr val="tx1"/>
                          </a:solidFill>
                          <a:latin typeface="Times New Roman"/>
                          <a:ea typeface="MS Mincho"/>
                          <a:cs typeface="Times New Roman"/>
                        </a:rPr>
                        <a:t>Co není cílem</a:t>
                      </a:r>
                      <a:endParaRPr lang="cs-CZ" sz="1600">
                        <a:solidFill>
                          <a:schemeClr val="tx1"/>
                        </a:solidFill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cs-CZ" sz="1600" dirty="0">
                        <a:solidFill>
                          <a:schemeClr val="tx1"/>
                        </a:solidFill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64347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cs-CZ" sz="1600" b="1">
                          <a:solidFill>
                            <a:schemeClr val="tx1"/>
                          </a:solidFill>
                          <a:latin typeface="Times New Roman"/>
                          <a:ea typeface="MS Mincho"/>
                          <a:cs typeface="Times New Roman"/>
                        </a:rPr>
                        <a:t>Zdroj, odkud jej vzít</a:t>
                      </a:r>
                      <a:endParaRPr lang="cs-CZ" sz="1600">
                        <a:solidFill>
                          <a:schemeClr val="tx1"/>
                        </a:solidFill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cs-CZ" sz="1600" dirty="0">
                          <a:solidFill>
                            <a:schemeClr val="tx1"/>
                          </a:solidFill>
                          <a:latin typeface="Times New Roman"/>
                          <a:ea typeface="MS Mincho"/>
                          <a:cs typeface="Times New Roman"/>
                        </a:rPr>
                        <a:t>Podnikový manažerský tým, případně externista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4" name="TextovéPole 3"/>
          <p:cNvSpPr txBox="1"/>
          <p:nvPr/>
        </p:nvSpPr>
        <p:spPr>
          <a:xfrm>
            <a:off x="714348" y="6215082"/>
            <a:ext cx="17859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/>
              <a:t>Zdroj: </a:t>
            </a:r>
            <a:r>
              <a:rPr lang="cs-CZ" dirty="0" err="1"/>
              <a:t>Gareis</a:t>
            </a:r>
            <a:endParaRPr lang="cs-CZ" dirty="0"/>
          </a:p>
        </p:txBody>
      </p:sp>
      <p:sp>
        <p:nvSpPr>
          <p:cNvPr id="5" name="TextovéPole 4"/>
          <p:cNvSpPr txBox="1"/>
          <p:nvPr/>
        </p:nvSpPr>
        <p:spPr>
          <a:xfrm>
            <a:off x="4357686" y="4653136"/>
            <a:ext cx="378621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600" dirty="0">
                <a:latin typeface="Times New Roman" pitchFamily="18" charset="0"/>
                <a:cs typeface="Times New Roman" pitchFamily="18" charset="0"/>
              </a:rPr>
              <a:t>Práce na obsahu projektu nebo jeho části</a:t>
            </a:r>
          </a:p>
        </p:txBody>
      </p:sp>
    </p:spTree>
    <p:extLst>
      <p:ext uri="{BB962C8B-B14F-4D97-AF65-F5344CB8AC3E}">
        <p14:creationId xmlns:p14="http://schemas.microsoft.com/office/powerpoint/2010/main" val="894175399"/>
      </p:ext>
    </p:extLst>
  </p:cSld>
  <p:clrMapOvr>
    <a:masterClrMapping/>
  </p:clrMapOvr>
  <p:transition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 bwMode="auto">
          <a:xfrm>
            <a:off x="467544" y="-34397"/>
            <a:ext cx="77724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cs-CZ" sz="3600" kern="0"/>
              <a:t>Účinnost týmové komunikace</a:t>
            </a:r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 bwMode="auto">
          <a:xfrm>
            <a:off x="611560" y="1700808"/>
            <a:ext cx="701040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469900" indent="-469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o"/>
              <a:defRPr sz="3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08050" indent="-436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n"/>
              <a:defRPr sz="2600">
                <a:solidFill>
                  <a:schemeClr val="tx1"/>
                </a:solidFill>
                <a:latin typeface="+mn-lt"/>
              </a:defRPr>
            </a:lvl2pPr>
            <a:lvl3pPr marL="1304925" indent="-39528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o"/>
              <a:defRPr sz="2300">
                <a:solidFill>
                  <a:schemeClr val="tx1"/>
                </a:solidFill>
                <a:latin typeface="+mn-lt"/>
              </a:defRPr>
            </a:lvl3pPr>
            <a:lvl4pPr marL="1693863" indent="-3873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4pPr>
            <a:lvl5pPr marL="2093913" indent="-398463" algn="l" rtl="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  <a:lvl6pPr marL="2551113" indent="-398463" algn="l" rtl="0" fontAlgn="base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6pPr>
            <a:lvl7pPr marL="3008313" indent="-398463" algn="l" rtl="0" fontAlgn="base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7pPr>
            <a:lvl8pPr marL="3465513" indent="-398463" algn="l" rtl="0" fontAlgn="base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8pPr>
            <a:lvl9pPr marL="3922713" indent="-398463" algn="l" rtl="0" fontAlgn="base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lnSpc>
                <a:spcPct val="90000"/>
              </a:lnSpc>
            </a:pPr>
            <a:r>
              <a:rPr lang="cs-CZ" sz="2400" kern="0" dirty="0"/>
              <a:t>Je úlohou vedoucího projektu</a:t>
            </a:r>
          </a:p>
          <a:p>
            <a:pPr>
              <a:lnSpc>
                <a:spcPct val="90000"/>
              </a:lnSpc>
            </a:pPr>
            <a:r>
              <a:rPr lang="cs-CZ" sz="2400" kern="0" dirty="0"/>
              <a:t>Potřebné vlastnosti vedoucího projektu:</a:t>
            </a:r>
          </a:p>
          <a:p>
            <a:pPr lvl="1">
              <a:lnSpc>
                <a:spcPct val="90000"/>
              </a:lnSpc>
            </a:pPr>
            <a:r>
              <a:rPr lang="cs-CZ" sz="1800" kern="0" dirty="0"/>
              <a:t>Schopný komunikátor</a:t>
            </a:r>
          </a:p>
          <a:p>
            <a:pPr lvl="1">
              <a:lnSpc>
                <a:spcPct val="90000"/>
              </a:lnSpc>
            </a:pPr>
            <a:r>
              <a:rPr lang="cs-CZ" sz="1800" kern="0" dirty="0"/>
              <a:t>Aktivní komunikátor</a:t>
            </a:r>
          </a:p>
          <a:p>
            <a:pPr lvl="1">
              <a:lnSpc>
                <a:spcPct val="90000"/>
              </a:lnSpc>
            </a:pPr>
            <a:r>
              <a:rPr lang="cs-CZ" sz="1800" kern="0" dirty="0"/>
              <a:t>Tvůrce komunikačního prostředí</a:t>
            </a:r>
          </a:p>
          <a:p>
            <a:pPr lvl="1">
              <a:lnSpc>
                <a:spcPct val="90000"/>
              </a:lnSpc>
            </a:pPr>
            <a:r>
              <a:rPr lang="cs-CZ" sz="1800" kern="0" dirty="0"/>
              <a:t>Efektivní koordinátor (moderátor) pracovních porad a diskuzí</a:t>
            </a:r>
          </a:p>
          <a:p>
            <a:pPr>
              <a:lnSpc>
                <a:spcPct val="90000"/>
              </a:lnSpc>
            </a:pPr>
            <a:r>
              <a:rPr lang="cs-CZ" sz="2400" kern="0" dirty="0"/>
              <a:t>Komunikační past u IS projektů: informatici versus uživatelé / vedení</a:t>
            </a:r>
          </a:p>
          <a:p>
            <a:pPr>
              <a:lnSpc>
                <a:spcPct val="90000"/>
              </a:lnSpc>
            </a:pPr>
            <a:r>
              <a:rPr lang="cs-CZ" sz="2400" kern="0" dirty="0"/>
              <a:t>Osvědčené postupy:</a:t>
            </a:r>
          </a:p>
          <a:p>
            <a:pPr lvl="1">
              <a:lnSpc>
                <a:spcPct val="90000"/>
              </a:lnSpc>
            </a:pPr>
            <a:r>
              <a:rPr lang="cs-CZ" sz="1800" kern="0" dirty="0"/>
              <a:t>Naslouchání, zpracování, třídění a filtrování informací</a:t>
            </a:r>
          </a:p>
          <a:p>
            <a:pPr lvl="1">
              <a:lnSpc>
                <a:spcPct val="90000"/>
              </a:lnSpc>
            </a:pPr>
            <a:r>
              <a:rPr lang="cs-CZ" sz="1800" kern="0" dirty="0"/>
              <a:t>Účinná motivace (pochvala, osobní pozornost, provokace profesionální pýchy členů týmu…)</a:t>
            </a:r>
          </a:p>
          <a:p>
            <a:pPr lvl="1">
              <a:lnSpc>
                <a:spcPct val="90000"/>
              </a:lnSpc>
            </a:pPr>
            <a:r>
              <a:rPr lang="cs-CZ" sz="1800" kern="0" dirty="0"/>
              <a:t>Otevřené a neutrální řízení konfliktů</a:t>
            </a:r>
          </a:p>
          <a:p>
            <a:pPr>
              <a:lnSpc>
                <a:spcPct val="90000"/>
              </a:lnSpc>
            </a:pPr>
            <a:endParaRPr lang="cs-CZ" sz="2800" kern="0" dirty="0"/>
          </a:p>
        </p:txBody>
      </p:sp>
    </p:spTree>
    <p:extLst>
      <p:ext uri="{BB962C8B-B14F-4D97-AF65-F5344CB8AC3E}">
        <p14:creationId xmlns:p14="http://schemas.microsoft.com/office/powerpoint/2010/main" val="1990493497"/>
      </p:ext>
    </p:extLst>
  </p:cSld>
  <p:clrMapOvr>
    <a:masterClrMapping/>
  </p:clrMapOvr>
  <p:transition>
    <p:push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 bwMode="auto">
          <a:xfrm>
            <a:off x="467544" y="-24669"/>
            <a:ext cx="77724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cs-CZ" sz="3600" kern="0"/>
              <a:t>Zodpovědnosti vedoucího projektu IS</a:t>
            </a:r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 bwMode="auto">
          <a:xfrm>
            <a:off x="611560" y="1700808"/>
            <a:ext cx="701040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469900" indent="-469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o"/>
              <a:defRPr sz="3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08050" indent="-436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n"/>
              <a:defRPr sz="2600">
                <a:solidFill>
                  <a:schemeClr val="tx1"/>
                </a:solidFill>
                <a:latin typeface="+mn-lt"/>
              </a:defRPr>
            </a:lvl2pPr>
            <a:lvl3pPr marL="1304925" indent="-39528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o"/>
              <a:defRPr sz="2300">
                <a:solidFill>
                  <a:schemeClr val="tx1"/>
                </a:solidFill>
                <a:latin typeface="+mn-lt"/>
              </a:defRPr>
            </a:lvl3pPr>
            <a:lvl4pPr marL="1693863" indent="-3873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4pPr>
            <a:lvl5pPr marL="2093913" indent="-398463" algn="l" rtl="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  <a:lvl6pPr marL="2551113" indent="-398463" algn="l" rtl="0" fontAlgn="base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6pPr>
            <a:lvl7pPr marL="3008313" indent="-398463" algn="l" rtl="0" fontAlgn="base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7pPr>
            <a:lvl8pPr marL="3465513" indent="-398463" algn="l" rtl="0" fontAlgn="base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8pPr>
            <a:lvl9pPr marL="3922713" indent="-398463" algn="l" rtl="0" fontAlgn="base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lnSpc>
                <a:spcPct val="90000"/>
              </a:lnSpc>
            </a:pPr>
            <a:r>
              <a:rPr lang="cs-CZ" sz="2000" kern="0" dirty="0"/>
              <a:t>U odběratele</a:t>
            </a:r>
          </a:p>
          <a:p>
            <a:pPr lvl="1">
              <a:lnSpc>
                <a:spcPct val="90000"/>
              </a:lnSpc>
            </a:pPr>
            <a:r>
              <a:rPr lang="cs-CZ" sz="1600" kern="0" dirty="0"/>
              <a:t>Projednávání souladu cílů projektu IS s vrcholovým vedením</a:t>
            </a:r>
          </a:p>
          <a:p>
            <a:pPr lvl="1">
              <a:lnSpc>
                <a:spcPct val="90000"/>
              </a:lnSpc>
            </a:pPr>
            <a:r>
              <a:rPr lang="cs-CZ" sz="1600" kern="0" dirty="0"/>
              <a:t>Koordinaci a alokaci klíčových uživatelů v etapě návrhu systému</a:t>
            </a:r>
          </a:p>
          <a:p>
            <a:pPr lvl="1">
              <a:lnSpc>
                <a:spcPct val="90000"/>
              </a:lnSpc>
            </a:pPr>
            <a:r>
              <a:rPr lang="cs-CZ" sz="1600" kern="0" dirty="0"/>
              <a:t>Koordinaci posouzení návrhu nového systému ve firmě</a:t>
            </a:r>
          </a:p>
          <a:p>
            <a:pPr lvl="1">
              <a:lnSpc>
                <a:spcPct val="90000"/>
              </a:lnSpc>
            </a:pPr>
            <a:r>
              <a:rPr lang="cs-CZ" sz="1600" kern="0" dirty="0"/>
              <a:t>Koordinaci dílčích projektových týmů s IT týmem v období realizace</a:t>
            </a:r>
          </a:p>
          <a:p>
            <a:pPr lvl="1">
              <a:lnSpc>
                <a:spcPct val="90000"/>
              </a:lnSpc>
            </a:pPr>
            <a:r>
              <a:rPr lang="cs-CZ" sz="1600" kern="0" dirty="0"/>
              <a:t>Návrh a dodržení časového harmonogramu přechodu na nový systém</a:t>
            </a:r>
          </a:p>
          <a:p>
            <a:pPr lvl="1">
              <a:lnSpc>
                <a:spcPct val="90000"/>
              </a:lnSpc>
            </a:pPr>
            <a:r>
              <a:rPr lang="cs-CZ" sz="1600" kern="0" dirty="0"/>
              <a:t>Efektivní řízení požadavků na změny dodatečné funkce IS</a:t>
            </a:r>
          </a:p>
          <a:p>
            <a:pPr lvl="1">
              <a:lnSpc>
                <a:spcPct val="90000"/>
              </a:lnSpc>
            </a:pPr>
            <a:r>
              <a:rPr lang="cs-CZ" sz="1600" kern="0" dirty="0"/>
              <a:t>Cenová vyjednávání s dodavatelem v etapě realizace projektu a jeho změn  </a:t>
            </a:r>
          </a:p>
          <a:p>
            <a:pPr>
              <a:lnSpc>
                <a:spcPct val="90000"/>
              </a:lnSpc>
            </a:pPr>
            <a:r>
              <a:rPr lang="cs-CZ" sz="2000" kern="0" dirty="0"/>
              <a:t>U dodavatele</a:t>
            </a:r>
          </a:p>
          <a:p>
            <a:pPr lvl="1">
              <a:lnSpc>
                <a:spcPct val="90000"/>
              </a:lnSpc>
            </a:pPr>
            <a:r>
              <a:rPr lang="cs-CZ" sz="1600" kern="0" dirty="0"/>
              <a:t>Organizaci analýzy a návrhu systému včetně dokumentace</a:t>
            </a:r>
          </a:p>
          <a:p>
            <a:pPr lvl="1">
              <a:lnSpc>
                <a:spcPct val="90000"/>
              </a:lnSpc>
            </a:pPr>
            <a:r>
              <a:rPr lang="cs-CZ" sz="1600" kern="0" dirty="0"/>
              <a:t>Alokaci zdrojů dodavatele dle etap a potřeb realizace IS</a:t>
            </a:r>
          </a:p>
          <a:p>
            <a:pPr lvl="1">
              <a:lnSpc>
                <a:spcPct val="90000"/>
              </a:lnSpc>
            </a:pPr>
            <a:r>
              <a:rPr lang="cs-CZ" sz="1600" kern="0" dirty="0"/>
              <a:t>Koordinaci subdodavatelů</a:t>
            </a:r>
          </a:p>
          <a:p>
            <a:pPr lvl="1">
              <a:lnSpc>
                <a:spcPct val="90000"/>
              </a:lnSpc>
            </a:pPr>
            <a:r>
              <a:rPr lang="cs-CZ" sz="1600" kern="0" dirty="0"/>
              <a:t>Výkaznictví o provedených pracích</a:t>
            </a:r>
          </a:p>
          <a:p>
            <a:pPr lvl="1">
              <a:lnSpc>
                <a:spcPct val="90000"/>
              </a:lnSpc>
            </a:pPr>
            <a:r>
              <a:rPr lang="cs-CZ" sz="1600" kern="0" dirty="0"/>
              <a:t>Odhady spotřeby času a důsledků při požadovaných změnách</a:t>
            </a:r>
          </a:p>
          <a:p>
            <a:pPr lvl="1">
              <a:lnSpc>
                <a:spcPct val="90000"/>
              </a:lnSpc>
            </a:pPr>
            <a:r>
              <a:rPr lang="cs-CZ" sz="1600" kern="0" dirty="0"/>
              <a:t>Termíny a náklady  dodávek dílčích částí dle projektového časového plánu a rozpočtu</a:t>
            </a:r>
          </a:p>
          <a:p>
            <a:pPr>
              <a:lnSpc>
                <a:spcPct val="90000"/>
              </a:lnSpc>
            </a:pPr>
            <a:endParaRPr lang="cs-CZ" sz="1600" kern="0" dirty="0"/>
          </a:p>
          <a:p>
            <a:pPr lvl="1">
              <a:lnSpc>
                <a:spcPct val="90000"/>
              </a:lnSpc>
            </a:pPr>
            <a:endParaRPr lang="cs-CZ" sz="2000" kern="0" dirty="0"/>
          </a:p>
        </p:txBody>
      </p:sp>
    </p:spTree>
    <p:extLst>
      <p:ext uri="{BB962C8B-B14F-4D97-AF65-F5344CB8AC3E}">
        <p14:creationId xmlns:p14="http://schemas.microsoft.com/office/powerpoint/2010/main" val="754271382"/>
      </p:ext>
    </p:extLst>
  </p:cSld>
  <p:clrMapOvr>
    <a:masterClrMapping/>
  </p:clrMapOvr>
  <p:transition>
    <p:push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 bwMode="auto">
          <a:xfrm>
            <a:off x="467544" y="-99392"/>
            <a:ext cx="77724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cs-CZ" sz="3600" kern="0"/>
              <a:t>Styly vedení týmu v IT projektech</a:t>
            </a:r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 bwMode="auto">
          <a:xfrm>
            <a:off x="611560" y="1700808"/>
            <a:ext cx="701040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469900" indent="-469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o"/>
              <a:defRPr sz="3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08050" indent="-436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n"/>
              <a:defRPr sz="2600">
                <a:solidFill>
                  <a:schemeClr val="tx1"/>
                </a:solidFill>
                <a:latin typeface="+mn-lt"/>
              </a:defRPr>
            </a:lvl2pPr>
            <a:lvl3pPr marL="1304925" indent="-39528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o"/>
              <a:defRPr sz="2300">
                <a:solidFill>
                  <a:schemeClr val="tx1"/>
                </a:solidFill>
                <a:latin typeface="+mn-lt"/>
              </a:defRPr>
            </a:lvl3pPr>
            <a:lvl4pPr marL="1693863" indent="-3873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4pPr>
            <a:lvl5pPr marL="2093913" indent="-398463" algn="l" rtl="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  <a:lvl6pPr marL="2551113" indent="-398463" algn="l" rtl="0" fontAlgn="base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6pPr>
            <a:lvl7pPr marL="3008313" indent="-398463" algn="l" rtl="0" fontAlgn="base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7pPr>
            <a:lvl8pPr marL="3465513" indent="-398463" algn="l" rtl="0" fontAlgn="base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8pPr>
            <a:lvl9pPr marL="3922713" indent="-398463" algn="l" rtl="0" fontAlgn="base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lnSpc>
                <a:spcPct val="90000"/>
              </a:lnSpc>
            </a:pPr>
            <a:r>
              <a:rPr lang="cs-CZ" sz="2400" kern="0" dirty="0"/>
              <a:t>Vliv na styl vedení má:</a:t>
            </a:r>
          </a:p>
          <a:p>
            <a:pPr lvl="1">
              <a:lnSpc>
                <a:spcPct val="90000"/>
              </a:lnSpc>
            </a:pPr>
            <a:r>
              <a:rPr lang="cs-CZ" sz="2000" kern="0" dirty="0"/>
              <a:t>vnitrofiremní kultura</a:t>
            </a:r>
          </a:p>
          <a:p>
            <a:pPr lvl="1">
              <a:lnSpc>
                <a:spcPct val="90000"/>
              </a:lnSpc>
            </a:pPr>
            <a:r>
              <a:rPr lang="cs-CZ" sz="2000" kern="0" dirty="0"/>
              <a:t>osobnostní charakteristika vedoucího projektu</a:t>
            </a:r>
          </a:p>
          <a:p>
            <a:pPr lvl="1">
              <a:lnSpc>
                <a:spcPct val="90000"/>
              </a:lnSpc>
            </a:pPr>
            <a:r>
              <a:rPr lang="cs-CZ" sz="2000" kern="0" dirty="0"/>
              <a:t>typ projektu</a:t>
            </a:r>
          </a:p>
          <a:p>
            <a:pPr>
              <a:lnSpc>
                <a:spcPct val="90000"/>
              </a:lnSpc>
            </a:pPr>
            <a:r>
              <a:rPr lang="cs-CZ" sz="2400" kern="0" dirty="0"/>
              <a:t>Styly:</a:t>
            </a:r>
          </a:p>
          <a:p>
            <a:pPr lvl="1">
              <a:lnSpc>
                <a:spcPct val="90000"/>
              </a:lnSpc>
            </a:pPr>
            <a:r>
              <a:rPr lang="cs-CZ" sz="2000" kern="0" dirty="0"/>
              <a:t>autoritativní (častěji u dodavatelů než u odběratelů)</a:t>
            </a:r>
          </a:p>
          <a:p>
            <a:pPr lvl="2">
              <a:lnSpc>
                <a:spcPct val="90000"/>
              </a:lnSpc>
            </a:pPr>
            <a:r>
              <a:rPr lang="cs-CZ" sz="1800" kern="0" dirty="0"/>
              <a:t>Při kratších projektech s časovým rizikem</a:t>
            </a:r>
          </a:p>
          <a:p>
            <a:pPr lvl="2">
              <a:lnSpc>
                <a:spcPct val="90000"/>
              </a:lnSpc>
            </a:pPr>
            <a:r>
              <a:rPr lang="cs-CZ" sz="1800" kern="0" dirty="0"/>
              <a:t>Při problémech v projektu (zpravidla po výměně vedoucího)</a:t>
            </a:r>
          </a:p>
          <a:p>
            <a:pPr lvl="1">
              <a:lnSpc>
                <a:spcPct val="90000"/>
              </a:lnSpc>
            </a:pPr>
            <a:r>
              <a:rPr lang="cs-CZ" sz="2000" kern="0" dirty="0"/>
              <a:t>demokratický s výraznou delegací pravomocí</a:t>
            </a:r>
          </a:p>
          <a:p>
            <a:pPr lvl="2">
              <a:lnSpc>
                <a:spcPct val="90000"/>
              </a:lnSpc>
            </a:pPr>
            <a:r>
              <a:rPr lang="cs-CZ" sz="1800" kern="0" dirty="0"/>
              <a:t>Při projektech s výraznou potřebou inovace a motivace</a:t>
            </a:r>
          </a:p>
          <a:p>
            <a:pPr lvl="1">
              <a:lnSpc>
                <a:spcPct val="90000"/>
              </a:lnSpc>
            </a:pPr>
            <a:r>
              <a:rPr lang="cs-CZ" sz="2000" kern="0" dirty="0"/>
              <a:t>technokratický</a:t>
            </a:r>
          </a:p>
          <a:p>
            <a:pPr lvl="2">
              <a:lnSpc>
                <a:spcPct val="90000"/>
              </a:lnSpc>
            </a:pPr>
            <a:r>
              <a:rPr lang="cs-CZ" sz="1800" kern="0" dirty="0"/>
              <a:t>Zpravidla u obnov  HW nebo sítí, vytváří problémy u koncových uživatelů </a:t>
            </a:r>
          </a:p>
        </p:txBody>
      </p:sp>
    </p:spTree>
    <p:extLst>
      <p:ext uri="{BB962C8B-B14F-4D97-AF65-F5344CB8AC3E}">
        <p14:creationId xmlns:p14="http://schemas.microsoft.com/office/powerpoint/2010/main" val="2950468100"/>
      </p:ext>
    </p:extLst>
  </p:cSld>
  <p:clrMapOvr>
    <a:masterClrMapping/>
  </p:clrMapOvr>
  <p:transition>
    <p:push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 bwMode="auto">
          <a:xfrm>
            <a:off x="611560" y="0"/>
            <a:ext cx="77724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cs-CZ" sz="3600" kern="0"/>
              <a:t>Vyjednávání</a:t>
            </a:r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 bwMode="auto">
          <a:xfrm>
            <a:off x="643958" y="1772816"/>
            <a:ext cx="7772400" cy="4608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469900" indent="-469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o"/>
              <a:defRPr sz="3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08050" indent="-436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n"/>
              <a:defRPr sz="2600">
                <a:solidFill>
                  <a:schemeClr val="tx1"/>
                </a:solidFill>
                <a:latin typeface="+mn-lt"/>
              </a:defRPr>
            </a:lvl2pPr>
            <a:lvl3pPr marL="1304925" indent="-39528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o"/>
              <a:defRPr sz="2300">
                <a:solidFill>
                  <a:schemeClr val="tx1"/>
                </a:solidFill>
                <a:latin typeface="+mn-lt"/>
              </a:defRPr>
            </a:lvl3pPr>
            <a:lvl4pPr marL="1693863" indent="-3873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4pPr>
            <a:lvl5pPr marL="2093913" indent="-398463" algn="l" rtl="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  <a:lvl6pPr marL="2551113" indent="-398463" algn="l" rtl="0" fontAlgn="base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6pPr>
            <a:lvl7pPr marL="3008313" indent="-398463" algn="l" rtl="0" fontAlgn="base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7pPr>
            <a:lvl8pPr marL="3465513" indent="-398463" algn="l" rtl="0" fontAlgn="base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8pPr>
            <a:lvl9pPr marL="3922713" indent="-398463" algn="l" rtl="0" fontAlgn="base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lnSpc>
                <a:spcPct val="80000"/>
              </a:lnSpc>
            </a:pPr>
            <a:r>
              <a:rPr lang="cs-CZ" sz="2000" kern="0" dirty="0"/>
              <a:t>Klíčová schopnost vedoucího IT projektu</a:t>
            </a:r>
          </a:p>
          <a:p>
            <a:pPr>
              <a:lnSpc>
                <a:spcPct val="80000"/>
              </a:lnSpc>
            </a:pPr>
            <a:r>
              <a:rPr lang="cs-CZ" sz="2000" kern="0" dirty="0"/>
              <a:t>Problém: každá organizace má tendenci odmítat změny</a:t>
            </a:r>
          </a:p>
          <a:p>
            <a:pPr>
              <a:lnSpc>
                <a:spcPct val="80000"/>
              </a:lnSpc>
            </a:pPr>
            <a:r>
              <a:rPr lang="cs-CZ" sz="2000" kern="0" dirty="0"/>
              <a:t>Zástupné problémy:</a:t>
            </a:r>
          </a:p>
          <a:p>
            <a:pPr lvl="1">
              <a:lnSpc>
                <a:spcPct val="80000"/>
              </a:lnSpc>
            </a:pPr>
            <a:r>
              <a:rPr lang="cs-CZ" sz="1800" kern="0" dirty="0"/>
              <a:t>Vícepráce po zavedení, nové funkce dávají méně než staré, chyby, „s tím nedosáhneme plánované ukazatele …“</a:t>
            </a:r>
          </a:p>
          <a:p>
            <a:pPr>
              <a:lnSpc>
                <a:spcPct val="80000"/>
              </a:lnSpc>
            </a:pPr>
            <a:r>
              <a:rPr lang="cs-CZ" sz="2000" kern="0" dirty="0"/>
              <a:t>Požadované vlastnosti:</a:t>
            </a:r>
          </a:p>
          <a:p>
            <a:pPr lvl="1">
              <a:lnSpc>
                <a:spcPct val="80000"/>
              </a:lnSpc>
            </a:pPr>
            <a:r>
              <a:rPr lang="cs-CZ" sz="1800" kern="0" dirty="0"/>
              <a:t>Rozhodnost, otevřenost, schopnost formulovat požadavky nebo jejich shrnutí, schopnost dosažení konsensu</a:t>
            </a:r>
          </a:p>
          <a:p>
            <a:pPr>
              <a:lnSpc>
                <a:spcPct val="80000"/>
              </a:lnSpc>
            </a:pPr>
            <a:r>
              <a:rPr lang="cs-CZ" sz="2000" kern="0" dirty="0"/>
              <a:t>Typy manažérů IT projektů z hlediska odborných kompetencí</a:t>
            </a:r>
          </a:p>
          <a:p>
            <a:pPr lvl="1">
              <a:lnSpc>
                <a:spcPct val="80000"/>
              </a:lnSpc>
            </a:pPr>
            <a:r>
              <a:rPr lang="cs-CZ" sz="1800" kern="0" dirty="0"/>
              <a:t>Odborník na IT  - vhodný zpravidla pro menší projekty  s výraznou převahou techniky ( zavedení LAN, WAN, úpravy existujících programů …)</a:t>
            </a:r>
          </a:p>
          <a:p>
            <a:pPr lvl="1">
              <a:lnSpc>
                <a:spcPct val="80000"/>
              </a:lnSpc>
            </a:pPr>
            <a:r>
              <a:rPr lang="cs-CZ" sz="1800" kern="0" dirty="0"/>
              <a:t>Plánovač a koordinátor – vhodný zpravidla pro větší projekty s výraznou potřebou komunikace. Nemusí mít specializované znalosti IT</a:t>
            </a:r>
          </a:p>
          <a:p>
            <a:pPr>
              <a:lnSpc>
                <a:spcPct val="80000"/>
              </a:lnSpc>
            </a:pPr>
            <a:r>
              <a:rPr lang="cs-CZ" sz="2000" kern="0" dirty="0"/>
              <a:t>V poslední době se spíše prosazují koordinátoři a komunikátoři 		</a:t>
            </a:r>
            <a:br>
              <a:rPr lang="cs-CZ" sz="2000" kern="0" dirty="0"/>
            </a:br>
            <a:r>
              <a:rPr lang="cs-CZ" sz="2000" kern="0" dirty="0"/>
              <a:t>		</a:t>
            </a:r>
          </a:p>
        </p:txBody>
      </p:sp>
    </p:spTree>
    <p:extLst>
      <p:ext uri="{BB962C8B-B14F-4D97-AF65-F5344CB8AC3E}">
        <p14:creationId xmlns:p14="http://schemas.microsoft.com/office/powerpoint/2010/main" val="2266026397"/>
      </p:ext>
    </p:extLst>
  </p:cSld>
  <p:clrMapOvr>
    <a:masterClrMapping/>
  </p:clrMapOvr>
  <p:transition>
    <p:push/>
  </p:transition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 bwMode="auto">
          <a:xfrm>
            <a:off x="323528" y="-99392"/>
            <a:ext cx="77724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cs-CZ" sz="3600" kern="0"/>
              <a:t>Zdroje síly vedoucího dle Svozilové</a:t>
            </a:r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 bwMode="auto">
          <a:xfrm>
            <a:off x="827584" y="1628800"/>
            <a:ext cx="701040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469900" indent="-469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o"/>
              <a:defRPr sz="3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08050" indent="-436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n"/>
              <a:defRPr sz="2600">
                <a:solidFill>
                  <a:schemeClr val="tx1"/>
                </a:solidFill>
                <a:latin typeface="+mn-lt"/>
              </a:defRPr>
            </a:lvl2pPr>
            <a:lvl3pPr marL="1304925" indent="-39528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o"/>
              <a:defRPr sz="2300">
                <a:solidFill>
                  <a:schemeClr val="tx1"/>
                </a:solidFill>
                <a:latin typeface="+mn-lt"/>
              </a:defRPr>
            </a:lvl3pPr>
            <a:lvl4pPr marL="1693863" indent="-3873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4pPr>
            <a:lvl5pPr marL="2093913" indent="-398463" algn="l" rtl="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  <a:lvl6pPr marL="2551113" indent="-398463" algn="l" rtl="0" fontAlgn="base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6pPr>
            <a:lvl7pPr marL="3008313" indent="-398463" algn="l" rtl="0" fontAlgn="base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7pPr>
            <a:lvl8pPr marL="3465513" indent="-398463" algn="l" rtl="0" fontAlgn="base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8pPr>
            <a:lvl9pPr marL="3922713" indent="-398463" algn="l" rtl="0" fontAlgn="base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cs-CZ" sz="2400" kern="0" dirty="0"/>
              <a:t>Základní síla</a:t>
            </a:r>
          </a:p>
          <a:p>
            <a:pPr lvl="1"/>
            <a:r>
              <a:rPr lang="cs-CZ" sz="2000" kern="0" dirty="0"/>
              <a:t>Moc z titulu pozice</a:t>
            </a:r>
          </a:p>
          <a:p>
            <a:r>
              <a:rPr lang="cs-CZ" sz="2400" kern="0" dirty="0"/>
              <a:t>Oprávnění k udělení odměny</a:t>
            </a:r>
          </a:p>
          <a:p>
            <a:pPr lvl="1"/>
            <a:r>
              <a:rPr lang="cs-CZ" sz="2000" kern="0" dirty="0"/>
              <a:t>Moc podpořená možností přidělit pozitivní finanční nebo nefinanční zvýhodnění</a:t>
            </a:r>
          </a:p>
          <a:p>
            <a:r>
              <a:rPr lang="cs-CZ" sz="2400" kern="0" dirty="0"/>
              <a:t>Oprávnění  k uložení pokuty</a:t>
            </a:r>
          </a:p>
          <a:p>
            <a:r>
              <a:rPr lang="cs-CZ" sz="2400" kern="0" dirty="0"/>
              <a:t>Síla experta</a:t>
            </a:r>
          </a:p>
          <a:p>
            <a:pPr lvl="1"/>
            <a:r>
              <a:rPr lang="cs-CZ" sz="2000" kern="0" dirty="0"/>
              <a:t>Členové týmu respektují úroveň znalostí, zkušeností a schopností</a:t>
            </a:r>
          </a:p>
          <a:p>
            <a:r>
              <a:rPr lang="cs-CZ" sz="2400" kern="0" dirty="0"/>
              <a:t>Síla společenského uznání</a:t>
            </a:r>
          </a:p>
          <a:p>
            <a:pPr lvl="1"/>
            <a:r>
              <a:rPr lang="cs-CZ" sz="2000" kern="0" dirty="0"/>
              <a:t>Je založena na přirozené autoritě (charizma), obdivu a respektu</a:t>
            </a:r>
          </a:p>
        </p:txBody>
      </p:sp>
    </p:spTree>
    <p:extLst>
      <p:ext uri="{BB962C8B-B14F-4D97-AF65-F5344CB8AC3E}">
        <p14:creationId xmlns:p14="http://schemas.microsoft.com/office/powerpoint/2010/main" val="116579545"/>
      </p:ext>
    </p:extLst>
  </p:cSld>
  <p:clrMapOvr>
    <a:masterClrMapping/>
  </p:clrMapOvr>
  <p:transition>
    <p:push/>
  </p:transition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68609"/>
          <p:cNvSpPr txBox="1">
            <a:spLocks noChangeArrowheads="1"/>
          </p:cNvSpPr>
          <p:nvPr/>
        </p:nvSpPr>
        <p:spPr bwMode="auto">
          <a:xfrm>
            <a:off x="395536" y="188640"/>
            <a:ext cx="8229600" cy="11430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cs-CZ" sz="3600" kern="0"/>
              <a:t>Nastavení řídících procesů v projektu</a:t>
            </a:r>
          </a:p>
        </p:txBody>
      </p:sp>
      <p:sp>
        <p:nvSpPr>
          <p:cNvPr id="3" name="Shape 68610"/>
          <p:cNvSpPr txBox="1">
            <a:spLocks noChangeArrowheads="1"/>
          </p:cNvSpPr>
          <p:nvPr/>
        </p:nvSpPr>
        <p:spPr bwMode="auto">
          <a:xfrm>
            <a:off x="395536" y="1628800"/>
            <a:ext cx="8229600" cy="5761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469900" indent="-469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o"/>
              <a:defRPr sz="3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08050" indent="-436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n"/>
              <a:defRPr sz="2600">
                <a:solidFill>
                  <a:schemeClr val="tx1"/>
                </a:solidFill>
                <a:latin typeface="+mn-lt"/>
              </a:defRPr>
            </a:lvl2pPr>
            <a:lvl3pPr marL="1304925" indent="-39528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o"/>
              <a:defRPr sz="2300">
                <a:solidFill>
                  <a:schemeClr val="tx1"/>
                </a:solidFill>
                <a:latin typeface="+mn-lt"/>
              </a:defRPr>
            </a:lvl3pPr>
            <a:lvl4pPr marL="1693863" indent="-3873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4pPr>
            <a:lvl5pPr marL="2093913" indent="-398463" algn="l" rtl="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  <a:lvl6pPr marL="2551113" indent="-398463" algn="l" rtl="0" fontAlgn="base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6pPr>
            <a:lvl7pPr marL="3008313" indent="-398463" algn="l" rtl="0" fontAlgn="base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7pPr>
            <a:lvl8pPr marL="3465513" indent="-398463" algn="l" rtl="0" fontAlgn="base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8pPr>
            <a:lvl9pPr marL="3922713" indent="-398463" algn="l" rtl="0" fontAlgn="base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cs-CZ" sz="2400" kern="0" dirty="0"/>
              <a:t>pravidelné porady</a:t>
            </a:r>
          </a:p>
          <a:p>
            <a:pPr lvl="1"/>
            <a:r>
              <a:rPr lang="cs-CZ" sz="2000" kern="0" dirty="0"/>
              <a:t>vedení projektu </a:t>
            </a:r>
          </a:p>
          <a:p>
            <a:pPr lvl="1"/>
            <a:r>
              <a:rPr lang="cs-CZ" sz="2000" kern="0" dirty="0"/>
              <a:t>projektového týmu</a:t>
            </a:r>
          </a:p>
          <a:p>
            <a:r>
              <a:rPr lang="cs-CZ" sz="2400" kern="0" dirty="0"/>
              <a:t>vytvoření a vedení informační základny projektu</a:t>
            </a:r>
          </a:p>
          <a:p>
            <a:pPr lvl="1"/>
            <a:r>
              <a:rPr lang="cs-CZ" sz="2000" kern="0" dirty="0"/>
              <a:t>plán realizace (funkce termíny, zdroje)</a:t>
            </a:r>
          </a:p>
          <a:p>
            <a:pPr lvl="1"/>
            <a:r>
              <a:rPr lang="cs-CZ" sz="2000" kern="0" dirty="0"/>
              <a:t>vedení dokonalé dokumentace průběhu projektu je základem řízení projektu</a:t>
            </a:r>
          </a:p>
          <a:p>
            <a:r>
              <a:rPr lang="cs-CZ" sz="2400" kern="0" dirty="0"/>
              <a:t>komunikace</a:t>
            </a:r>
          </a:p>
          <a:p>
            <a:pPr lvl="1"/>
            <a:r>
              <a:rPr lang="cs-CZ" sz="2000" kern="0" dirty="0"/>
              <a:t>komunikační strategie a taktika (kdy a proč, s kým a o čem)</a:t>
            </a:r>
          </a:p>
          <a:p>
            <a:pPr lvl="1"/>
            <a:r>
              <a:rPr lang="cs-CZ" sz="2000" kern="0" dirty="0"/>
              <a:t>stanovení komunikačních prostředků a cest (dopisy, maily, memoranda, intranet, ….)</a:t>
            </a:r>
          </a:p>
          <a:p>
            <a:pPr lvl="1"/>
            <a:r>
              <a:rPr lang="cs-CZ" sz="2000" kern="0" dirty="0"/>
              <a:t>jak reagovat na informace zpětné vazby</a:t>
            </a:r>
          </a:p>
          <a:p>
            <a:r>
              <a:rPr lang="cs-CZ" sz="2400" kern="0" dirty="0"/>
              <a:t>volba správného manažerského stylu řízení projektu</a:t>
            </a:r>
          </a:p>
        </p:txBody>
      </p:sp>
    </p:spTree>
    <p:extLst>
      <p:ext uri="{BB962C8B-B14F-4D97-AF65-F5344CB8AC3E}">
        <p14:creationId xmlns:p14="http://schemas.microsoft.com/office/powerpoint/2010/main" val="4143628484"/>
      </p:ext>
    </p:extLst>
  </p:cSld>
  <p:clrMapOvr>
    <a:masterClrMapping/>
  </p:clrMapOvr>
  <p:transition>
    <p:push/>
  </p:transition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 bwMode="auto">
          <a:xfrm>
            <a:off x="467544" y="-171400"/>
            <a:ext cx="77724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cs-CZ" sz="3600" kern="0"/>
              <a:t>Projektový tým</a:t>
            </a:r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 bwMode="auto">
          <a:xfrm>
            <a:off x="755576" y="1700808"/>
            <a:ext cx="7992888" cy="43204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469900" indent="-469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o"/>
              <a:defRPr sz="3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08050" indent="-436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n"/>
              <a:defRPr sz="2600">
                <a:solidFill>
                  <a:schemeClr val="tx1"/>
                </a:solidFill>
                <a:latin typeface="+mn-lt"/>
              </a:defRPr>
            </a:lvl2pPr>
            <a:lvl3pPr marL="1304925" indent="-39528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o"/>
              <a:defRPr sz="2300">
                <a:solidFill>
                  <a:schemeClr val="tx1"/>
                </a:solidFill>
                <a:latin typeface="+mn-lt"/>
              </a:defRPr>
            </a:lvl3pPr>
            <a:lvl4pPr marL="1693863" indent="-3873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4pPr>
            <a:lvl5pPr marL="2093913" indent="-398463" algn="l" rtl="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  <a:lvl6pPr marL="2551113" indent="-398463" algn="l" rtl="0" fontAlgn="base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6pPr>
            <a:lvl7pPr marL="3008313" indent="-398463" algn="l" rtl="0" fontAlgn="base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7pPr>
            <a:lvl8pPr marL="3465513" indent="-398463" algn="l" rtl="0" fontAlgn="base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8pPr>
            <a:lvl9pPr marL="3922713" indent="-398463" algn="l" rtl="0" fontAlgn="base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lnSpc>
                <a:spcPct val="90000"/>
              </a:lnSpc>
            </a:pPr>
            <a:r>
              <a:rPr lang="cs-CZ" sz="2400" kern="0" dirty="0"/>
              <a:t>Dočasná organizační struktura, která má tvar dle cíle projektu</a:t>
            </a:r>
          </a:p>
          <a:p>
            <a:pPr>
              <a:lnSpc>
                <a:spcPct val="90000"/>
              </a:lnSpc>
            </a:pPr>
            <a:r>
              <a:rPr lang="cs-CZ" sz="2400" kern="0" dirty="0"/>
              <a:t>Optimální velikost – co nejmenší</a:t>
            </a:r>
          </a:p>
          <a:p>
            <a:pPr>
              <a:lnSpc>
                <a:spcPct val="90000"/>
              </a:lnSpc>
            </a:pPr>
            <a:r>
              <a:rPr lang="cs-CZ" sz="2400" kern="0" dirty="0"/>
              <a:t>Jednoznačné chápání cílů</a:t>
            </a:r>
          </a:p>
          <a:p>
            <a:pPr>
              <a:lnSpc>
                <a:spcPct val="90000"/>
              </a:lnSpc>
            </a:pPr>
            <a:r>
              <a:rPr lang="cs-CZ" sz="2400" kern="0" dirty="0"/>
              <a:t>Závazek (</a:t>
            </a:r>
            <a:r>
              <a:rPr lang="cs-CZ" sz="2400" kern="0" dirty="0" err="1"/>
              <a:t>commitment</a:t>
            </a:r>
            <a:r>
              <a:rPr lang="cs-CZ" sz="2400" kern="0" dirty="0"/>
              <a:t>) a spoluzodpovědnost za dosahované výsledky</a:t>
            </a:r>
          </a:p>
          <a:p>
            <a:pPr>
              <a:lnSpc>
                <a:spcPct val="90000"/>
              </a:lnSpc>
            </a:pPr>
            <a:r>
              <a:rPr lang="cs-CZ" sz="2400" kern="0" dirty="0"/>
              <a:t>Past špičkových odborníků – nemají zpravidla čas</a:t>
            </a:r>
          </a:p>
          <a:p>
            <a:pPr>
              <a:lnSpc>
                <a:spcPct val="90000"/>
              </a:lnSpc>
            </a:pPr>
            <a:r>
              <a:rPr lang="cs-CZ" sz="2400" kern="0" dirty="0"/>
              <a:t>Vhodná kombinace IT pracovníků a uživatelů – vysoká heterogennost znalostí a časových možností</a:t>
            </a:r>
          </a:p>
          <a:p>
            <a:pPr>
              <a:lnSpc>
                <a:spcPct val="90000"/>
              </a:lnSpc>
            </a:pPr>
            <a:r>
              <a:rPr lang="cs-CZ" sz="2400" kern="0" dirty="0"/>
              <a:t>Past „strategických členů“ (jsou v týmu aby neškodili při zavádění – častý problém v IS projektech)</a:t>
            </a:r>
          </a:p>
          <a:p>
            <a:pPr>
              <a:lnSpc>
                <a:spcPct val="90000"/>
              </a:lnSpc>
            </a:pPr>
            <a:endParaRPr lang="cs-CZ" sz="2400" kern="0" dirty="0"/>
          </a:p>
        </p:txBody>
      </p:sp>
    </p:spTree>
    <p:extLst>
      <p:ext uri="{BB962C8B-B14F-4D97-AF65-F5344CB8AC3E}">
        <p14:creationId xmlns:p14="http://schemas.microsoft.com/office/powerpoint/2010/main" val="3363510560"/>
      </p:ext>
    </p:extLst>
  </p:cSld>
  <p:clrMapOvr>
    <a:masterClrMapping/>
  </p:clrMapOvr>
  <p:transition>
    <p:push/>
  </p:transition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3"/>
          <p:cNvSpPr>
            <a:spLocks noGrp="1"/>
          </p:cNvSpPr>
          <p:nvPr>
            <p:ph type="title"/>
          </p:nvPr>
        </p:nvSpPr>
        <p:spPr>
          <a:xfrm>
            <a:off x="574675" y="304800"/>
            <a:ext cx="8001000" cy="1216025"/>
          </a:xfrm>
        </p:spPr>
        <p:txBody>
          <a:bodyPr/>
          <a:lstStyle/>
          <a:p>
            <a:r>
              <a:rPr lang="cs-CZ" dirty="0"/>
              <a:t>Projektový tým</a:t>
            </a:r>
          </a:p>
        </p:txBody>
      </p:sp>
      <p:graphicFrame>
        <p:nvGraphicFramePr>
          <p:cNvPr id="3" name="Tabulka 2"/>
          <p:cNvGraphicFramePr>
            <a:graphicFrameLocks noGrp="1"/>
          </p:cNvGraphicFramePr>
          <p:nvPr/>
        </p:nvGraphicFramePr>
        <p:xfrm>
          <a:off x="571472" y="1643052"/>
          <a:ext cx="7643866" cy="4286279"/>
        </p:xfrm>
        <a:graphic>
          <a:graphicData uri="http://schemas.openxmlformats.org/drawingml/2006/table">
            <a:tbl>
              <a:tblPr/>
              <a:tblGrid>
                <a:gridCol w="168058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96327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42875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600" b="1">
                          <a:solidFill>
                            <a:schemeClr val="tx1"/>
                          </a:solidFill>
                          <a:latin typeface="Times New Roman"/>
                          <a:ea typeface="MS Mincho"/>
                          <a:cs typeface="Times New Roman"/>
                        </a:rPr>
                        <a:t>Cíle role</a:t>
                      </a:r>
                      <a:endParaRPr lang="cs-CZ" sz="1600">
                        <a:solidFill>
                          <a:schemeClr val="tx1"/>
                        </a:solidFill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600">
                          <a:solidFill>
                            <a:schemeClr val="tx1"/>
                          </a:solidFill>
                          <a:latin typeface="Times New Roman"/>
                          <a:ea typeface="MS Mincho"/>
                          <a:cs typeface="Times New Roman"/>
                        </a:rPr>
                        <a:t>Dosáhnout koordinace a synergické efekty v projektu, řešit konflikty mezi dílčími týmy, připravit, projednat a schválit celkový koncept a prováděcí projekt IS, organizovat školení uživatelů, zajistit komplexní testy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1438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600" b="1">
                          <a:solidFill>
                            <a:schemeClr val="tx1"/>
                          </a:solidFill>
                          <a:latin typeface="Times New Roman"/>
                          <a:ea typeface="MS Mincho"/>
                          <a:cs typeface="Times New Roman"/>
                        </a:rPr>
                        <a:t>Důležitost pro projekt</a:t>
                      </a:r>
                      <a:endParaRPr lang="cs-CZ" sz="1600">
                        <a:solidFill>
                          <a:schemeClr val="tx1"/>
                        </a:solidFill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600">
                          <a:solidFill>
                            <a:schemeClr val="tx1"/>
                          </a:solidFill>
                          <a:latin typeface="Times New Roman"/>
                          <a:ea typeface="MS Mincho"/>
                          <a:cs typeface="Times New Roman"/>
                        </a:rPr>
                        <a:t>Zásadní, jen správně fungující projektový tým zajistí úspěch projektu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1438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600" b="1">
                          <a:solidFill>
                            <a:schemeClr val="tx1"/>
                          </a:solidFill>
                          <a:latin typeface="Times New Roman"/>
                          <a:ea typeface="MS Mincho"/>
                          <a:cs typeface="Times New Roman"/>
                        </a:rPr>
                        <a:t>Osobnostní typy</a:t>
                      </a:r>
                      <a:endParaRPr lang="cs-CZ" sz="1600">
                        <a:solidFill>
                          <a:schemeClr val="tx1"/>
                        </a:solidFill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600">
                          <a:solidFill>
                            <a:schemeClr val="tx1"/>
                          </a:solidFill>
                          <a:latin typeface="Times New Roman"/>
                          <a:ea typeface="MS Mincho"/>
                          <a:cs typeface="Times New Roman"/>
                        </a:rPr>
                        <a:t>Týmoví hráči, individualisté jsou spíše překážkou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5719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600" b="1">
                          <a:solidFill>
                            <a:schemeClr val="tx1"/>
                          </a:solidFill>
                          <a:latin typeface="Times New Roman"/>
                          <a:ea typeface="MS Mincho"/>
                          <a:cs typeface="Times New Roman"/>
                        </a:rPr>
                        <a:t>Počet osob</a:t>
                      </a:r>
                      <a:endParaRPr lang="cs-CZ" sz="1600">
                        <a:solidFill>
                          <a:schemeClr val="tx1"/>
                        </a:solidFill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600">
                          <a:solidFill>
                            <a:schemeClr val="tx1"/>
                          </a:solidFill>
                          <a:latin typeface="Times New Roman"/>
                          <a:ea typeface="MS Mincho"/>
                          <a:cs typeface="Times New Roman"/>
                        </a:rPr>
                        <a:t>Podle počtu dílčích týmů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5719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600" b="1">
                          <a:solidFill>
                            <a:schemeClr val="tx1"/>
                          </a:solidFill>
                          <a:latin typeface="Times New Roman"/>
                          <a:ea typeface="MS Mincho"/>
                          <a:cs typeface="Times New Roman"/>
                        </a:rPr>
                        <a:t>Co není cílem</a:t>
                      </a:r>
                      <a:endParaRPr lang="cs-CZ" sz="1600">
                        <a:solidFill>
                          <a:schemeClr val="tx1"/>
                        </a:solidFill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600">
                          <a:solidFill>
                            <a:schemeClr val="tx1"/>
                          </a:solidFill>
                          <a:latin typeface="Times New Roman"/>
                          <a:ea typeface="MS Mincho"/>
                          <a:cs typeface="Times New Roman"/>
                        </a:rPr>
                        <a:t>Řešit obsah řešení jednotlivých problémových oblastí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1438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600" b="1">
                          <a:solidFill>
                            <a:schemeClr val="tx1"/>
                          </a:solidFill>
                          <a:latin typeface="Times New Roman"/>
                          <a:ea typeface="MS Mincho"/>
                          <a:cs typeface="Times New Roman"/>
                        </a:rPr>
                        <a:t>Zdroj, odkud vzít členy týmu</a:t>
                      </a:r>
                      <a:endParaRPr lang="cs-CZ" sz="1600">
                        <a:solidFill>
                          <a:schemeClr val="tx1"/>
                        </a:solidFill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600" dirty="0">
                          <a:solidFill>
                            <a:schemeClr val="tx1"/>
                          </a:solidFill>
                          <a:latin typeface="Times New Roman"/>
                          <a:ea typeface="MS Mincho"/>
                          <a:cs typeface="Times New Roman"/>
                        </a:rPr>
                        <a:t>Budoucí klíčoví uživatelé jednotlivých problémových oblastí, jeden až dva specialisté IT, vedoucí projektového týmu dodavatele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4" name="TextovéPole 3"/>
          <p:cNvSpPr txBox="1"/>
          <p:nvPr/>
        </p:nvSpPr>
        <p:spPr>
          <a:xfrm>
            <a:off x="714348" y="6215082"/>
            <a:ext cx="17859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/>
              <a:t>Zdroj: </a:t>
            </a:r>
            <a:r>
              <a:rPr lang="cs-CZ" dirty="0" err="1"/>
              <a:t>Gareis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49200933"/>
      </p:ext>
    </p:extLst>
  </p:cSld>
  <p:clrMapOvr>
    <a:masterClrMapping/>
  </p:clrMapOvr>
  <p:transition>
    <p:push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hape 1"/>
          <p:cNvSpPr>
            <a:spLocks noGrp="1"/>
          </p:cNvSpPr>
          <p:nvPr>
            <p:ph type="title"/>
          </p:nvPr>
        </p:nvSpPr>
        <p:spPr>
          <a:xfrm>
            <a:off x="467544" y="548680"/>
            <a:ext cx="8229600" cy="752475"/>
          </a:xfrm>
        </p:spPr>
        <p:txBody>
          <a:bodyPr/>
          <a:lstStyle/>
          <a:p>
            <a:pPr marL="0" indent="0" defTabSz="914400" eaLnBrk="1" hangingPunct="1">
              <a:defRPr/>
            </a:pPr>
            <a:r>
              <a:rPr lang="cs-CZ" sz="3600" dirty="0"/>
              <a:t>Řízení procesů a projektů</a:t>
            </a:r>
          </a:p>
        </p:txBody>
      </p:sp>
      <p:sp>
        <p:nvSpPr>
          <p:cNvPr id="8" name="Shape 2"/>
          <p:cNvSpPr>
            <a:spLocks noGrp="1"/>
          </p:cNvSpPr>
          <p:nvPr>
            <p:ph idx="1"/>
          </p:nvPr>
        </p:nvSpPr>
        <p:spPr>
          <a:xfrm>
            <a:off x="449588" y="1844824"/>
            <a:ext cx="8229600" cy="4495800"/>
          </a:xfrm>
        </p:spPr>
        <p:txBody>
          <a:bodyPr/>
          <a:lstStyle/>
          <a:p>
            <a:pPr defTabSz="914400" eaLnBrk="1" hangingPunct="1"/>
            <a:r>
              <a:rPr lang="cs-CZ" sz="2400" dirty="0"/>
              <a:t>Řízení procesů:</a:t>
            </a:r>
          </a:p>
          <a:p>
            <a:pPr lvl="1" defTabSz="914400" eaLnBrk="1" hangingPunct="1"/>
            <a:r>
              <a:rPr lang="cs-CZ" sz="1800" dirty="0"/>
              <a:t>snaha o optimalizaci průběhu vnitropodnikových činností</a:t>
            </a:r>
          </a:p>
          <a:p>
            <a:pPr lvl="1" defTabSz="914400" eaLnBrk="1" hangingPunct="1"/>
            <a:r>
              <a:rPr lang="cs-CZ" sz="1800" dirty="0"/>
              <a:t>použití nejlepších praktik</a:t>
            </a:r>
          </a:p>
          <a:p>
            <a:pPr lvl="1" defTabSz="914400" eaLnBrk="1" hangingPunct="1"/>
            <a:r>
              <a:rPr lang="cs-CZ" sz="1800" dirty="0"/>
              <a:t>učení se ze zkušenosti na projektech</a:t>
            </a:r>
          </a:p>
          <a:p>
            <a:pPr defTabSz="914400" eaLnBrk="1" hangingPunct="1"/>
            <a:r>
              <a:rPr lang="cs-CZ" sz="2400" dirty="0"/>
              <a:t>Projekt: proces plánování a řízení rozsáhlých operací. Projekt NENÍ „projektová dokumentace“</a:t>
            </a:r>
          </a:p>
          <a:p>
            <a:pPr defTabSz="914400" eaLnBrk="1" hangingPunct="1"/>
            <a:r>
              <a:rPr lang="cs-CZ" sz="2400" dirty="0"/>
              <a:t>Obecně jej lze charakterizovat:</a:t>
            </a:r>
          </a:p>
          <a:p>
            <a:pPr lvl="1" defTabSz="914400" eaLnBrk="1" hangingPunct="1"/>
            <a:r>
              <a:rPr lang="cs-CZ" sz="1800" dirty="0"/>
              <a:t>má počátek a konec</a:t>
            </a:r>
          </a:p>
          <a:p>
            <a:pPr lvl="1" defTabSz="914400" eaLnBrk="1" hangingPunct="1"/>
            <a:r>
              <a:rPr lang="cs-CZ" sz="1800" dirty="0"/>
              <a:t>má jasně stanovený cíl</a:t>
            </a:r>
          </a:p>
          <a:p>
            <a:pPr lvl="1" defTabSz="914400" eaLnBrk="1" hangingPunct="1"/>
            <a:r>
              <a:rPr lang="cs-CZ" sz="1800" dirty="0"/>
              <a:t>Zpravidla se vyznačuje omezenými zdroji a určitým stupněm rizika</a:t>
            </a:r>
          </a:p>
          <a:p>
            <a:pPr lvl="1" defTabSz="914400" eaLnBrk="1" hangingPunct="1"/>
            <a:r>
              <a:rPr lang="cs-CZ" sz="1800" dirty="0"/>
              <a:t>projekt není periodicky se opakující práce, nemívá vzor v minulosti</a:t>
            </a:r>
          </a:p>
          <a:p>
            <a:pPr defTabSz="914400" eaLnBrk="1" hangingPunct="1"/>
            <a:endParaRPr lang="cs-CZ" sz="2000" dirty="0"/>
          </a:p>
        </p:txBody>
      </p:sp>
    </p:spTree>
    <p:extLst>
      <p:ext uri="{BB962C8B-B14F-4D97-AF65-F5344CB8AC3E}">
        <p14:creationId xmlns:p14="http://schemas.microsoft.com/office/powerpoint/2010/main" val="3688038450"/>
      </p:ext>
    </p:extLst>
  </p:cSld>
  <p:clrMapOvr>
    <a:masterClrMapping/>
  </p:clrMapOvr>
  <p:transition>
    <p:push/>
  </p:transition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533400" y="609600"/>
            <a:ext cx="6400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de-DE" sz="2800"/>
              <a:t>NAVISION: Projektorganisation</a:t>
            </a:r>
          </a:p>
        </p:txBody>
      </p:sp>
      <p:pic>
        <p:nvPicPr>
          <p:cNvPr id="3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9600" y="990600"/>
            <a:ext cx="6937375" cy="49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AutoShape 4"/>
          <p:cNvSpPr>
            <a:spLocks noChangeArrowheads="1"/>
          </p:cNvSpPr>
          <p:nvPr/>
        </p:nvSpPr>
        <p:spPr bwMode="auto">
          <a:xfrm>
            <a:off x="3962400" y="1295400"/>
            <a:ext cx="1295400" cy="935038"/>
          </a:xfrm>
          <a:prstGeom prst="flowChartAlternateProcess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3600" tIns="3600" rIns="3600" bIns="3600" anchor="ctr"/>
          <a:lstStyle/>
          <a:p>
            <a:pPr eaLnBrk="0" hangingPunct="0"/>
            <a:r>
              <a:rPr lang="de-AT" sz="900" b="1"/>
              <a:t>Lenkungsausschuss</a:t>
            </a:r>
          </a:p>
          <a:p>
            <a:pPr eaLnBrk="0" hangingPunct="0"/>
            <a:endParaRPr lang="de-AT" sz="800" b="1"/>
          </a:p>
          <a:p>
            <a:pPr eaLnBrk="0" hangingPunct="0"/>
            <a:r>
              <a:rPr lang="de-AT" sz="800"/>
              <a:t>J. Bischof - KM</a:t>
            </a:r>
          </a:p>
          <a:p>
            <a:pPr eaLnBrk="0" hangingPunct="0"/>
            <a:r>
              <a:rPr lang="de-AT" sz="800"/>
              <a:t>K. Orthaber - KM</a:t>
            </a:r>
          </a:p>
          <a:p>
            <a:pPr eaLnBrk="0" hangingPunct="0"/>
            <a:r>
              <a:rPr lang="de-AT" sz="800"/>
              <a:t>W. Abel - stratCON</a:t>
            </a:r>
          </a:p>
          <a:p>
            <a:pPr eaLnBrk="0" hangingPunct="0"/>
            <a:r>
              <a:rPr lang="de-AT" sz="800"/>
              <a:t>R. Weitersberger - MBS</a:t>
            </a:r>
            <a:endParaRPr lang="de-AT" sz="2000"/>
          </a:p>
        </p:txBody>
      </p:sp>
      <p:sp>
        <p:nvSpPr>
          <p:cNvPr id="5" name="AutoShape 5"/>
          <p:cNvSpPr>
            <a:spLocks noChangeArrowheads="1"/>
          </p:cNvSpPr>
          <p:nvPr/>
        </p:nvSpPr>
        <p:spPr bwMode="auto">
          <a:xfrm>
            <a:off x="3924300" y="2528888"/>
            <a:ext cx="1441450" cy="823912"/>
          </a:xfrm>
          <a:prstGeom prst="flowChartAlternateProcess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3600" tIns="3600" rIns="3600" bIns="3600" anchor="ctr"/>
          <a:lstStyle/>
          <a:p>
            <a:pPr eaLnBrk="0" hangingPunct="0"/>
            <a:r>
              <a:rPr lang="de-AT" sz="900" b="1"/>
              <a:t>Projektleitung</a:t>
            </a:r>
          </a:p>
          <a:p>
            <a:pPr eaLnBrk="0" hangingPunct="0"/>
            <a:endParaRPr lang="de-AT" sz="800" b="1"/>
          </a:p>
          <a:p>
            <a:pPr eaLnBrk="0" hangingPunct="0"/>
            <a:r>
              <a:rPr lang="de-AT" sz="800"/>
              <a:t>R. Kaltenberger-Löffler - KM</a:t>
            </a:r>
          </a:p>
          <a:p>
            <a:pPr eaLnBrk="0" hangingPunct="0"/>
            <a:r>
              <a:rPr lang="de-AT" sz="800"/>
              <a:t>D. Vymetal (Stv.) - KM</a:t>
            </a:r>
          </a:p>
          <a:p>
            <a:pPr eaLnBrk="0" hangingPunct="0"/>
            <a:r>
              <a:rPr lang="de-AT" sz="800"/>
              <a:t>H. Lahodny - MBS</a:t>
            </a:r>
          </a:p>
        </p:txBody>
      </p:sp>
      <p:sp>
        <p:nvSpPr>
          <p:cNvPr id="6" name="Line 6"/>
          <p:cNvSpPr>
            <a:spLocks noChangeShapeType="1"/>
          </p:cNvSpPr>
          <p:nvPr/>
        </p:nvSpPr>
        <p:spPr bwMode="auto">
          <a:xfrm>
            <a:off x="4610100" y="2225675"/>
            <a:ext cx="0" cy="3032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3600" tIns="3600" rIns="3600" bIns="3600" anchor="ctr"/>
          <a:lstStyle/>
          <a:p>
            <a:endParaRPr lang="cs-CZ"/>
          </a:p>
        </p:txBody>
      </p:sp>
      <p:sp>
        <p:nvSpPr>
          <p:cNvPr id="7" name="AutoShape 7"/>
          <p:cNvSpPr>
            <a:spLocks noChangeArrowheads="1"/>
          </p:cNvSpPr>
          <p:nvPr/>
        </p:nvSpPr>
        <p:spPr bwMode="auto">
          <a:xfrm>
            <a:off x="1763713" y="2205038"/>
            <a:ext cx="1439862" cy="863600"/>
          </a:xfrm>
          <a:prstGeom prst="flowChartAlternateProcess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3600" tIns="3600" rIns="3600" bIns="3600" anchor="ctr"/>
          <a:lstStyle/>
          <a:p>
            <a:pPr eaLnBrk="0" hangingPunct="0"/>
            <a:r>
              <a:rPr lang="de-AT" sz="900" b="1"/>
              <a:t>Quality Assurance</a:t>
            </a:r>
          </a:p>
          <a:p>
            <a:pPr eaLnBrk="0" hangingPunct="0"/>
            <a:endParaRPr lang="de-AT" sz="800"/>
          </a:p>
          <a:p>
            <a:pPr eaLnBrk="0" hangingPunct="0"/>
            <a:r>
              <a:rPr lang="de-AT" sz="800"/>
              <a:t>W. Abel – stratCON</a:t>
            </a:r>
          </a:p>
          <a:p>
            <a:pPr eaLnBrk="0" hangingPunct="0"/>
            <a:r>
              <a:rPr lang="de-AT" sz="800"/>
              <a:t>W. Bartholner - stratCON</a:t>
            </a:r>
          </a:p>
          <a:p>
            <a:pPr eaLnBrk="0" hangingPunct="0"/>
            <a:r>
              <a:rPr lang="de-AT" sz="800"/>
              <a:t>H. Schuecker - KM</a:t>
            </a:r>
          </a:p>
        </p:txBody>
      </p:sp>
      <p:sp>
        <p:nvSpPr>
          <p:cNvPr id="8" name="Line 8"/>
          <p:cNvSpPr>
            <a:spLocks noChangeShapeType="1"/>
          </p:cNvSpPr>
          <p:nvPr/>
        </p:nvSpPr>
        <p:spPr bwMode="auto">
          <a:xfrm>
            <a:off x="3200400" y="2438400"/>
            <a:ext cx="1371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3600" tIns="3600" rIns="3600" bIns="3600" anchor="ctr"/>
          <a:lstStyle/>
          <a:p>
            <a:endParaRPr lang="cs-CZ"/>
          </a:p>
        </p:txBody>
      </p:sp>
      <p:sp>
        <p:nvSpPr>
          <p:cNvPr id="9" name="AutoShape 9"/>
          <p:cNvSpPr>
            <a:spLocks noChangeArrowheads="1"/>
          </p:cNvSpPr>
          <p:nvPr/>
        </p:nvSpPr>
        <p:spPr bwMode="auto">
          <a:xfrm>
            <a:off x="396875" y="3733800"/>
            <a:ext cx="1295400" cy="1295400"/>
          </a:xfrm>
          <a:prstGeom prst="flowChartAlternateProcess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3600" tIns="3600" rIns="3600" bIns="3600" anchor="ctr"/>
          <a:lstStyle/>
          <a:p>
            <a:pPr eaLnBrk="0" hangingPunct="0"/>
            <a:r>
              <a:rPr lang="de-AT" sz="900" b="1"/>
              <a:t>Direct Sales</a:t>
            </a:r>
          </a:p>
          <a:p>
            <a:pPr eaLnBrk="0" hangingPunct="0"/>
            <a:endParaRPr lang="de-AT" sz="800" b="1"/>
          </a:p>
          <a:p>
            <a:pPr eaLnBrk="0" hangingPunct="0"/>
            <a:r>
              <a:rPr lang="de-AT" sz="800"/>
              <a:t>R. Zierler (TPL) - KM</a:t>
            </a:r>
          </a:p>
          <a:p>
            <a:pPr eaLnBrk="0" hangingPunct="0"/>
            <a:r>
              <a:rPr lang="de-AT" sz="800"/>
              <a:t>M. Aichhorn (Stv.) - KM </a:t>
            </a:r>
          </a:p>
          <a:p>
            <a:pPr eaLnBrk="0" hangingPunct="0"/>
            <a:r>
              <a:rPr lang="de-AT" sz="800"/>
              <a:t>M. Dvoracek - KM</a:t>
            </a:r>
          </a:p>
          <a:p>
            <a:pPr eaLnBrk="0" hangingPunct="0"/>
            <a:r>
              <a:rPr lang="de-AT" sz="800"/>
              <a:t>C. Körber (IT) – KM</a:t>
            </a:r>
          </a:p>
          <a:p>
            <a:pPr eaLnBrk="0" hangingPunct="0"/>
            <a:r>
              <a:rPr lang="de-AT" sz="800"/>
              <a:t>M. Heindl (IT) - KM</a:t>
            </a:r>
          </a:p>
          <a:p>
            <a:pPr eaLnBrk="0" hangingPunct="0"/>
            <a:r>
              <a:rPr lang="de-AT" sz="800"/>
              <a:t>W. Abel - stratCON</a:t>
            </a:r>
          </a:p>
          <a:p>
            <a:pPr eaLnBrk="0" hangingPunct="0"/>
            <a:r>
              <a:rPr lang="de-AT" sz="800"/>
              <a:t>R. Mayr - MBS</a:t>
            </a:r>
          </a:p>
        </p:txBody>
      </p:sp>
      <p:sp>
        <p:nvSpPr>
          <p:cNvPr id="10" name="AutoShape 10"/>
          <p:cNvSpPr>
            <a:spLocks noChangeArrowheads="1"/>
          </p:cNvSpPr>
          <p:nvPr/>
        </p:nvSpPr>
        <p:spPr bwMode="auto">
          <a:xfrm>
            <a:off x="1836738" y="3733800"/>
            <a:ext cx="1295400" cy="1423988"/>
          </a:xfrm>
          <a:prstGeom prst="flowChartAlternateProcess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3600" tIns="3600" rIns="3600" bIns="3600" anchor="ctr"/>
          <a:lstStyle/>
          <a:p>
            <a:pPr eaLnBrk="0" hangingPunct="0"/>
            <a:r>
              <a:rPr lang="de-AT" sz="900" b="1"/>
              <a:t>Service</a:t>
            </a:r>
          </a:p>
          <a:p>
            <a:pPr eaLnBrk="0" hangingPunct="0"/>
            <a:endParaRPr lang="de-AT" sz="900" b="1"/>
          </a:p>
          <a:p>
            <a:pPr eaLnBrk="0" hangingPunct="0"/>
            <a:r>
              <a:rPr lang="de-AT" sz="800"/>
              <a:t> E. Herney (TPL) - KM</a:t>
            </a:r>
          </a:p>
          <a:p>
            <a:pPr eaLnBrk="0" hangingPunct="0"/>
            <a:r>
              <a:rPr lang="de-AT" sz="800"/>
              <a:t> J. Sturm (Stv.) – KM</a:t>
            </a:r>
          </a:p>
          <a:p>
            <a:pPr eaLnBrk="0" hangingPunct="0"/>
            <a:r>
              <a:rPr lang="de-AT" sz="800"/>
              <a:t> E. Krigovsky – KM</a:t>
            </a:r>
          </a:p>
          <a:p>
            <a:pPr eaLnBrk="0" hangingPunct="0"/>
            <a:r>
              <a:rPr lang="de-AT" sz="800"/>
              <a:t> G. Burgstaller - KM</a:t>
            </a:r>
          </a:p>
          <a:p>
            <a:pPr eaLnBrk="0" hangingPunct="0"/>
            <a:r>
              <a:rPr lang="de-AT" sz="800"/>
              <a:t> K. Wriessnegger - KM</a:t>
            </a:r>
          </a:p>
          <a:p>
            <a:pPr eaLnBrk="0" hangingPunct="0"/>
            <a:r>
              <a:rPr lang="de-AT" sz="800"/>
              <a:t> R. Zierler - KM</a:t>
            </a:r>
          </a:p>
          <a:p>
            <a:pPr eaLnBrk="0" hangingPunct="0"/>
            <a:r>
              <a:rPr lang="de-AT" sz="800"/>
              <a:t> M. Fettinger (IT) - KM</a:t>
            </a:r>
          </a:p>
          <a:p>
            <a:pPr eaLnBrk="0" hangingPunct="0"/>
            <a:r>
              <a:rPr lang="de-AT" sz="800"/>
              <a:t> W. Abel - stratCON</a:t>
            </a:r>
          </a:p>
          <a:p>
            <a:pPr eaLnBrk="0" hangingPunct="0"/>
            <a:r>
              <a:rPr lang="de-AT" sz="800"/>
              <a:t> D. Schuch - MBS</a:t>
            </a:r>
            <a:endParaRPr lang="de-AT" sz="2000"/>
          </a:p>
        </p:txBody>
      </p:sp>
      <p:sp>
        <p:nvSpPr>
          <p:cNvPr id="11" name="AutoShape 11"/>
          <p:cNvSpPr>
            <a:spLocks noChangeArrowheads="1"/>
          </p:cNvSpPr>
          <p:nvPr/>
        </p:nvSpPr>
        <p:spPr bwMode="auto">
          <a:xfrm>
            <a:off x="3200400" y="3733800"/>
            <a:ext cx="1371600" cy="1295400"/>
          </a:xfrm>
          <a:prstGeom prst="flowChartAlternateProcess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3600" tIns="3600" rIns="3600" bIns="3600" anchor="ctr"/>
          <a:lstStyle/>
          <a:p>
            <a:pPr eaLnBrk="0" hangingPunct="0"/>
            <a:r>
              <a:rPr lang="de-AT" sz="900" b="1"/>
              <a:t>Logistics &amp; Material </a:t>
            </a:r>
          </a:p>
          <a:p>
            <a:pPr eaLnBrk="0" hangingPunct="0"/>
            <a:r>
              <a:rPr lang="de-AT" sz="900" b="1"/>
              <a:t>Management/Purchase</a:t>
            </a:r>
          </a:p>
          <a:p>
            <a:pPr eaLnBrk="0" hangingPunct="0"/>
            <a:endParaRPr lang="de-AT" sz="900" b="1"/>
          </a:p>
          <a:p>
            <a:pPr eaLnBrk="0" hangingPunct="0"/>
            <a:r>
              <a:rPr lang="de-AT" sz="800"/>
              <a:t>T. Novak (TPL) - KM</a:t>
            </a:r>
          </a:p>
          <a:p>
            <a:pPr eaLnBrk="0" hangingPunct="0"/>
            <a:r>
              <a:rPr lang="de-AT" sz="800"/>
              <a:t>M. Steffen (Stv.) - KM</a:t>
            </a:r>
          </a:p>
          <a:p>
            <a:pPr eaLnBrk="0" hangingPunct="0"/>
            <a:r>
              <a:rPr lang="de-AT" sz="800"/>
              <a:t>H. Pfaller - KM</a:t>
            </a:r>
          </a:p>
          <a:p>
            <a:pPr eaLnBrk="0" hangingPunct="0"/>
            <a:r>
              <a:rPr lang="de-AT" sz="800"/>
              <a:t>M. Fettinger (IT) - KM</a:t>
            </a:r>
          </a:p>
          <a:p>
            <a:pPr eaLnBrk="0" hangingPunct="0"/>
            <a:r>
              <a:rPr lang="de-AT" sz="800"/>
              <a:t>W. Bartholner - stratCON</a:t>
            </a:r>
          </a:p>
          <a:p>
            <a:pPr eaLnBrk="0" hangingPunct="0"/>
            <a:r>
              <a:rPr lang="de-AT" sz="800"/>
              <a:t>R. Mayr - MBS</a:t>
            </a:r>
            <a:endParaRPr lang="de-AT" sz="2000"/>
          </a:p>
        </p:txBody>
      </p:sp>
      <p:sp>
        <p:nvSpPr>
          <p:cNvPr id="12" name="AutoShape 12"/>
          <p:cNvSpPr>
            <a:spLocks noChangeArrowheads="1"/>
          </p:cNvSpPr>
          <p:nvPr/>
        </p:nvSpPr>
        <p:spPr bwMode="auto">
          <a:xfrm>
            <a:off x="4716463" y="3733800"/>
            <a:ext cx="1295400" cy="1295400"/>
          </a:xfrm>
          <a:prstGeom prst="flowChartAlternateProcess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3600" tIns="3600" rIns="3600" bIns="3600" anchor="ctr"/>
          <a:lstStyle/>
          <a:p>
            <a:pPr eaLnBrk="0" hangingPunct="0"/>
            <a:r>
              <a:rPr lang="de-AT" sz="900" b="1"/>
              <a:t> Finance</a:t>
            </a:r>
          </a:p>
          <a:p>
            <a:pPr eaLnBrk="0" hangingPunct="0"/>
            <a:endParaRPr lang="de-AT" sz="900" b="1"/>
          </a:p>
          <a:p>
            <a:pPr eaLnBrk="0" hangingPunct="0"/>
            <a:r>
              <a:rPr lang="de-AT" sz="800"/>
              <a:t> Ch. Resch (TPL) - KM</a:t>
            </a:r>
          </a:p>
          <a:p>
            <a:pPr eaLnBrk="0" hangingPunct="0"/>
            <a:r>
              <a:rPr lang="de-AT" sz="800"/>
              <a:t> M. Dvoracek (Stv.) - KM</a:t>
            </a:r>
          </a:p>
          <a:p>
            <a:pPr eaLnBrk="0" hangingPunct="0"/>
            <a:r>
              <a:rPr lang="de-AT" sz="800"/>
              <a:t> J. Durna (IT) - KM</a:t>
            </a:r>
          </a:p>
          <a:p>
            <a:pPr eaLnBrk="0" hangingPunct="0"/>
            <a:r>
              <a:rPr lang="de-AT" sz="800"/>
              <a:t> W. Bartholner - stratCON</a:t>
            </a:r>
          </a:p>
          <a:p>
            <a:pPr eaLnBrk="0" hangingPunct="0"/>
            <a:r>
              <a:rPr lang="de-AT" sz="800"/>
              <a:t> R. Gegenhuber – MBS</a:t>
            </a:r>
            <a:endParaRPr lang="de-AT" sz="2000"/>
          </a:p>
        </p:txBody>
      </p:sp>
      <p:sp>
        <p:nvSpPr>
          <p:cNvPr id="13" name="AutoShape 13"/>
          <p:cNvSpPr>
            <a:spLocks noChangeArrowheads="1"/>
          </p:cNvSpPr>
          <p:nvPr/>
        </p:nvSpPr>
        <p:spPr bwMode="auto">
          <a:xfrm>
            <a:off x="6157913" y="3733800"/>
            <a:ext cx="1295400" cy="1295400"/>
          </a:xfrm>
          <a:prstGeom prst="flowChartAlternateProcess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3600" tIns="3600" rIns="3600" bIns="3600" anchor="ctr"/>
          <a:lstStyle/>
          <a:p>
            <a:pPr eaLnBrk="0" hangingPunct="0"/>
            <a:r>
              <a:rPr lang="de-AT" sz="900" b="1"/>
              <a:t>Controlling</a:t>
            </a:r>
          </a:p>
          <a:p>
            <a:pPr eaLnBrk="0" hangingPunct="0"/>
            <a:endParaRPr lang="de-AT" sz="900" b="1"/>
          </a:p>
          <a:p>
            <a:pPr eaLnBrk="0" hangingPunct="0"/>
            <a:r>
              <a:rPr lang="de-AT" sz="800"/>
              <a:t>Ch. Resch (TPL) - KM</a:t>
            </a:r>
          </a:p>
          <a:p>
            <a:pPr eaLnBrk="0" hangingPunct="0"/>
            <a:r>
              <a:rPr lang="de-AT" sz="800"/>
              <a:t>H. Schuecker (Stv.) - KM</a:t>
            </a:r>
          </a:p>
          <a:p>
            <a:pPr eaLnBrk="0" hangingPunct="0"/>
            <a:r>
              <a:rPr lang="de-AT" sz="800"/>
              <a:t>S. Aman - KM</a:t>
            </a:r>
          </a:p>
          <a:p>
            <a:pPr eaLnBrk="0" hangingPunct="0"/>
            <a:r>
              <a:rPr lang="de-AT" sz="800"/>
              <a:t>J. Durna (IT) - KM</a:t>
            </a:r>
          </a:p>
          <a:p>
            <a:pPr eaLnBrk="0" hangingPunct="0"/>
            <a:r>
              <a:rPr lang="de-AT" sz="800"/>
              <a:t>W. Bartholner - stratCON</a:t>
            </a:r>
          </a:p>
          <a:p>
            <a:pPr eaLnBrk="0" hangingPunct="0"/>
            <a:r>
              <a:rPr lang="de-AT" sz="800"/>
              <a:t>R. Gegenhuber - MBS</a:t>
            </a:r>
            <a:endParaRPr lang="de-AT" sz="2000"/>
          </a:p>
        </p:txBody>
      </p:sp>
      <p:sp>
        <p:nvSpPr>
          <p:cNvPr id="14" name="AutoShape 14"/>
          <p:cNvSpPr>
            <a:spLocks noChangeArrowheads="1"/>
          </p:cNvSpPr>
          <p:nvPr/>
        </p:nvSpPr>
        <p:spPr bwMode="auto">
          <a:xfrm>
            <a:off x="5478463" y="5105400"/>
            <a:ext cx="1295400" cy="1371600"/>
          </a:xfrm>
          <a:prstGeom prst="flowChartAlternateProcess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3600" tIns="3600" rIns="3600" bIns="3600" anchor="ctr"/>
          <a:lstStyle/>
          <a:p>
            <a:pPr eaLnBrk="0" hangingPunct="0"/>
            <a:r>
              <a:rPr lang="de-AT" sz="900" b="1"/>
              <a:t>Infrastructure &amp; </a:t>
            </a:r>
          </a:p>
          <a:p>
            <a:pPr eaLnBrk="0" hangingPunct="0"/>
            <a:r>
              <a:rPr lang="de-AT" sz="900" b="1"/>
              <a:t>Interfaces</a:t>
            </a:r>
          </a:p>
          <a:p>
            <a:pPr eaLnBrk="0" hangingPunct="0"/>
            <a:endParaRPr lang="de-AT" sz="900" b="1"/>
          </a:p>
          <a:p>
            <a:pPr eaLnBrk="0" hangingPunct="0"/>
            <a:r>
              <a:rPr lang="de-AT" sz="800"/>
              <a:t>J. Durna (TPL) - KM</a:t>
            </a:r>
          </a:p>
          <a:p>
            <a:pPr eaLnBrk="0" hangingPunct="0"/>
            <a:r>
              <a:rPr lang="de-AT" sz="800"/>
              <a:t>C. Körber (Stv.) – KM</a:t>
            </a:r>
          </a:p>
          <a:p>
            <a:pPr eaLnBrk="0" hangingPunct="0"/>
            <a:r>
              <a:rPr lang="de-AT" sz="800"/>
              <a:t>W. Mazanec - KM</a:t>
            </a:r>
          </a:p>
          <a:p>
            <a:pPr eaLnBrk="0" hangingPunct="0"/>
            <a:r>
              <a:rPr lang="de-AT" sz="800"/>
              <a:t>W. Abel - stratCON</a:t>
            </a:r>
          </a:p>
          <a:p>
            <a:pPr eaLnBrk="0" hangingPunct="0"/>
            <a:r>
              <a:rPr lang="de-AT" sz="800"/>
              <a:t>T. Wachmann - MBS</a:t>
            </a:r>
            <a:endParaRPr lang="de-AT" sz="2000"/>
          </a:p>
        </p:txBody>
      </p:sp>
      <p:sp>
        <p:nvSpPr>
          <p:cNvPr id="15" name="AutoShape 15"/>
          <p:cNvSpPr>
            <a:spLocks noChangeArrowheads="1"/>
          </p:cNvSpPr>
          <p:nvPr/>
        </p:nvSpPr>
        <p:spPr bwMode="auto">
          <a:xfrm>
            <a:off x="5943600" y="2636838"/>
            <a:ext cx="1439863" cy="576262"/>
          </a:xfrm>
          <a:prstGeom prst="flowChartAlternateProcess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3600" tIns="3600" rIns="3600" bIns="3600" anchor="ctr"/>
          <a:lstStyle/>
          <a:p>
            <a:pPr eaLnBrk="0" hangingPunct="0"/>
            <a:r>
              <a:rPr lang="de-AT" sz="900" b="1"/>
              <a:t>Projektsekretariat</a:t>
            </a:r>
          </a:p>
          <a:p>
            <a:pPr eaLnBrk="0" hangingPunct="0"/>
            <a:endParaRPr lang="de-AT" sz="900"/>
          </a:p>
          <a:p>
            <a:pPr eaLnBrk="0" hangingPunct="0"/>
            <a:r>
              <a:rPr lang="de-AT" sz="800"/>
              <a:t> E. Riebel - KM</a:t>
            </a:r>
          </a:p>
        </p:txBody>
      </p:sp>
      <p:sp>
        <p:nvSpPr>
          <p:cNvPr id="16" name="Line 16"/>
          <p:cNvSpPr>
            <a:spLocks noChangeShapeType="1"/>
          </p:cNvSpPr>
          <p:nvPr/>
        </p:nvSpPr>
        <p:spPr bwMode="auto">
          <a:xfrm>
            <a:off x="2484438" y="3589338"/>
            <a:ext cx="0" cy="1444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3600" tIns="3600" rIns="3600" bIns="3600" anchor="ctr"/>
          <a:lstStyle/>
          <a:p>
            <a:endParaRPr lang="cs-CZ"/>
          </a:p>
        </p:txBody>
      </p:sp>
      <p:sp>
        <p:nvSpPr>
          <p:cNvPr id="17" name="Line 17"/>
          <p:cNvSpPr>
            <a:spLocks noChangeShapeType="1"/>
          </p:cNvSpPr>
          <p:nvPr/>
        </p:nvSpPr>
        <p:spPr bwMode="auto">
          <a:xfrm>
            <a:off x="3924300" y="3589338"/>
            <a:ext cx="0" cy="1444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3600" tIns="3600" rIns="3600" bIns="3600" anchor="ctr"/>
          <a:lstStyle/>
          <a:p>
            <a:endParaRPr lang="cs-CZ"/>
          </a:p>
        </p:txBody>
      </p:sp>
      <p:sp>
        <p:nvSpPr>
          <p:cNvPr id="18" name="Line 18"/>
          <p:cNvSpPr>
            <a:spLocks noChangeShapeType="1"/>
          </p:cNvSpPr>
          <p:nvPr/>
        </p:nvSpPr>
        <p:spPr bwMode="auto">
          <a:xfrm>
            <a:off x="5365750" y="3589338"/>
            <a:ext cx="0" cy="1444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3600" tIns="3600" rIns="3600" bIns="3600" anchor="ctr"/>
          <a:lstStyle/>
          <a:p>
            <a:endParaRPr lang="cs-CZ"/>
          </a:p>
        </p:txBody>
      </p:sp>
      <p:sp>
        <p:nvSpPr>
          <p:cNvPr id="19" name="Line 19"/>
          <p:cNvSpPr>
            <a:spLocks noChangeShapeType="1"/>
          </p:cNvSpPr>
          <p:nvPr/>
        </p:nvSpPr>
        <p:spPr bwMode="auto">
          <a:xfrm>
            <a:off x="6805613" y="3589338"/>
            <a:ext cx="0" cy="1444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3600" tIns="3600" rIns="3600" bIns="3600" anchor="ctr"/>
          <a:lstStyle/>
          <a:p>
            <a:endParaRPr lang="cs-CZ"/>
          </a:p>
        </p:txBody>
      </p:sp>
      <p:sp>
        <p:nvSpPr>
          <p:cNvPr id="20" name="Line 20"/>
          <p:cNvSpPr>
            <a:spLocks noChangeShapeType="1"/>
          </p:cNvSpPr>
          <p:nvPr/>
        </p:nvSpPr>
        <p:spPr bwMode="auto">
          <a:xfrm>
            <a:off x="8221663" y="3581400"/>
            <a:ext cx="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3600" tIns="3600" rIns="3600" bIns="3600" anchor="ctr"/>
          <a:lstStyle/>
          <a:p>
            <a:endParaRPr lang="cs-CZ"/>
          </a:p>
        </p:txBody>
      </p:sp>
      <p:sp>
        <p:nvSpPr>
          <p:cNvPr id="21" name="AutoShape 21"/>
          <p:cNvSpPr>
            <a:spLocks noChangeArrowheads="1"/>
          </p:cNvSpPr>
          <p:nvPr/>
        </p:nvSpPr>
        <p:spPr bwMode="auto">
          <a:xfrm>
            <a:off x="1042988" y="5229225"/>
            <a:ext cx="1271587" cy="1295400"/>
          </a:xfrm>
          <a:prstGeom prst="flowChartAlternateProcess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3600" tIns="3600" rIns="3600" bIns="3600" anchor="ctr"/>
          <a:lstStyle/>
          <a:p>
            <a:pPr eaLnBrk="0" hangingPunct="0"/>
            <a:r>
              <a:rPr lang="de-AT" sz="800" b="1"/>
              <a:t> </a:t>
            </a:r>
            <a:r>
              <a:rPr lang="de-AT" sz="900" b="1"/>
              <a:t>Dealer Sales</a:t>
            </a:r>
          </a:p>
          <a:p>
            <a:pPr eaLnBrk="0" hangingPunct="0"/>
            <a:endParaRPr lang="de-AT" sz="900" b="1"/>
          </a:p>
          <a:p>
            <a:pPr eaLnBrk="0" hangingPunct="0"/>
            <a:r>
              <a:rPr lang="de-AT" sz="800"/>
              <a:t> G. Brunner (TPL) - KM</a:t>
            </a:r>
          </a:p>
          <a:p>
            <a:pPr eaLnBrk="0" hangingPunct="0"/>
            <a:r>
              <a:rPr lang="de-AT" sz="800"/>
              <a:t> D. Obmann (Stv.) – KM</a:t>
            </a:r>
          </a:p>
          <a:p>
            <a:pPr eaLnBrk="0" hangingPunct="0"/>
            <a:r>
              <a:rPr lang="de-AT" sz="800"/>
              <a:t> M. Dvoracek – KM</a:t>
            </a:r>
          </a:p>
          <a:p>
            <a:pPr eaLnBrk="0" hangingPunct="0"/>
            <a:r>
              <a:rPr lang="de-AT" sz="800"/>
              <a:t> J. Durna (IT) – KM</a:t>
            </a:r>
          </a:p>
          <a:p>
            <a:pPr eaLnBrk="0" hangingPunct="0"/>
            <a:r>
              <a:rPr lang="de-AT" sz="800"/>
              <a:t> W. Abel – stratCON</a:t>
            </a:r>
          </a:p>
          <a:p>
            <a:pPr eaLnBrk="0" hangingPunct="0"/>
            <a:r>
              <a:rPr lang="de-AT" sz="800"/>
              <a:t> R. Mayr - MBS</a:t>
            </a:r>
          </a:p>
        </p:txBody>
      </p:sp>
      <p:sp>
        <p:nvSpPr>
          <p:cNvPr id="22" name="Line 22"/>
          <p:cNvSpPr>
            <a:spLocks noChangeShapeType="1"/>
          </p:cNvSpPr>
          <p:nvPr/>
        </p:nvSpPr>
        <p:spPr bwMode="auto">
          <a:xfrm>
            <a:off x="4572000" y="33528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23" name="AutoShape 23"/>
          <p:cNvSpPr>
            <a:spLocks noChangeArrowheads="1"/>
          </p:cNvSpPr>
          <p:nvPr/>
        </p:nvSpPr>
        <p:spPr bwMode="auto">
          <a:xfrm>
            <a:off x="7612063" y="3733800"/>
            <a:ext cx="1271587" cy="1295400"/>
          </a:xfrm>
          <a:prstGeom prst="flowChartAlternateProcess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3600" tIns="3600" rIns="3600" bIns="3600" anchor="ctr"/>
          <a:lstStyle/>
          <a:p>
            <a:pPr eaLnBrk="0" hangingPunct="0"/>
            <a:r>
              <a:rPr lang="de-AT" sz="800" b="1"/>
              <a:t> </a:t>
            </a:r>
            <a:r>
              <a:rPr lang="de-AT" sz="900" b="1"/>
              <a:t>Human Resources</a:t>
            </a:r>
          </a:p>
          <a:p>
            <a:pPr eaLnBrk="0" hangingPunct="0"/>
            <a:endParaRPr lang="de-AT" sz="900" b="1"/>
          </a:p>
          <a:p>
            <a:pPr eaLnBrk="0" hangingPunct="0"/>
            <a:r>
              <a:rPr lang="de-AT" sz="800"/>
              <a:t> A. Berger (TPL) - KM</a:t>
            </a:r>
          </a:p>
          <a:p>
            <a:pPr eaLnBrk="0" hangingPunct="0"/>
            <a:r>
              <a:rPr lang="de-AT" sz="800"/>
              <a:t> B. Mazanec (Stv.) – KM</a:t>
            </a:r>
          </a:p>
          <a:p>
            <a:pPr eaLnBrk="0" hangingPunct="0"/>
            <a:r>
              <a:rPr lang="de-AT" sz="800"/>
              <a:t> Ch. Resch – KM</a:t>
            </a:r>
          </a:p>
          <a:p>
            <a:pPr eaLnBrk="0" hangingPunct="0"/>
            <a:r>
              <a:rPr lang="de-AT" sz="800"/>
              <a:t> E. Distl (IT) - KM</a:t>
            </a:r>
          </a:p>
          <a:p>
            <a:pPr eaLnBrk="0" hangingPunct="0"/>
            <a:r>
              <a:rPr lang="de-AT" sz="800"/>
              <a:t> W. Bartholner – stratCon</a:t>
            </a:r>
          </a:p>
          <a:p>
            <a:pPr eaLnBrk="0" hangingPunct="0"/>
            <a:r>
              <a:rPr lang="de-AT" sz="800"/>
              <a:t> R. Gegenhuber - MBS</a:t>
            </a:r>
          </a:p>
        </p:txBody>
      </p:sp>
      <p:sp>
        <p:nvSpPr>
          <p:cNvPr id="24" name="Line 24"/>
          <p:cNvSpPr>
            <a:spLocks noChangeShapeType="1"/>
          </p:cNvSpPr>
          <p:nvPr/>
        </p:nvSpPr>
        <p:spPr bwMode="auto">
          <a:xfrm>
            <a:off x="6088063" y="3581400"/>
            <a:ext cx="7937" cy="1524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25" name="Line 25"/>
          <p:cNvSpPr>
            <a:spLocks noChangeShapeType="1"/>
          </p:cNvSpPr>
          <p:nvPr/>
        </p:nvSpPr>
        <p:spPr bwMode="auto">
          <a:xfrm>
            <a:off x="990600" y="3581400"/>
            <a:ext cx="72310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26" name="Line 26"/>
          <p:cNvSpPr>
            <a:spLocks noChangeShapeType="1"/>
          </p:cNvSpPr>
          <p:nvPr/>
        </p:nvSpPr>
        <p:spPr bwMode="auto">
          <a:xfrm>
            <a:off x="5334000" y="2971800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27" name="Text Box 27"/>
          <p:cNvSpPr txBox="1">
            <a:spLocks noChangeArrowheads="1"/>
          </p:cNvSpPr>
          <p:nvPr/>
        </p:nvSpPr>
        <p:spPr bwMode="auto">
          <a:xfrm>
            <a:off x="533400" y="1219200"/>
            <a:ext cx="2093913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de-DE" sz="1000"/>
              <a:t>Version  5</a:t>
            </a:r>
          </a:p>
          <a:p>
            <a:pPr eaLnBrk="0" hangingPunct="0">
              <a:spcBef>
                <a:spcPct val="50000"/>
              </a:spcBef>
            </a:pPr>
            <a:r>
              <a:rPr lang="de-DE" sz="1000"/>
              <a:t>Stand:   1. 6. 2005</a:t>
            </a:r>
          </a:p>
          <a:p>
            <a:pPr eaLnBrk="0" hangingPunct="0">
              <a:spcBef>
                <a:spcPct val="50000"/>
              </a:spcBef>
            </a:pPr>
            <a:r>
              <a:rPr lang="de-DE" sz="1000"/>
              <a:t>Erstellt:  R. Kaltenberger-Löffler</a:t>
            </a:r>
          </a:p>
        </p:txBody>
      </p:sp>
      <p:sp>
        <p:nvSpPr>
          <p:cNvPr id="28" name="AutoShape 28"/>
          <p:cNvSpPr>
            <a:spLocks noChangeArrowheads="1"/>
          </p:cNvSpPr>
          <p:nvPr/>
        </p:nvSpPr>
        <p:spPr bwMode="auto">
          <a:xfrm>
            <a:off x="7002463" y="5105400"/>
            <a:ext cx="1295400" cy="1371600"/>
          </a:xfrm>
          <a:prstGeom prst="flowChartAlternateProcess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3600" tIns="3600" rIns="3600" bIns="3600" anchor="ctr"/>
          <a:lstStyle/>
          <a:p>
            <a:pPr eaLnBrk="0" hangingPunct="0"/>
            <a:r>
              <a:rPr lang="de-AT" sz="900" b="1"/>
              <a:t>Data Warehouse</a:t>
            </a:r>
          </a:p>
          <a:p>
            <a:pPr eaLnBrk="0" hangingPunct="0"/>
            <a:endParaRPr lang="de-AT" sz="800" b="1"/>
          </a:p>
          <a:p>
            <a:pPr eaLnBrk="0" hangingPunct="0"/>
            <a:r>
              <a:rPr lang="de-AT" sz="800"/>
              <a:t>D. Vymetal (TPL) – KM</a:t>
            </a:r>
          </a:p>
          <a:p>
            <a:pPr eaLnBrk="0" hangingPunct="0"/>
            <a:r>
              <a:rPr lang="de-AT" sz="800"/>
              <a:t>H. Schuecker (Stv.) - KM</a:t>
            </a:r>
          </a:p>
          <a:p>
            <a:pPr eaLnBrk="0" hangingPunct="0"/>
            <a:r>
              <a:rPr lang="de-AT" sz="800"/>
              <a:t>Ch. Resch – KM</a:t>
            </a:r>
          </a:p>
          <a:p>
            <a:pPr eaLnBrk="0" hangingPunct="0"/>
            <a:r>
              <a:rPr lang="de-AT" sz="800"/>
              <a:t>J. Sturm - KM</a:t>
            </a:r>
          </a:p>
          <a:p>
            <a:pPr eaLnBrk="0" hangingPunct="0"/>
            <a:r>
              <a:rPr lang="de-AT" sz="800"/>
              <a:t>J. Durna – KM </a:t>
            </a:r>
          </a:p>
          <a:p>
            <a:pPr eaLnBrk="0" hangingPunct="0"/>
            <a:r>
              <a:rPr lang="de-AT" sz="800"/>
              <a:t>W. Abel - stratCON</a:t>
            </a:r>
          </a:p>
          <a:p>
            <a:pPr eaLnBrk="0" hangingPunct="0"/>
            <a:r>
              <a:rPr lang="de-AT" sz="800"/>
              <a:t>H. Lahodny - MBS</a:t>
            </a:r>
            <a:endParaRPr lang="de-AT" sz="2000"/>
          </a:p>
        </p:txBody>
      </p:sp>
      <p:sp>
        <p:nvSpPr>
          <p:cNvPr id="29" name="Line 29"/>
          <p:cNvSpPr>
            <a:spLocks noChangeShapeType="1"/>
          </p:cNvSpPr>
          <p:nvPr/>
        </p:nvSpPr>
        <p:spPr bwMode="auto">
          <a:xfrm>
            <a:off x="7543800" y="3581400"/>
            <a:ext cx="7938" cy="1524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30" name="Line 30"/>
          <p:cNvSpPr>
            <a:spLocks noChangeShapeType="1"/>
          </p:cNvSpPr>
          <p:nvPr/>
        </p:nvSpPr>
        <p:spPr bwMode="auto">
          <a:xfrm>
            <a:off x="1752600" y="3581400"/>
            <a:ext cx="11113" cy="16478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31" name="Line 31"/>
          <p:cNvSpPr>
            <a:spLocks noChangeShapeType="1"/>
          </p:cNvSpPr>
          <p:nvPr/>
        </p:nvSpPr>
        <p:spPr bwMode="auto">
          <a:xfrm>
            <a:off x="990600" y="3581400"/>
            <a:ext cx="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3600" tIns="3600" rIns="3600" bIns="3600" anchor="ctr"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48275846"/>
      </p:ext>
    </p:extLst>
  </p:cSld>
  <p:clrMapOvr>
    <a:masterClrMapping/>
  </p:clrMapOvr>
  <p:transition>
    <p:push/>
  </p:transition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74675" y="304800"/>
            <a:ext cx="8001000" cy="1216025"/>
          </a:xfrm>
        </p:spPr>
        <p:txBody>
          <a:bodyPr/>
          <a:lstStyle/>
          <a:p>
            <a:r>
              <a:rPr lang="cs-CZ" dirty="0"/>
              <a:t>Člen projektového týmu</a:t>
            </a:r>
          </a:p>
        </p:txBody>
      </p:sp>
      <p:graphicFrame>
        <p:nvGraphicFramePr>
          <p:cNvPr id="3" name="Tabulka 2"/>
          <p:cNvGraphicFramePr>
            <a:graphicFrameLocks noGrp="1"/>
          </p:cNvGraphicFramePr>
          <p:nvPr/>
        </p:nvGraphicFramePr>
        <p:xfrm>
          <a:off x="928662" y="1714488"/>
          <a:ext cx="7500990" cy="4143403"/>
        </p:xfrm>
        <a:graphic>
          <a:graphicData uri="http://schemas.openxmlformats.org/drawingml/2006/table">
            <a:tbl>
              <a:tblPr/>
              <a:tblGrid>
                <a:gridCol w="171168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78930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5334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800" b="1">
                          <a:solidFill>
                            <a:schemeClr val="tx1"/>
                          </a:solidFill>
                          <a:latin typeface="Times New Roman"/>
                          <a:ea typeface="MS Mincho"/>
                          <a:cs typeface="Times New Roman"/>
                        </a:rPr>
                        <a:t>Cíle role</a:t>
                      </a:r>
                      <a:endParaRPr lang="cs-CZ" sz="1800">
                        <a:solidFill>
                          <a:schemeClr val="tx1"/>
                        </a:solidFill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800">
                          <a:solidFill>
                            <a:schemeClr val="tx1"/>
                          </a:solidFill>
                          <a:latin typeface="Times New Roman"/>
                          <a:ea typeface="MS Mincho"/>
                          <a:cs typeface="Times New Roman"/>
                        </a:rPr>
                        <a:t>Splnit cíle projektu v zadané problémové oblasti, zajistit transfer svých znalostí do projektu.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5334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800" b="1">
                          <a:solidFill>
                            <a:schemeClr val="tx1"/>
                          </a:solidFill>
                          <a:latin typeface="Times New Roman"/>
                          <a:ea typeface="MS Mincho"/>
                          <a:cs typeface="Times New Roman"/>
                        </a:rPr>
                        <a:t>Kompetence</a:t>
                      </a:r>
                      <a:endParaRPr lang="cs-CZ" sz="1800">
                        <a:solidFill>
                          <a:schemeClr val="tx1"/>
                        </a:solidFill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800">
                          <a:solidFill>
                            <a:schemeClr val="tx1"/>
                          </a:solidFill>
                          <a:latin typeface="Times New Roman"/>
                          <a:ea typeface="MS Mincho"/>
                          <a:cs typeface="Times New Roman"/>
                        </a:rPr>
                        <a:t>Kompetence a zkušenost v řešené problémové oblasti., vhodná je alespoň základní znalost IT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667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800" b="1">
                          <a:solidFill>
                            <a:schemeClr val="tx1"/>
                          </a:solidFill>
                          <a:latin typeface="Times New Roman"/>
                          <a:ea typeface="MS Mincho"/>
                          <a:cs typeface="Times New Roman"/>
                        </a:rPr>
                        <a:t>Osobnostní typ</a:t>
                      </a:r>
                      <a:endParaRPr lang="cs-CZ" sz="1800">
                        <a:solidFill>
                          <a:schemeClr val="tx1"/>
                        </a:solidFill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800">
                          <a:solidFill>
                            <a:schemeClr val="tx1"/>
                          </a:solidFill>
                          <a:latin typeface="Times New Roman"/>
                          <a:ea typeface="MS Mincho"/>
                          <a:cs typeface="Times New Roman"/>
                        </a:rPr>
                        <a:t>Týmový hráč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5334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800" b="1">
                          <a:solidFill>
                            <a:schemeClr val="tx1"/>
                          </a:solidFill>
                          <a:latin typeface="Times New Roman"/>
                          <a:ea typeface="MS Mincho"/>
                          <a:cs typeface="Times New Roman"/>
                        </a:rPr>
                        <a:t>Počet osob</a:t>
                      </a:r>
                      <a:endParaRPr lang="cs-CZ" sz="1800">
                        <a:solidFill>
                          <a:schemeClr val="tx1"/>
                        </a:solidFill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800">
                          <a:solidFill>
                            <a:schemeClr val="tx1"/>
                          </a:solidFill>
                          <a:latin typeface="Times New Roman"/>
                          <a:ea typeface="MS Mincho"/>
                          <a:cs typeface="Times New Roman"/>
                        </a:rPr>
                        <a:t>Více osob může plnit tuto roli pro danou problémovou oblast a vytvořit tak dílčí projektový tým.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5334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800" b="1">
                          <a:solidFill>
                            <a:schemeClr val="tx1"/>
                          </a:solidFill>
                          <a:latin typeface="Times New Roman"/>
                          <a:ea typeface="MS Mincho"/>
                          <a:cs typeface="Times New Roman"/>
                        </a:rPr>
                        <a:t>Co není cílem</a:t>
                      </a:r>
                      <a:endParaRPr lang="cs-CZ" sz="1800">
                        <a:solidFill>
                          <a:schemeClr val="tx1"/>
                        </a:solidFill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800">
                          <a:solidFill>
                            <a:schemeClr val="tx1"/>
                          </a:solidFill>
                          <a:latin typeface="Times New Roman"/>
                          <a:ea typeface="MS Mincho"/>
                          <a:cs typeface="Times New Roman"/>
                        </a:rPr>
                        <a:t>Vyprofilovat se u ostatních jako jediný expert na danou problematiku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5334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800" b="1">
                          <a:solidFill>
                            <a:schemeClr val="tx1"/>
                          </a:solidFill>
                          <a:latin typeface="Times New Roman"/>
                          <a:ea typeface="MS Mincho"/>
                          <a:cs typeface="Times New Roman"/>
                        </a:rPr>
                        <a:t>Zdroj, odkud jej vzít</a:t>
                      </a:r>
                      <a:endParaRPr lang="cs-CZ" sz="1800">
                        <a:solidFill>
                          <a:schemeClr val="tx1"/>
                        </a:solidFill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800" dirty="0">
                          <a:solidFill>
                            <a:schemeClr val="tx1"/>
                          </a:solidFill>
                          <a:latin typeface="Times New Roman"/>
                          <a:ea typeface="MS Mincho"/>
                          <a:cs typeface="Times New Roman"/>
                        </a:rPr>
                        <a:t>Interní podnikové útvary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4" name="TextovéPole 3"/>
          <p:cNvSpPr txBox="1"/>
          <p:nvPr/>
        </p:nvSpPr>
        <p:spPr>
          <a:xfrm>
            <a:off x="714348" y="6215082"/>
            <a:ext cx="17859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/>
              <a:t>Zdroj: </a:t>
            </a:r>
            <a:r>
              <a:rPr lang="cs-CZ" dirty="0" err="1"/>
              <a:t>Gareis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45926862"/>
      </p:ext>
    </p:extLst>
  </p:cSld>
  <p:clrMapOvr>
    <a:masterClrMapping/>
  </p:clrMapOvr>
  <p:transition>
    <p:push/>
  </p:transition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 bwMode="auto">
          <a:xfrm>
            <a:off x="395536" y="-5214"/>
            <a:ext cx="77724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cs-CZ" sz="3200" kern="0"/>
              <a:t>Projektová jednání (typy a charakteristiky)</a:t>
            </a:r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 bwMode="auto">
          <a:xfrm>
            <a:off x="776536" y="1844824"/>
            <a:ext cx="7611888" cy="47525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469900" indent="-469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o"/>
              <a:defRPr sz="3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08050" indent="-436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n"/>
              <a:defRPr sz="2600">
                <a:solidFill>
                  <a:schemeClr val="tx1"/>
                </a:solidFill>
                <a:latin typeface="+mn-lt"/>
              </a:defRPr>
            </a:lvl2pPr>
            <a:lvl3pPr marL="1304925" indent="-39528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o"/>
              <a:defRPr sz="2300">
                <a:solidFill>
                  <a:schemeClr val="tx1"/>
                </a:solidFill>
                <a:latin typeface="+mn-lt"/>
              </a:defRPr>
            </a:lvl3pPr>
            <a:lvl4pPr marL="1693863" indent="-3873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4pPr>
            <a:lvl5pPr marL="2093913" indent="-398463" algn="l" rtl="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  <a:lvl6pPr marL="2551113" indent="-398463" algn="l" rtl="0" fontAlgn="base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6pPr>
            <a:lvl7pPr marL="3008313" indent="-398463" algn="l" rtl="0" fontAlgn="base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7pPr>
            <a:lvl8pPr marL="3465513" indent="-398463" algn="l" rtl="0" fontAlgn="base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8pPr>
            <a:lvl9pPr marL="3922713" indent="-398463" algn="l" rtl="0" fontAlgn="base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cs-CZ" sz="2000" kern="0" dirty="0" err="1"/>
              <a:t>Kick-off</a:t>
            </a:r>
            <a:r>
              <a:rPr lang="cs-CZ" sz="2000" kern="0" dirty="0"/>
              <a:t> meeting</a:t>
            </a:r>
          </a:p>
          <a:p>
            <a:pPr lvl="1"/>
            <a:r>
              <a:rPr lang="cs-CZ" sz="1800" kern="0" dirty="0"/>
              <a:t>Cíle projektu, </a:t>
            </a:r>
            <a:r>
              <a:rPr lang="cs-CZ" sz="1800" kern="0" dirty="0" err="1"/>
              <a:t>commitment</a:t>
            </a:r>
            <a:r>
              <a:rPr lang="cs-CZ" sz="1800" kern="0" dirty="0"/>
              <a:t> vedení, základní pravidla komunikace, hlavní milníky projektu	</a:t>
            </a:r>
          </a:p>
          <a:p>
            <a:r>
              <a:rPr lang="cs-CZ" sz="2000" kern="0" dirty="0"/>
              <a:t>Jednání projektového týmu</a:t>
            </a:r>
          </a:p>
          <a:p>
            <a:pPr lvl="1"/>
            <a:r>
              <a:rPr lang="cs-CZ" sz="1800" kern="0" dirty="0"/>
              <a:t>Varianty řešení, změnová řízení, </a:t>
            </a:r>
          </a:p>
          <a:p>
            <a:pPr lvl="1"/>
            <a:r>
              <a:rPr lang="cs-CZ" sz="1800" kern="0" dirty="0"/>
              <a:t>Integrace dílčích částí</a:t>
            </a:r>
          </a:p>
          <a:p>
            <a:pPr lvl="1"/>
            <a:r>
              <a:rPr lang="cs-CZ" sz="1800" kern="0" dirty="0"/>
              <a:t>Koordinace pro příští období</a:t>
            </a:r>
          </a:p>
          <a:p>
            <a:pPr lvl="1"/>
            <a:r>
              <a:rPr lang="cs-CZ" sz="1800" kern="0" dirty="0"/>
              <a:t>Kontrola stavu projektu</a:t>
            </a:r>
          </a:p>
          <a:p>
            <a:r>
              <a:rPr lang="cs-CZ" sz="2000" kern="0" dirty="0"/>
              <a:t>Kontrola stavu projektu (</a:t>
            </a:r>
            <a:r>
              <a:rPr lang="cs-CZ" sz="2000" kern="0" dirty="0" err="1"/>
              <a:t>Steering</a:t>
            </a:r>
            <a:r>
              <a:rPr lang="cs-CZ" sz="2000" kern="0" dirty="0"/>
              <a:t> </a:t>
            </a:r>
            <a:r>
              <a:rPr lang="cs-CZ" sz="2000" kern="0" dirty="0" err="1"/>
              <a:t>board</a:t>
            </a:r>
            <a:r>
              <a:rPr lang="cs-CZ" sz="2000" kern="0" dirty="0"/>
              <a:t> meeting)</a:t>
            </a:r>
          </a:p>
          <a:p>
            <a:pPr lvl="1"/>
            <a:r>
              <a:rPr lang="cs-CZ" sz="1800" kern="0" dirty="0"/>
              <a:t>Stav postupu prací</a:t>
            </a:r>
          </a:p>
          <a:p>
            <a:pPr lvl="1"/>
            <a:r>
              <a:rPr lang="cs-CZ" sz="1800" kern="0" dirty="0"/>
              <a:t>Stav nákladů</a:t>
            </a:r>
          </a:p>
          <a:p>
            <a:pPr lvl="1"/>
            <a:r>
              <a:rPr lang="cs-CZ" sz="1800" kern="0" dirty="0"/>
              <a:t>Návrhy na závažná rozhodnutí pro kompenzaci odchylek, </a:t>
            </a:r>
          </a:p>
          <a:p>
            <a:pPr lvl="1"/>
            <a:r>
              <a:rPr lang="cs-CZ" sz="1800" kern="0" dirty="0"/>
              <a:t>Návrhy změn mající dopad na rozpočet nebo termín projektu</a:t>
            </a:r>
          </a:p>
        </p:txBody>
      </p:sp>
    </p:spTree>
    <p:extLst>
      <p:ext uri="{BB962C8B-B14F-4D97-AF65-F5344CB8AC3E}">
        <p14:creationId xmlns:p14="http://schemas.microsoft.com/office/powerpoint/2010/main" val="4206708831"/>
      </p:ext>
    </p:extLst>
  </p:cSld>
  <p:clrMapOvr>
    <a:masterClrMapping/>
  </p:clrMapOvr>
  <p:transition>
    <p:push/>
  </p:transition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 bwMode="auto">
          <a:xfrm>
            <a:off x="611560" y="-14941"/>
            <a:ext cx="77724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cs-CZ" sz="3600" kern="0"/>
              <a:t>Projektová jednání  II</a:t>
            </a:r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 bwMode="auto">
          <a:xfrm>
            <a:off x="827584" y="1916832"/>
            <a:ext cx="701040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469900" indent="-469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o"/>
              <a:defRPr sz="3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08050" indent="-436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n"/>
              <a:defRPr sz="2600">
                <a:solidFill>
                  <a:schemeClr val="tx1"/>
                </a:solidFill>
                <a:latin typeface="+mn-lt"/>
              </a:defRPr>
            </a:lvl2pPr>
            <a:lvl3pPr marL="1304925" indent="-39528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o"/>
              <a:defRPr sz="2300">
                <a:solidFill>
                  <a:schemeClr val="tx1"/>
                </a:solidFill>
                <a:latin typeface="+mn-lt"/>
              </a:defRPr>
            </a:lvl3pPr>
            <a:lvl4pPr marL="1693863" indent="-3873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4pPr>
            <a:lvl5pPr marL="2093913" indent="-398463" algn="l" rtl="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  <a:lvl6pPr marL="2551113" indent="-398463" algn="l" rtl="0" fontAlgn="base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6pPr>
            <a:lvl7pPr marL="3008313" indent="-398463" algn="l" rtl="0" fontAlgn="base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7pPr>
            <a:lvl8pPr marL="3465513" indent="-398463" algn="l" rtl="0" fontAlgn="base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8pPr>
            <a:lvl9pPr marL="3922713" indent="-398463" algn="l" rtl="0" fontAlgn="base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lnSpc>
                <a:spcPct val="90000"/>
              </a:lnSpc>
            </a:pPr>
            <a:r>
              <a:rPr lang="cs-CZ" sz="2000" kern="0" dirty="0"/>
              <a:t>Jednání dílčích týmů</a:t>
            </a:r>
          </a:p>
          <a:p>
            <a:pPr lvl="1">
              <a:lnSpc>
                <a:spcPct val="90000"/>
              </a:lnSpc>
            </a:pPr>
            <a:r>
              <a:rPr lang="cs-CZ" sz="1800" kern="0" dirty="0"/>
              <a:t>Práce na řešení dílčích problémů </a:t>
            </a:r>
          </a:p>
          <a:p>
            <a:pPr lvl="2">
              <a:lnSpc>
                <a:spcPct val="90000"/>
              </a:lnSpc>
            </a:pPr>
            <a:r>
              <a:rPr lang="cs-CZ" sz="1600" kern="0" dirty="0"/>
              <a:t>Typicky: otázky Hardware, příprava testovacích variant, řešení návrhů z jiných dílčích týmů ….</a:t>
            </a:r>
          </a:p>
          <a:p>
            <a:pPr lvl="1">
              <a:lnSpc>
                <a:spcPct val="90000"/>
              </a:lnSpc>
            </a:pPr>
            <a:r>
              <a:rPr lang="cs-CZ" sz="1800" kern="0" dirty="0"/>
              <a:t>Brainstorming, varianty řešení</a:t>
            </a:r>
          </a:p>
          <a:p>
            <a:pPr lvl="1">
              <a:lnSpc>
                <a:spcPct val="90000"/>
              </a:lnSpc>
            </a:pPr>
            <a:r>
              <a:rPr lang="cs-CZ" sz="1800" kern="0" dirty="0"/>
              <a:t>Návrhy změn v dílčích oblastech</a:t>
            </a:r>
          </a:p>
          <a:p>
            <a:pPr>
              <a:lnSpc>
                <a:spcPct val="90000"/>
              </a:lnSpc>
            </a:pPr>
            <a:r>
              <a:rPr lang="cs-CZ" sz="2000" kern="0" dirty="0"/>
              <a:t>Past schůzek jako žroutů času  při:</a:t>
            </a:r>
          </a:p>
          <a:p>
            <a:pPr lvl="1">
              <a:lnSpc>
                <a:spcPct val="90000"/>
              </a:lnSpc>
            </a:pPr>
            <a:r>
              <a:rPr lang="cs-CZ" sz="1800" kern="0" dirty="0"/>
              <a:t>Podcenění přípravy jednání</a:t>
            </a:r>
          </a:p>
          <a:p>
            <a:pPr lvl="1">
              <a:lnSpc>
                <a:spcPct val="90000"/>
              </a:lnSpc>
            </a:pPr>
            <a:r>
              <a:rPr lang="cs-CZ" sz="1800" kern="0" dirty="0"/>
              <a:t>Absenci podkladů</a:t>
            </a:r>
          </a:p>
          <a:p>
            <a:pPr lvl="1">
              <a:lnSpc>
                <a:spcPct val="90000"/>
              </a:lnSpc>
            </a:pPr>
            <a:r>
              <a:rPr lang="cs-CZ" sz="1800" kern="0" dirty="0"/>
              <a:t>Nedodržení programu</a:t>
            </a:r>
          </a:p>
          <a:p>
            <a:pPr lvl="1">
              <a:lnSpc>
                <a:spcPct val="90000"/>
              </a:lnSpc>
            </a:pPr>
            <a:r>
              <a:rPr lang="cs-CZ" sz="1800" kern="0" dirty="0"/>
              <a:t>Nedostatečné moderaci a kázni členů týmu</a:t>
            </a:r>
          </a:p>
          <a:p>
            <a:pPr lvl="1">
              <a:lnSpc>
                <a:spcPct val="90000"/>
              </a:lnSpc>
            </a:pPr>
            <a:r>
              <a:rPr lang="cs-CZ" sz="1800" kern="0" dirty="0"/>
              <a:t>Míchání témat, která mají být řešena od témat, která mají být rozhodnuta</a:t>
            </a:r>
          </a:p>
          <a:p>
            <a:pPr lvl="1">
              <a:lnSpc>
                <a:spcPct val="90000"/>
              </a:lnSpc>
            </a:pPr>
            <a:r>
              <a:rPr lang="cs-CZ" sz="1800" kern="0" dirty="0"/>
              <a:t>Nedostatečné dokumentaci z minulých jednání</a:t>
            </a:r>
          </a:p>
        </p:txBody>
      </p:sp>
    </p:spTree>
    <p:extLst>
      <p:ext uri="{BB962C8B-B14F-4D97-AF65-F5344CB8AC3E}">
        <p14:creationId xmlns:p14="http://schemas.microsoft.com/office/powerpoint/2010/main" val="3027792409"/>
      </p:ext>
    </p:extLst>
  </p:cSld>
  <p:clrMapOvr>
    <a:masterClrMapping/>
  </p:clrMapOvr>
  <p:transition>
    <p:push/>
  </p:transition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 bwMode="auto">
          <a:xfrm>
            <a:off x="395536" y="-171400"/>
            <a:ext cx="77724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cs-CZ" sz="3600" kern="0"/>
              <a:t>Věcná rizika v týmech IS projektů</a:t>
            </a:r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 bwMode="auto">
          <a:xfrm>
            <a:off x="683568" y="1772816"/>
            <a:ext cx="701040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469900" indent="-469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o"/>
              <a:defRPr sz="3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08050" indent="-436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n"/>
              <a:defRPr sz="2600">
                <a:solidFill>
                  <a:schemeClr val="tx1"/>
                </a:solidFill>
                <a:latin typeface="+mn-lt"/>
              </a:defRPr>
            </a:lvl2pPr>
            <a:lvl3pPr marL="1304925" indent="-39528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o"/>
              <a:defRPr sz="2300">
                <a:solidFill>
                  <a:schemeClr val="tx1"/>
                </a:solidFill>
                <a:latin typeface="+mn-lt"/>
              </a:defRPr>
            </a:lvl3pPr>
            <a:lvl4pPr marL="1693863" indent="-3873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4pPr>
            <a:lvl5pPr marL="2093913" indent="-398463" algn="l" rtl="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  <a:lvl6pPr marL="2551113" indent="-398463" algn="l" rtl="0" fontAlgn="base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6pPr>
            <a:lvl7pPr marL="3008313" indent="-398463" algn="l" rtl="0" fontAlgn="base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7pPr>
            <a:lvl8pPr marL="3465513" indent="-398463" algn="l" rtl="0" fontAlgn="base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8pPr>
            <a:lvl9pPr marL="3922713" indent="-398463" algn="l" rtl="0" fontAlgn="base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lnSpc>
                <a:spcPct val="90000"/>
              </a:lnSpc>
            </a:pPr>
            <a:r>
              <a:rPr lang="cs-CZ" sz="2000" kern="0" dirty="0"/>
              <a:t>Projekty IS zpravidla mají v projektových týmech členy na částečný úvazek (výjimka – pracovníci IT)</a:t>
            </a:r>
          </a:p>
          <a:p>
            <a:pPr>
              <a:lnSpc>
                <a:spcPct val="90000"/>
              </a:lnSpc>
            </a:pPr>
            <a:r>
              <a:rPr lang="cs-CZ" sz="1800" kern="0" dirty="0"/>
              <a:t>Rizika částečných úvazků:</a:t>
            </a:r>
          </a:p>
          <a:p>
            <a:pPr lvl="1">
              <a:lnSpc>
                <a:spcPct val="90000"/>
              </a:lnSpc>
            </a:pPr>
            <a:r>
              <a:rPr lang="cs-CZ" sz="1600" kern="0" dirty="0"/>
              <a:t>Soudržnost týmu  - ti co pracují částečně nebo občas v týmu se těžko sžívají se zbytkem a nedrží krok s projektem (chybí informace)</a:t>
            </a:r>
          </a:p>
          <a:p>
            <a:pPr lvl="1">
              <a:lnSpc>
                <a:spcPct val="90000"/>
              </a:lnSpc>
            </a:pPr>
            <a:r>
              <a:rPr lang="cs-CZ" sz="1600" kern="0" dirty="0"/>
              <a:t>Hlavní pracovní náplň je vždy v konfliktu s prací v týmu</a:t>
            </a:r>
          </a:p>
          <a:p>
            <a:pPr lvl="1">
              <a:lnSpc>
                <a:spcPct val="90000"/>
              </a:lnSpc>
            </a:pPr>
            <a:r>
              <a:rPr lang="cs-CZ" sz="1600" kern="0" dirty="0"/>
              <a:t>Zpravidla dva nadřízení – priority chování v neprospěch projektu</a:t>
            </a:r>
          </a:p>
          <a:p>
            <a:pPr>
              <a:lnSpc>
                <a:spcPct val="90000"/>
              </a:lnSpc>
            </a:pPr>
            <a:r>
              <a:rPr lang="cs-CZ" sz="1800" kern="0" dirty="0"/>
              <a:t>Riziko ztráty souvislostí</a:t>
            </a:r>
          </a:p>
          <a:p>
            <a:pPr lvl="1">
              <a:lnSpc>
                <a:spcPct val="90000"/>
              </a:lnSpc>
            </a:pPr>
            <a:r>
              <a:rPr lang="cs-CZ" sz="1600" kern="0" dirty="0"/>
              <a:t>Pokud se v rámci projektové porady začne prosazovat odborná IT hantýrka, mohou se další členové týmu „odpojit“ a ztratit kontakt s problematikou – v dalších krocích  v projektu vzniká problém</a:t>
            </a:r>
          </a:p>
          <a:p>
            <a:pPr lvl="1">
              <a:lnSpc>
                <a:spcPct val="90000"/>
              </a:lnSpc>
            </a:pPr>
            <a:r>
              <a:rPr lang="cs-CZ" sz="1600" kern="0" dirty="0"/>
              <a:t>„baviči“ – jasná chyba vedoucího projektu</a:t>
            </a:r>
          </a:p>
          <a:p>
            <a:pPr>
              <a:lnSpc>
                <a:spcPct val="90000"/>
              </a:lnSpc>
            </a:pPr>
            <a:r>
              <a:rPr lang="cs-CZ" sz="1800" kern="0" dirty="0"/>
              <a:t>Riziko kompetencí a zodpovědnosti IT</a:t>
            </a:r>
          </a:p>
          <a:p>
            <a:pPr lvl="1">
              <a:lnSpc>
                <a:spcPct val="90000"/>
              </a:lnSpc>
            </a:pPr>
            <a:r>
              <a:rPr lang="cs-CZ" sz="1600" kern="0" dirty="0"/>
              <a:t>Zařizuje úkol odborný útvar nebo IT ? ( „na co máme IT“) </a:t>
            </a:r>
          </a:p>
          <a:p>
            <a:pPr lvl="1">
              <a:lnSpc>
                <a:spcPct val="90000"/>
              </a:lnSpc>
            </a:pPr>
            <a:endParaRPr lang="cs-CZ" sz="1600" kern="0" dirty="0"/>
          </a:p>
        </p:txBody>
      </p:sp>
    </p:spTree>
    <p:extLst>
      <p:ext uri="{BB962C8B-B14F-4D97-AF65-F5344CB8AC3E}">
        <p14:creationId xmlns:p14="http://schemas.microsoft.com/office/powerpoint/2010/main" val="1987209969"/>
      </p:ext>
    </p:extLst>
  </p:cSld>
  <p:clrMapOvr>
    <a:masterClrMapping/>
  </p:clrMapOvr>
  <p:transition>
    <p:push/>
  </p:transition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 bwMode="auto">
          <a:xfrm>
            <a:off x="539552" y="116632"/>
            <a:ext cx="77724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cs-CZ" sz="3200" kern="0"/>
              <a:t>Komunikace, diskuze a sdílení idejí v projektu</a:t>
            </a:r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 bwMode="auto">
          <a:xfrm>
            <a:off x="920552" y="1700808"/>
            <a:ext cx="7539880" cy="46805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469900" indent="-469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o"/>
              <a:defRPr sz="3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08050" indent="-436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n"/>
              <a:defRPr sz="2600">
                <a:solidFill>
                  <a:schemeClr val="tx1"/>
                </a:solidFill>
                <a:latin typeface="+mn-lt"/>
              </a:defRPr>
            </a:lvl2pPr>
            <a:lvl3pPr marL="1304925" indent="-39528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o"/>
              <a:defRPr sz="2300">
                <a:solidFill>
                  <a:schemeClr val="tx1"/>
                </a:solidFill>
                <a:latin typeface="+mn-lt"/>
              </a:defRPr>
            </a:lvl3pPr>
            <a:lvl4pPr marL="1693863" indent="-3873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4pPr>
            <a:lvl5pPr marL="2093913" indent="-398463" algn="l" rtl="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  <a:lvl6pPr marL="2551113" indent="-398463" algn="l" rtl="0" fontAlgn="base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6pPr>
            <a:lvl7pPr marL="3008313" indent="-398463" algn="l" rtl="0" fontAlgn="base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7pPr>
            <a:lvl8pPr marL="3465513" indent="-398463" algn="l" rtl="0" fontAlgn="base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8pPr>
            <a:lvl9pPr marL="3922713" indent="-398463" algn="l" rtl="0" fontAlgn="base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cs-CZ" sz="2400" kern="0" dirty="0"/>
              <a:t>Nástroj budování týmu</a:t>
            </a:r>
          </a:p>
          <a:p>
            <a:pPr lvl="1"/>
            <a:r>
              <a:rPr lang="cs-CZ" sz="2000" kern="0" dirty="0"/>
              <a:t>Diskuze o možnosti plnění zadání s danými zdroji a v daném čase</a:t>
            </a:r>
          </a:p>
          <a:p>
            <a:pPr lvl="1"/>
            <a:r>
              <a:rPr lang="cs-CZ" sz="2000" kern="0" dirty="0"/>
              <a:t>Budování a tvorba závazku minimálně klíčových členů týmu</a:t>
            </a:r>
          </a:p>
          <a:p>
            <a:r>
              <a:rPr lang="cs-CZ" sz="2400" kern="0" dirty="0"/>
              <a:t>Musí vycházet z jednoznačné definice očekávaných výsledků</a:t>
            </a:r>
          </a:p>
          <a:p>
            <a:pPr lvl="1"/>
            <a:r>
              <a:rPr lang="cs-CZ" sz="2000" kern="0" dirty="0"/>
              <a:t>Popis vzhledem k výsledku nikoli popis činností</a:t>
            </a:r>
          </a:p>
          <a:p>
            <a:pPr lvl="1"/>
            <a:r>
              <a:rPr lang="cs-CZ" sz="2000" kern="0" dirty="0"/>
              <a:t>Nástroj budování týmového očekávání cíle</a:t>
            </a:r>
          </a:p>
          <a:p>
            <a:r>
              <a:rPr lang="cs-CZ" sz="2400" kern="0" dirty="0"/>
              <a:t>Prostředek pro dobrovolné přijetí závazku k projektu</a:t>
            </a:r>
          </a:p>
          <a:p>
            <a:pPr lvl="1"/>
            <a:r>
              <a:rPr lang="cs-CZ" sz="2000" kern="0" dirty="0"/>
              <a:t>Účast na plánování, sdílení idejí, úspěchu i neúspěchu</a:t>
            </a:r>
          </a:p>
        </p:txBody>
      </p:sp>
    </p:spTree>
    <p:extLst>
      <p:ext uri="{BB962C8B-B14F-4D97-AF65-F5344CB8AC3E}">
        <p14:creationId xmlns:p14="http://schemas.microsoft.com/office/powerpoint/2010/main" val="3447097580"/>
      </p:ext>
    </p:extLst>
  </p:cSld>
  <p:clrMapOvr>
    <a:masterClrMapping/>
  </p:clrMapOvr>
  <p:transition>
    <p:push/>
  </p:transition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 bwMode="auto">
          <a:xfrm>
            <a:off x="395536" y="-99392"/>
            <a:ext cx="77724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cs-CZ" sz="3600" kern="0"/>
              <a:t>Přijetí závazku k projektu</a:t>
            </a:r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 bwMode="auto">
          <a:xfrm>
            <a:off x="683568" y="1700808"/>
            <a:ext cx="8208912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469900" indent="-469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o"/>
              <a:defRPr sz="3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08050" indent="-436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n"/>
              <a:defRPr sz="2600">
                <a:solidFill>
                  <a:schemeClr val="tx1"/>
                </a:solidFill>
                <a:latin typeface="+mn-lt"/>
              </a:defRPr>
            </a:lvl2pPr>
            <a:lvl3pPr marL="1304925" indent="-39528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o"/>
              <a:defRPr sz="2300">
                <a:solidFill>
                  <a:schemeClr val="tx1"/>
                </a:solidFill>
                <a:latin typeface="+mn-lt"/>
              </a:defRPr>
            </a:lvl3pPr>
            <a:lvl4pPr marL="1693863" indent="-3873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4pPr>
            <a:lvl5pPr marL="2093913" indent="-398463" algn="l" rtl="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  <a:lvl6pPr marL="2551113" indent="-398463" algn="l" rtl="0" fontAlgn="base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6pPr>
            <a:lvl7pPr marL="3008313" indent="-398463" algn="l" rtl="0" fontAlgn="base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7pPr>
            <a:lvl8pPr marL="3465513" indent="-398463" algn="l" rtl="0" fontAlgn="base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8pPr>
            <a:lvl9pPr marL="3922713" indent="-398463" algn="l" rtl="0" fontAlgn="base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cs-CZ" sz="2400" kern="0" dirty="0"/>
              <a:t>Přijetí rozsahu zodpovědnosti</a:t>
            </a:r>
          </a:p>
          <a:p>
            <a:pPr lvl="1"/>
            <a:r>
              <a:rPr lang="cs-CZ" sz="2000" kern="0" dirty="0"/>
              <a:t>Popis úkolu a cíle</a:t>
            </a:r>
          </a:p>
          <a:p>
            <a:pPr lvl="1"/>
            <a:r>
              <a:rPr lang="cs-CZ" sz="2000" kern="0" dirty="0"/>
              <a:t>Definice řetězce hlášení o projektu</a:t>
            </a:r>
          </a:p>
          <a:p>
            <a:pPr lvl="1"/>
            <a:r>
              <a:rPr lang="cs-CZ" sz="2000" kern="0" dirty="0"/>
              <a:t>Definice rozsahu delegované autority</a:t>
            </a:r>
          </a:p>
          <a:p>
            <a:r>
              <a:rPr lang="cs-CZ" sz="2400" kern="0" dirty="0"/>
              <a:t>Přijetí osobního závazku</a:t>
            </a:r>
          </a:p>
          <a:p>
            <a:pPr lvl="1"/>
            <a:r>
              <a:rPr lang="cs-CZ" sz="2000" kern="0" dirty="0"/>
              <a:t>Potvrzení, že pracovník porozuměl zadanému úkolu</a:t>
            </a:r>
          </a:p>
          <a:p>
            <a:pPr lvl="1"/>
            <a:r>
              <a:rPr lang="cs-CZ" sz="2000" kern="0" dirty="0"/>
              <a:t>Souhlas s plánovaným rozsahem a časovým obdobím projektu</a:t>
            </a:r>
          </a:p>
          <a:p>
            <a:r>
              <a:rPr lang="cs-CZ" sz="2400" kern="0" dirty="0"/>
              <a:t>Forma:</a:t>
            </a:r>
          </a:p>
          <a:p>
            <a:pPr lvl="1"/>
            <a:r>
              <a:rPr lang="cs-CZ" sz="2000" kern="0" dirty="0"/>
              <a:t>Pověření</a:t>
            </a:r>
          </a:p>
          <a:p>
            <a:pPr lvl="1"/>
            <a:r>
              <a:rPr lang="cs-CZ" sz="2000" kern="0" dirty="0"/>
              <a:t>Potvrzení manažérem projektu a liniovým manažérem</a:t>
            </a:r>
          </a:p>
          <a:p>
            <a:pPr lvl="1"/>
            <a:r>
              <a:rPr lang="cs-CZ" sz="2000" kern="0" dirty="0"/>
              <a:t>Resp. Matice zodpovědností</a:t>
            </a:r>
          </a:p>
        </p:txBody>
      </p:sp>
    </p:spTree>
    <p:extLst>
      <p:ext uri="{BB962C8B-B14F-4D97-AF65-F5344CB8AC3E}">
        <p14:creationId xmlns:p14="http://schemas.microsoft.com/office/powerpoint/2010/main" val="931588859"/>
      </p:ext>
    </p:extLst>
  </p:cSld>
  <p:clrMapOvr>
    <a:masterClrMapping/>
  </p:clrMapOvr>
  <p:transition>
    <p:push/>
  </p:transition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 bwMode="auto">
          <a:xfrm>
            <a:off x="467544" y="-99392"/>
            <a:ext cx="77724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cs-CZ" sz="3600" kern="0"/>
              <a:t>Skupinové chování a jeho rizika</a:t>
            </a:r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 bwMode="auto">
          <a:xfrm>
            <a:off x="683568" y="1844824"/>
            <a:ext cx="701040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469900" indent="-469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o"/>
              <a:defRPr sz="3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08050" indent="-436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n"/>
              <a:defRPr sz="2600">
                <a:solidFill>
                  <a:schemeClr val="tx1"/>
                </a:solidFill>
                <a:latin typeface="+mn-lt"/>
              </a:defRPr>
            </a:lvl2pPr>
            <a:lvl3pPr marL="1304925" indent="-39528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o"/>
              <a:defRPr sz="2300">
                <a:solidFill>
                  <a:schemeClr val="tx1"/>
                </a:solidFill>
                <a:latin typeface="+mn-lt"/>
              </a:defRPr>
            </a:lvl3pPr>
            <a:lvl4pPr marL="1693863" indent="-3873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4pPr>
            <a:lvl5pPr marL="2093913" indent="-398463" algn="l" rtl="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  <a:lvl6pPr marL="2551113" indent="-398463" algn="l" rtl="0" fontAlgn="base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6pPr>
            <a:lvl7pPr marL="3008313" indent="-398463" algn="l" rtl="0" fontAlgn="base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7pPr>
            <a:lvl8pPr marL="3465513" indent="-398463" algn="l" rtl="0" fontAlgn="base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8pPr>
            <a:lvl9pPr marL="3922713" indent="-398463" algn="l" rtl="0" fontAlgn="base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lnSpc>
                <a:spcPct val="90000"/>
              </a:lnSpc>
            </a:pPr>
            <a:r>
              <a:rPr lang="cs-CZ" sz="2400" kern="0" dirty="0"/>
              <a:t>Na skupinové chování v týmu má vliv firemní kultura a vůdčí schopnosti manažéra projektu. </a:t>
            </a:r>
          </a:p>
          <a:p>
            <a:pPr>
              <a:lnSpc>
                <a:spcPct val="90000"/>
              </a:lnSpc>
            </a:pPr>
            <a:r>
              <a:rPr lang="cs-CZ" sz="2400" kern="0" dirty="0"/>
              <a:t>Chování a klima ve skupině ovlivňuje „průměrný „ výkon týmu.</a:t>
            </a:r>
          </a:p>
          <a:p>
            <a:pPr>
              <a:lnSpc>
                <a:spcPct val="90000"/>
              </a:lnSpc>
            </a:pPr>
            <a:r>
              <a:rPr lang="cs-CZ" sz="2400" kern="0" dirty="0"/>
              <a:t>Rizika skupinového myšlení</a:t>
            </a:r>
          </a:p>
          <a:p>
            <a:pPr lvl="1">
              <a:lnSpc>
                <a:spcPct val="90000"/>
              </a:lnSpc>
            </a:pPr>
            <a:r>
              <a:rPr lang="cs-CZ" sz="2000" kern="0" dirty="0"/>
              <a:t>Agresivnější členové prosazují své názory (klesá ochota k variantním řešením)</a:t>
            </a:r>
          </a:p>
          <a:p>
            <a:pPr lvl="1">
              <a:lnSpc>
                <a:spcPct val="90000"/>
              </a:lnSpc>
            </a:pPr>
            <a:r>
              <a:rPr lang="cs-CZ" sz="2000" kern="0" dirty="0"/>
              <a:t>Riziko „osvíceného jedince“ – může mít pravdu ale neprosadí se – demotivace – často jde o IT guru</a:t>
            </a:r>
          </a:p>
          <a:p>
            <a:pPr lvl="1">
              <a:lnSpc>
                <a:spcPct val="90000"/>
              </a:lnSpc>
            </a:pPr>
            <a:r>
              <a:rPr lang="cs-CZ" sz="2000" kern="0" dirty="0"/>
              <a:t>Rizika dominantních členů týmu</a:t>
            </a:r>
          </a:p>
          <a:p>
            <a:pPr lvl="1">
              <a:lnSpc>
                <a:spcPct val="90000"/>
              </a:lnSpc>
            </a:pPr>
            <a:r>
              <a:rPr lang="cs-CZ" sz="2000" kern="0" dirty="0"/>
              <a:t>Málo alternativ – menší identifikace členů s řešením</a:t>
            </a:r>
          </a:p>
          <a:p>
            <a:pPr lvl="1">
              <a:lnSpc>
                <a:spcPct val="90000"/>
              </a:lnSpc>
            </a:pPr>
            <a:r>
              <a:rPr lang="cs-CZ" sz="2000" kern="0" dirty="0"/>
              <a:t>Iluze jednomyslnosti týmu</a:t>
            </a:r>
          </a:p>
        </p:txBody>
      </p:sp>
    </p:spTree>
    <p:extLst>
      <p:ext uri="{BB962C8B-B14F-4D97-AF65-F5344CB8AC3E}">
        <p14:creationId xmlns:p14="http://schemas.microsoft.com/office/powerpoint/2010/main" val="3562895277"/>
      </p:ext>
    </p:extLst>
  </p:cSld>
  <p:clrMapOvr>
    <a:masterClrMapping/>
  </p:clrMapOvr>
  <p:transition>
    <p:push/>
  </p:transition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 bwMode="auto">
          <a:xfrm>
            <a:off x="641648" y="-4864"/>
            <a:ext cx="77724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cs-CZ" sz="3600" kern="0"/>
              <a:t>Nejistoty členů týmu</a:t>
            </a:r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 bwMode="auto">
          <a:xfrm>
            <a:off x="641648" y="1844824"/>
            <a:ext cx="8106816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469900" indent="-469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o"/>
              <a:defRPr sz="3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08050" indent="-436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n"/>
              <a:defRPr sz="2600">
                <a:solidFill>
                  <a:schemeClr val="tx1"/>
                </a:solidFill>
                <a:latin typeface="+mn-lt"/>
              </a:defRPr>
            </a:lvl2pPr>
            <a:lvl3pPr marL="1304925" indent="-39528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o"/>
              <a:defRPr sz="2300">
                <a:solidFill>
                  <a:schemeClr val="tx1"/>
                </a:solidFill>
                <a:latin typeface="+mn-lt"/>
              </a:defRPr>
            </a:lvl3pPr>
            <a:lvl4pPr marL="1693863" indent="-3873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4pPr>
            <a:lvl5pPr marL="2093913" indent="-398463" algn="l" rtl="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  <a:lvl6pPr marL="2551113" indent="-398463" algn="l" rtl="0" fontAlgn="base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6pPr>
            <a:lvl7pPr marL="3008313" indent="-398463" algn="l" rtl="0" fontAlgn="base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7pPr>
            <a:lvl8pPr marL="3465513" indent="-398463" algn="l" rtl="0" fontAlgn="base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8pPr>
            <a:lvl9pPr marL="3922713" indent="-398463" algn="l" rtl="0" fontAlgn="base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cs-CZ" sz="2000" kern="0" dirty="0"/>
              <a:t>Zvlášť výrazně se projevují v projektech IS</a:t>
            </a:r>
          </a:p>
          <a:p>
            <a:r>
              <a:rPr lang="cs-CZ" sz="2000" kern="0" dirty="0"/>
              <a:t>Hlavní otázky / nejistoty:</a:t>
            </a:r>
          </a:p>
          <a:p>
            <a:pPr lvl="1"/>
            <a:r>
              <a:rPr lang="cs-CZ" sz="1800" kern="0" dirty="0"/>
              <a:t>Pro koho budu pracovat</a:t>
            </a:r>
          </a:p>
          <a:p>
            <a:pPr lvl="1"/>
            <a:r>
              <a:rPr lang="cs-CZ" sz="1800" kern="0" dirty="0"/>
              <a:t>Jaká bude moje role</a:t>
            </a:r>
          </a:p>
          <a:p>
            <a:pPr lvl="1"/>
            <a:r>
              <a:rPr lang="cs-CZ" sz="1800" kern="0" dirty="0"/>
              <a:t>Jaké budu mít pravomoci a zodpovědnosti</a:t>
            </a:r>
          </a:p>
          <a:p>
            <a:pPr lvl="1"/>
            <a:r>
              <a:rPr lang="cs-CZ" sz="1800" kern="0" dirty="0"/>
              <a:t>Kdo bude mým nadřízeným / vztah k současnému nadřízenému</a:t>
            </a:r>
          </a:p>
          <a:p>
            <a:pPr lvl="1"/>
            <a:r>
              <a:rPr lang="cs-CZ" sz="1800" kern="0" dirty="0"/>
              <a:t>Bude to pro mne mít pozitivní přínos</a:t>
            </a:r>
          </a:p>
          <a:p>
            <a:pPr lvl="1"/>
            <a:r>
              <a:rPr lang="cs-CZ" sz="1800" kern="0" dirty="0"/>
              <a:t>Jak dlouho projekt potrvá</a:t>
            </a:r>
          </a:p>
          <a:p>
            <a:pPr lvl="1"/>
            <a:r>
              <a:rPr lang="cs-CZ" sz="1800" kern="0" dirty="0"/>
              <a:t>S kým budu spolupracovat</a:t>
            </a:r>
          </a:p>
          <a:p>
            <a:pPr lvl="1"/>
            <a:r>
              <a:rPr lang="cs-CZ" sz="1800" kern="0" dirty="0"/>
              <a:t>Co bude s mým původním místem</a:t>
            </a:r>
          </a:p>
          <a:p>
            <a:pPr lvl="1"/>
            <a:r>
              <a:rPr lang="cs-CZ" sz="1800" kern="0" dirty="0"/>
              <a:t>Jak se na to dívá můj současný šéf</a:t>
            </a:r>
          </a:p>
          <a:p>
            <a:pPr lvl="1"/>
            <a:r>
              <a:rPr lang="cs-CZ" sz="1800" kern="0" dirty="0"/>
              <a:t>Zvládnu to , co na to rodina</a:t>
            </a:r>
          </a:p>
          <a:p>
            <a:r>
              <a:rPr lang="cs-CZ" sz="2000" kern="0" dirty="0"/>
              <a:t>Chci to skutečně dělat???	</a:t>
            </a:r>
          </a:p>
        </p:txBody>
      </p:sp>
    </p:spTree>
    <p:extLst>
      <p:ext uri="{BB962C8B-B14F-4D97-AF65-F5344CB8AC3E}">
        <p14:creationId xmlns:p14="http://schemas.microsoft.com/office/powerpoint/2010/main" val="248383337"/>
      </p:ext>
    </p:extLst>
  </p:cSld>
  <p:clrMapOvr>
    <a:masterClrMapping/>
  </p:clrMapOvr>
  <p:transition>
    <p:push/>
  </p:transition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 bwMode="auto">
          <a:xfrm>
            <a:off x="468313" y="26035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cs-CZ" sz="3200" kern="0"/>
              <a:t>Základní chyby komunikace dle Dolanského a kol.</a:t>
            </a:r>
          </a:p>
        </p:txBody>
      </p:sp>
      <p:sp>
        <p:nvSpPr>
          <p:cNvPr id="3" name="Rectangle 4"/>
          <p:cNvSpPr txBox="1">
            <a:spLocks noChangeArrowheads="1"/>
          </p:cNvSpPr>
          <p:nvPr/>
        </p:nvSpPr>
        <p:spPr bwMode="auto">
          <a:xfrm>
            <a:off x="457200" y="1600200"/>
            <a:ext cx="4038600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469900" indent="-469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o"/>
              <a:defRPr sz="3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08050" indent="-436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n"/>
              <a:defRPr sz="2600">
                <a:solidFill>
                  <a:schemeClr val="tx1"/>
                </a:solidFill>
                <a:latin typeface="+mn-lt"/>
              </a:defRPr>
            </a:lvl2pPr>
            <a:lvl3pPr marL="1304925" indent="-39528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o"/>
              <a:defRPr sz="2300">
                <a:solidFill>
                  <a:schemeClr val="tx1"/>
                </a:solidFill>
                <a:latin typeface="+mn-lt"/>
              </a:defRPr>
            </a:lvl3pPr>
            <a:lvl4pPr marL="1693863" indent="-3873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4pPr>
            <a:lvl5pPr marL="2093913" indent="-398463" algn="l" rtl="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  <a:lvl6pPr marL="2551113" indent="-398463" algn="l" rtl="0" fontAlgn="base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6pPr>
            <a:lvl7pPr marL="3008313" indent="-398463" algn="l" rtl="0" fontAlgn="base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7pPr>
            <a:lvl8pPr marL="3465513" indent="-398463" algn="l" rtl="0" fontAlgn="base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8pPr>
            <a:lvl9pPr marL="3922713" indent="-398463" algn="l" rtl="0" fontAlgn="base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cs-CZ" sz="2800" kern="0"/>
              <a:t>Zdroj</a:t>
            </a:r>
          </a:p>
          <a:p>
            <a:pPr lvl="1"/>
            <a:r>
              <a:rPr lang="cs-CZ" sz="1800" kern="0"/>
              <a:t>Nepřesné vyjadřování</a:t>
            </a:r>
          </a:p>
          <a:p>
            <a:pPr lvl="1"/>
            <a:r>
              <a:rPr lang="cs-CZ" sz="1800" kern="0"/>
              <a:t>Nepřipravenost na jednání</a:t>
            </a:r>
          </a:p>
          <a:p>
            <a:pPr lvl="1"/>
            <a:r>
              <a:rPr lang="cs-CZ" sz="1800" kern="0"/>
              <a:t>Nejistý projev</a:t>
            </a:r>
          </a:p>
          <a:p>
            <a:pPr lvl="1"/>
            <a:r>
              <a:rPr lang="cs-CZ" sz="1800" kern="0"/>
              <a:t>Komplikované a dlouhé monology (specialita IT guru)</a:t>
            </a:r>
          </a:p>
          <a:p>
            <a:pPr lvl="1"/>
            <a:r>
              <a:rPr lang="cs-CZ" sz="1800" kern="0"/>
              <a:t>Vyhýbavé odpovědi</a:t>
            </a:r>
          </a:p>
          <a:p>
            <a:pPr lvl="1"/>
            <a:r>
              <a:rPr lang="cs-CZ" sz="2400" kern="0"/>
              <a:t>	</a:t>
            </a:r>
            <a:r>
              <a:rPr lang="cs-CZ" sz="1800" kern="0"/>
              <a:t>Přehnaná kritika, odsuzování</a:t>
            </a:r>
          </a:p>
          <a:p>
            <a:pPr lvl="1"/>
            <a:r>
              <a:rPr lang="cs-CZ" sz="1800" kern="0"/>
              <a:t>Podceňování schopností příjemce informace</a:t>
            </a:r>
          </a:p>
          <a:p>
            <a:pPr lvl="1"/>
            <a:r>
              <a:rPr lang="cs-CZ" sz="1800" kern="0"/>
              <a:t>Nepřipuštění vlastních chyb</a:t>
            </a:r>
          </a:p>
          <a:p>
            <a:pPr lvl="1"/>
            <a:r>
              <a:rPr lang="cs-CZ" sz="1800" kern="0"/>
              <a:t>Nezájem o problémy druhých</a:t>
            </a:r>
            <a:endParaRPr lang="cs-CZ" sz="2400" kern="0"/>
          </a:p>
        </p:txBody>
      </p:sp>
      <p:sp>
        <p:nvSpPr>
          <p:cNvPr id="4" name="Rectangle 5"/>
          <p:cNvSpPr txBox="1">
            <a:spLocks noChangeArrowheads="1"/>
          </p:cNvSpPr>
          <p:nvPr/>
        </p:nvSpPr>
        <p:spPr bwMode="auto">
          <a:xfrm>
            <a:off x="5105400" y="1600200"/>
            <a:ext cx="4038600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469900" indent="-469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o"/>
              <a:defRPr sz="3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08050" indent="-436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n"/>
              <a:defRPr sz="2600">
                <a:solidFill>
                  <a:schemeClr val="tx1"/>
                </a:solidFill>
                <a:latin typeface="+mn-lt"/>
              </a:defRPr>
            </a:lvl2pPr>
            <a:lvl3pPr marL="1304925" indent="-39528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o"/>
              <a:defRPr sz="2300">
                <a:solidFill>
                  <a:schemeClr val="tx1"/>
                </a:solidFill>
                <a:latin typeface="+mn-lt"/>
              </a:defRPr>
            </a:lvl3pPr>
            <a:lvl4pPr marL="1693863" indent="-3873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4pPr>
            <a:lvl5pPr marL="2093913" indent="-398463" algn="l" rtl="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  <a:lvl6pPr marL="2551113" indent="-398463" algn="l" rtl="0" fontAlgn="base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6pPr>
            <a:lvl7pPr marL="3008313" indent="-398463" algn="l" rtl="0" fontAlgn="base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7pPr>
            <a:lvl8pPr marL="3465513" indent="-398463" algn="l" rtl="0" fontAlgn="base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8pPr>
            <a:lvl9pPr marL="3922713" indent="-398463" algn="l" rtl="0" fontAlgn="base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cs-CZ" sz="2800" kern="0"/>
              <a:t>Příjemce</a:t>
            </a:r>
          </a:p>
          <a:p>
            <a:pPr lvl="1"/>
            <a:r>
              <a:rPr lang="cs-CZ" sz="1800" kern="0"/>
              <a:t>Nedostatečná soustředěnost</a:t>
            </a:r>
          </a:p>
          <a:p>
            <a:pPr lvl="1"/>
            <a:r>
              <a:rPr lang="cs-CZ" sz="1800" kern="0"/>
              <a:t>Zaměřenost na detaily</a:t>
            </a:r>
          </a:p>
          <a:p>
            <a:pPr lvl="1"/>
            <a:r>
              <a:rPr lang="cs-CZ" sz="1800" kern="0"/>
              <a:t>Neochota přijmou jiný názor</a:t>
            </a:r>
          </a:p>
          <a:p>
            <a:pPr lvl="1"/>
            <a:r>
              <a:rPr lang="cs-CZ" sz="1800" kern="0"/>
              <a:t>Nízká úroveň znalostí dané problematiky</a:t>
            </a:r>
          </a:p>
          <a:p>
            <a:pPr lvl="1"/>
            <a:r>
              <a:rPr lang="cs-CZ" sz="1800" kern="0"/>
              <a:t>Používání neověřených informací jako protiargumenty</a:t>
            </a:r>
          </a:p>
          <a:p>
            <a:pPr lvl="1"/>
            <a:r>
              <a:rPr lang="cs-CZ" sz="1800" kern="0"/>
              <a:t>Postranní kritika</a:t>
            </a:r>
          </a:p>
          <a:p>
            <a:pPr lvl="1"/>
            <a:endParaRPr lang="cs-CZ" sz="1800" kern="0"/>
          </a:p>
          <a:p>
            <a:pPr lvl="1"/>
            <a:endParaRPr lang="cs-CZ" sz="1800" kern="0"/>
          </a:p>
        </p:txBody>
      </p:sp>
    </p:spTree>
    <p:extLst>
      <p:ext uri="{BB962C8B-B14F-4D97-AF65-F5344CB8AC3E}">
        <p14:creationId xmlns:p14="http://schemas.microsoft.com/office/powerpoint/2010/main" val="2361168707"/>
      </p:ext>
    </p:extLst>
  </p:cSld>
  <p:clrMapOvr>
    <a:masterClrMapping/>
  </p:clrMapOvr>
  <p:transition>
    <p:push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1"/>
          <p:cNvSpPr>
            <a:spLocks noGrp="1"/>
          </p:cNvSpPr>
          <p:nvPr>
            <p:ph type="title"/>
          </p:nvPr>
        </p:nvSpPr>
        <p:spPr>
          <a:xfrm>
            <a:off x="574675" y="304800"/>
            <a:ext cx="8001000" cy="1216025"/>
          </a:xfrm>
        </p:spPr>
        <p:txBody>
          <a:bodyPr/>
          <a:lstStyle/>
          <a:p>
            <a:pPr marL="0" indent="0" defTabSz="914400" eaLnBrk="1" hangingPunct="1">
              <a:defRPr/>
            </a:pPr>
            <a:r>
              <a:rPr lang="cs-CZ" sz="3600"/>
              <a:t>Projektové organizační struktury</a:t>
            </a:r>
          </a:p>
        </p:txBody>
      </p:sp>
      <p:sp>
        <p:nvSpPr>
          <p:cNvPr id="3" name="Shape 7169"/>
          <p:cNvSpPr>
            <a:spLocks noGrp="1"/>
          </p:cNvSpPr>
          <p:nvPr>
            <p:ph idx="1"/>
          </p:nvPr>
        </p:nvSpPr>
        <p:spPr>
          <a:xfrm>
            <a:off x="566738" y="1752600"/>
            <a:ext cx="8001000" cy="4267200"/>
          </a:xfrm>
        </p:spPr>
        <p:txBody>
          <a:bodyPr/>
          <a:lstStyle/>
          <a:p>
            <a:pPr defTabSz="914400" eaLnBrk="1" hangingPunct="1"/>
            <a:r>
              <a:rPr lang="cs-CZ" sz="2800"/>
              <a:t>Projektový management má za cíl zabezpečení realizace projektu – tedy řízení jedinečných, zpravidla neopakovatelných , časově i zdrojově limitovaných činností, které vedou k dosažení stanovených cílů.</a:t>
            </a:r>
          </a:p>
          <a:p>
            <a:pPr defTabSz="914400" eaLnBrk="1" hangingPunct="1">
              <a:buFontTx/>
              <a:buNone/>
            </a:pPr>
            <a:endParaRPr lang="cs-CZ" sz="280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51807764"/>
              </p:ext>
            </p:extLst>
          </p:nvPr>
        </p:nvGraphicFramePr>
        <p:xfrm>
          <a:off x="1835696" y="3881239"/>
          <a:ext cx="6124575" cy="4092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02" name="Visio" r:id="rId3" imgW="6124575" imgH="4092702" progId="Visio.Drawing.11">
                  <p:embed/>
                </p:oleObj>
              </mc:Choice>
              <mc:Fallback>
                <p:oleObj name="Visio" r:id="rId3" imgW="6124575" imgH="4092702" progId="Visio.Drawing.11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35696" y="3881239"/>
                        <a:ext cx="6124575" cy="40925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661082643"/>
      </p:ext>
    </p:extLst>
  </p:cSld>
  <p:clrMapOvr>
    <a:masterClrMapping/>
  </p:clrMapOvr>
  <p:transition>
    <p:push/>
  </p:transition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 bwMode="auto">
          <a:xfrm>
            <a:off x="395536" y="-171400"/>
            <a:ext cx="77724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cs-CZ" sz="3600" kern="0" dirty="0"/>
              <a:t>Řízení e-mailové komunikace</a:t>
            </a:r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 bwMode="auto">
          <a:xfrm>
            <a:off x="776536" y="1772816"/>
            <a:ext cx="701040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469900" indent="-469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o"/>
              <a:defRPr sz="3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08050" indent="-436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n"/>
              <a:defRPr sz="2600">
                <a:solidFill>
                  <a:schemeClr val="tx1"/>
                </a:solidFill>
                <a:latin typeface="+mn-lt"/>
              </a:defRPr>
            </a:lvl2pPr>
            <a:lvl3pPr marL="1304925" indent="-39528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o"/>
              <a:defRPr sz="2300">
                <a:solidFill>
                  <a:schemeClr val="tx1"/>
                </a:solidFill>
                <a:latin typeface="+mn-lt"/>
              </a:defRPr>
            </a:lvl3pPr>
            <a:lvl4pPr marL="1693863" indent="-3873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4pPr>
            <a:lvl5pPr marL="2093913" indent="-398463" algn="l" rtl="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  <a:lvl6pPr marL="2551113" indent="-398463" algn="l" rtl="0" fontAlgn="base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6pPr>
            <a:lvl7pPr marL="3008313" indent="-398463" algn="l" rtl="0" fontAlgn="base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7pPr>
            <a:lvl8pPr marL="3465513" indent="-398463" algn="l" rtl="0" fontAlgn="base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8pPr>
            <a:lvl9pPr marL="3922713" indent="-398463" algn="l" rtl="0" fontAlgn="base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cs-CZ" sz="2000" kern="0" dirty="0"/>
              <a:t>E-mail může být v projektu past</a:t>
            </a:r>
          </a:p>
          <a:p>
            <a:pPr lvl="1"/>
            <a:r>
              <a:rPr lang="cs-CZ" sz="1800" kern="0" dirty="0"/>
              <a:t>Příliš mnoho mailů – nikdo je pak nečte</a:t>
            </a:r>
          </a:p>
          <a:p>
            <a:pPr lvl="1"/>
            <a:r>
              <a:rPr lang="cs-CZ" sz="1800" kern="0" dirty="0"/>
              <a:t>Rozdělovníky: informace tomu kdo je potřebuje</a:t>
            </a:r>
          </a:p>
          <a:p>
            <a:pPr lvl="1"/>
            <a:r>
              <a:rPr lang="cs-CZ" sz="1800" kern="0" dirty="0"/>
              <a:t>Špatná formulace – demotivace týmu nebo uživatelů</a:t>
            </a:r>
          </a:p>
          <a:p>
            <a:r>
              <a:rPr lang="cs-CZ" sz="2000" kern="0" dirty="0"/>
              <a:t>Nastavení a tipy ke zvýšení účinnosti</a:t>
            </a:r>
          </a:p>
          <a:p>
            <a:pPr lvl="1"/>
            <a:r>
              <a:rPr lang="cs-CZ" sz="1800" kern="0" dirty="0"/>
              <a:t>Zaškolení všech členů týmu do pravidel používání</a:t>
            </a:r>
          </a:p>
          <a:p>
            <a:pPr lvl="1"/>
            <a:r>
              <a:rPr lang="cs-CZ" sz="1800" kern="0" dirty="0"/>
              <a:t>Rozdělovníky dostatečně strukturovat</a:t>
            </a:r>
          </a:p>
          <a:p>
            <a:pPr lvl="1"/>
            <a:r>
              <a:rPr lang="cs-CZ" sz="1800" kern="0" dirty="0"/>
              <a:t>Maily co nejkratší</a:t>
            </a:r>
          </a:p>
          <a:p>
            <a:pPr lvl="1"/>
            <a:r>
              <a:rPr lang="cs-CZ" sz="1800" kern="0" dirty="0"/>
              <a:t>Přílohy skladovat centralizovaně</a:t>
            </a:r>
          </a:p>
          <a:p>
            <a:pPr lvl="1"/>
            <a:r>
              <a:rPr lang="cs-CZ" sz="1800" kern="0" dirty="0"/>
              <a:t>Odstupňování priorit</a:t>
            </a:r>
          </a:p>
          <a:p>
            <a:pPr lvl="1"/>
            <a:r>
              <a:rPr lang="cs-CZ" sz="1800" kern="0" dirty="0"/>
              <a:t>Potvrzení o přečtení dobře uvážit</a:t>
            </a:r>
          </a:p>
          <a:p>
            <a:pPr lvl="1"/>
            <a:r>
              <a:rPr lang="cs-CZ" sz="1800" kern="0" dirty="0"/>
              <a:t>Sdělení o nepřítomnosti – bezpodmínečná nutnost</a:t>
            </a:r>
          </a:p>
          <a:p>
            <a:pPr lvl="1"/>
            <a:r>
              <a:rPr lang="cs-CZ" sz="1800" kern="0" dirty="0"/>
              <a:t>Žádné emotivní komunikace v e-mailovém provoze</a:t>
            </a:r>
          </a:p>
        </p:txBody>
      </p:sp>
    </p:spTree>
    <p:extLst>
      <p:ext uri="{BB962C8B-B14F-4D97-AF65-F5344CB8AC3E}">
        <p14:creationId xmlns:p14="http://schemas.microsoft.com/office/powerpoint/2010/main" val="893906573"/>
      </p:ext>
    </p:extLst>
  </p:cSld>
  <p:clrMapOvr>
    <a:masterClrMapping/>
  </p:clrMapOvr>
  <p:transition>
    <p:push/>
  </p:transition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 bwMode="auto">
          <a:xfrm>
            <a:off x="395536" y="-171400"/>
            <a:ext cx="77724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cs-CZ" sz="3600" kern="0"/>
              <a:t>Časté konflikty v týmu IS projektu</a:t>
            </a:r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 bwMode="auto">
          <a:xfrm>
            <a:off x="776536" y="1844824"/>
            <a:ext cx="701040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469900" indent="-469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o"/>
              <a:defRPr sz="3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08050" indent="-436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n"/>
              <a:defRPr sz="2600">
                <a:solidFill>
                  <a:schemeClr val="tx1"/>
                </a:solidFill>
                <a:latin typeface="+mn-lt"/>
              </a:defRPr>
            </a:lvl2pPr>
            <a:lvl3pPr marL="1304925" indent="-39528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o"/>
              <a:defRPr sz="2300">
                <a:solidFill>
                  <a:schemeClr val="tx1"/>
                </a:solidFill>
                <a:latin typeface="+mn-lt"/>
              </a:defRPr>
            </a:lvl3pPr>
            <a:lvl4pPr marL="1693863" indent="-3873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4pPr>
            <a:lvl5pPr marL="2093913" indent="-398463" algn="l" rtl="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  <a:lvl6pPr marL="2551113" indent="-398463" algn="l" rtl="0" fontAlgn="base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6pPr>
            <a:lvl7pPr marL="3008313" indent="-398463" algn="l" rtl="0" fontAlgn="base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7pPr>
            <a:lvl8pPr marL="3465513" indent="-398463" algn="l" rtl="0" fontAlgn="base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8pPr>
            <a:lvl9pPr marL="3922713" indent="-398463" algn="l" rtl="0" fontAlgn="base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lnSpc>
                <a:spcPct val="90000"/>
              </a:lnSpc>
            </a:pPr>
            <a:r>
              <a:rPr lang="cs-CZ" sz="2400" kern="0"/>
              <a:t>Uvnitř dodavatele</a:t>
            </a:r>
          </a:p>
          <a:p>
            <a:pPr lvl="1">
              <a:lnSpc>
                <a:spcPct val="90000"/>
              </a:lnSpc>
            </a:pPr>
            <a:r>
              <a:rPr lang="cs-CZ" sz="1800" kern="0"/>
              <a:t>Nedostatek času</a:t>
            </a:r>
          </a:p>
          <a:p>
            <a:pPr lvl="1">
              <a:lnSpc>
                <a:spcPct val="90000"/>
              </a:lnSpc>
            </a:pPr>
            <a:r>
              <a:rPr lang="cs-CZ" sz="1800" kern="0"/>
              <a:t>Koordinace dílčích řešení není dostatečná</a:t>
            </a:r>
          </a:p>
          <a:p>
            <a:pPr lvl="1">
              <a:lnSpc>
                <a:spcPct val="90000"/>
              </a:lnSpc>
            </a:pPr>
            <a:r>
              <a:rPr lang="cs-CZ" sz="1800" kern="0"/>
              <a:t>Překročení nákladů</a:t>
            </a:r>
          </a:p>
          <a:p>
            <a:pPr>
              <a:lnSpc>
                <a:spcPct val="90000"/>
              </a:lnSpc>
            </a:pPr>
            <a:r>
              <a:rPr lang="cs-CZ" sz="2400" kern="0"/>
              <a:t>Uvnitř odběratele</a:t>
            </a:r>
          </a:p>
          <a:p>
            <a:pPr lvl="1">
              <a:lnSpc>
                <a:spcPct val="90000"/>
              </a:lnSpc>
            </a:pPr>
            <a:r>
              <a:rPr lang="cs-CZ" sz="1800" kern="0"/>
              <a:t>Nedostatek času na projekt (další úkoly)</a:t>
            </a:r>
          </a:p>
          <a:p>
            <a:pPr lvl="1">
              <a:lnSpc>
                <a:spcPct val="90000"/>
              </a:lnSpc>
            </a:pPr>
            <a:r>
              <a:rPr lang="cs-CZ" sz="1800" kern="0"/>
              <a:t>Neuvolnění člena týmu liniovým šéfem</a:t>
            </a:r>
          </a:p>
          <a:p>
            <a:pPr lvl="1">
              <a:lnSpc>
                <a:spcPct val="90000"/>
              </a:lnSpc>
            </a:pPr>
            <a:r>
              <a:rPr lang="cs-CZ" sz="1800" kern="0"/>
              <a:t>Cíle podniku se liší od dílčích cílů uvnitř nebo cílů projektu</a:t>
            </a:r>
          </a:p>
          <a:p>
            <a:pPr>
              <a:lnSpc>
                <a:spcPct val="90000"/>
              </a:lnSpc>
            </a:pPr>
            <a:r>
              <a:rPr lang="cs-CZ" sz="2000" kern="0"/>
              <a:t>Mezi členy za dodavatele a odběratele</a:t>
            </a:r>
          </a:p>
          <a:p>
            <a:pPr lvl="1">
              <a:lnSpc>
                <a:spcPct val="90000"/>
              </a:lnSpc>
            </a:pPr>
            <a:r>
              <a:rPr lang="cs-CZ" sz="1800" kern="0"/>
              <a:t>Nedostatečný vzájemný soulad a spolupráce („chemie“)</a:t>
            </a:r>
          </a:p>
          <a:p>
            <a:pPr lvl="1">
              <a:lnSpc>
                <a:spcPct val="90000"/>
              </a:lnSpc>
            </a:pPr>
            <a:r>
              <a:rPr lang="cs-CZ" sz="1800" kern="0"/>
              <a:t>Co je a co není v kontraktu (zejména u pevné ceny)</a:t>
            </a:r>
          </a:p>
          <a:p>
            <a:pPr lvl="1">
              <a:lnSpc>
                <a:spcPct val="90000"/>
              </a:lnSpc>
            </a:pPr>
            <a:r>
              <a:rPr lang="cs-CZ" sz="1800" kern="0"/>
              <a:t>Dodavatel nás nebere dostatečně vážně</a:t>
            </a:r>
          </a:p>
          <a:p>
            <a:pPr lvl="1">
              <a:lnSpc>
                <a:spcPct val="90000"/>
              </a:lnSpc>
            </a:pPr>
            <a:r>
              <a:rPr lang="cs-CZ" sz="1800" kern="0"/>
              <a:t>Subdodavatelé nefungují – odběratel je kontaktuje přímo</a:t>
            </a:r>
          </a:p>
        </p:txBody>
      </p:sp>
    </p:spTree>
    <p:extLst>
      <p:ext uri="{BB962C8B-B14F-4D97-AF65-F5344CB8AC3E}">
        <p14:creationId xmlns:p14="http://schemas.microsoft.com/office/powerpoint/2010/main" val="137934012"/>
      </p:ext>
    </p:extLst>
  </p:cSld>
  <p:clrMapOvr>
    <a:masterClrMapping/>
  </p:clrMapOvr>
  <p:transition>
    <p:push/>
  </p:transition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 bwMode="auto">
          <a:xfrm>
            <a:off x="539552" y="0"/>
            <a:ext cx="77724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cs-CZ" sz="3600" kern="0"/>
              <a:t>Konflikty po nasazení IS</a:t>
            </a:r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 bwMode="auto">
          <a:xfrm>
            <a:off x="755576" y="1844824"/>
            <a:ext cx="701040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469900" indent="-469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o"/>
              <a:defRPr sz="3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08050" indent="-436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n"/>
              <a:defRPr sz="2600">
                <a:solidFill>
                  <a:schemeClr val="tx1"/>
                </a:solidFill>
                <a:latin typeface="+mn-lt"/>
              </a:defRPr>
            </a:lvl2pPr>
            <a:lvl3pPr marL="1304925" indent="-39528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o"/>
              <a:defRPr sz="2300">
                <a:solidFill>
                  <a:schemeClr val="tx1"/>
                </a:solidFill>
                <a:latin typeface="+mn-lt"/>
              </a:defRPr>
            </a:lvl3pPr>
            <a:lvl4pPr marL="1693863" indent="-3873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4pPr>
            <a:lvl5pPr marL="2093913" indent="-398463" algn="l" rtl="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  <a:lvl6pPr marL="2551113" indent="-398463" algn="l" rtl="0" fontAlgn="base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6pPr>
            <a:lvl7pPr marL="3008313" indent="-398463" algn="l" rtl="0" fontAlgn="base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7pPr>
            <a:lvl8pPr marL="3465513" indent="-398463" algn="l" rtl="0" fontAlgn="base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8pPr>
            <a:lvl9pPr marL="3922713" indent="-398463" algn="l" rtl="0" fontAlgn="base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lnSpc>
                <a:spcPct val="80000"/>
              </a:lnSpc>
            </a:pPr>
            <a:r>
              <a:rPr lang="cs-CZ" sz="1800" kern="0"/>
              <a:t>Koncoví uživatelé</a:t>
            </a:r>
          </a:p>
          <a:p>
            <a:pPr lvl="1">
              <a:lnSpc>
                <a:spcPct val="80000"/>
              </a:lnSpc>
            </a:pPr>
            <a:r>
              <a:rPr lang="cs-CZ" sz="1600" kern="0"/>
              <a:t>špatné zaškolení – chyby a stížnosti</a:t>
            </a:r>
          </a:p>
          <a:p>
            <a:pPr lvl="1">
              <a:lnSpc>
                <a:spcPct val="80000"/>
              </a:lnSpc>
            </a:pPr>
            <a:r>
              <a:rPr lang="cs-CZ" sz="1600" kern="0"/>
              <a:t>výkonnost systému – vícepráce, nedodržení termínů, stížnosti</a:t>
            </a:r>
          </a:p>
          <a:p>
            <a:pPr lvl="1">
              <a:lnSpc>
                <a:spcPct val="80000"/>
              </a:lnSpc>
            </a:pPr>
            <a:r>
              <a:rPr lang="cs-CZ" sz="1600" kern="0"/>
              <a:t>změna  stylu práce – hledání zástupných problémů</a:t>
            </a:r>
          </a:p>
          <a:p>
            <a:pPr>
              <a:lnSpc>
                <a:spcPct val="80000"/>
              </a:lnSpc>
            </a:pPr>
            <a:r>
              <a:rPr lang="cs-CZ" sz="1800" kern="0"/>
              <a:t>Vedení firmy</a:t>
            </a:r>
          </a:p>
          <a:p>
            <a:pPr lvl="1">
              <a:lnSpc>
                <a:spcPct val="80000"/>
              </a:lnSpc>
            </a:pPr>
            <a:r>
              <a:rPr lang="cs-CZ" sz="1600" kern="0"/>
              <a:t>chybí některé starší sestavy – „let naslepo“</a:t>
            </a:r>
          </a:p>
          <a:p>
            <a:pPr lvl="1">
              <a:lnSpc>
                <a:spcPct val="80000"/>
              </a:lnSpc>
            </a:pPr>
            <a:r>
              <a:rPr lang="cs-CZ" sz="1600" kern="0"/>
              <a:t>dodatečné náklady při plnění dodatečných požadavků </a:t>
            </a:r>
          </a:p>
          <a:p>
            <a:pPr lvl="1">
              <a:lnSpc>
                <a:spcPct val="80000"/>
              </a:lnSpc>
            </a:pPr>
            <a:r>
              <a:rPr lang="cs-CZ" sz="1600" kern="0"/>
              <a:t>výmluvy nižšího managementu (obrat, náklady, vícepráce …)</a:t>
            </a:r>
          </a:p>
          <a:p>
            <a:pPr lvl="1">
              <a:lnSpc>
                <a:spcPct val="80000"/>
              </a:lnSpc>
            </a:pPr>
            <a:r>
              <a:rPr lang="cs-CZ" sz="1600" kern="0"/>
              <a:t>„nesplněné sliby“ – vše na stisknutí tlačítka??</a:t>
            </a:r>
          </a:p>
          <a:p>
            <a:pPr>
              <a:lnSpc>
                <a:spcPct val="80000"/>
              </a:lnSpc>
            </a:pPr>
            <a:r>
              <a:rPr lang="cs-CZ" sz="1800" kern="0"/>
              <a:t>Dodavatel</a:t>
            </a:r>
          </a:p>
          <a:p>
            <a:pPr lvl="1">
              <a:lnSpc>
                <a:spcPct val="80000"/>
              </a:lnSpc>
            </a:pPr>
            <a:r>
              <a:rPr lang="cs-CZ" sz="1600" kern="0"/>
              <a:t>„toto nebylo ve smlouvě“</a:t>
            </a:r>
          </a:p>
          <a:p>
            <a:pPr lvl="1">
              <a:lnSpc>
                <a:spcPct val="80000"/>
              </a:lnSpc>
            </a:pPr>
            <a:r>
              <a:rPr lang="cs-CZ" sz="1600" kern="0"/>
              <a:t>„toto nepatří do záruky“</a:t>
            </a:r>
          </a:p>
          <a:p>
            <a:pPr lvl="1">
              <a:lnSpc>
                <a:spcPct val="80000"/>
              </a:lnSpc>
            </a:pPr>
            <a:r>
              <a:rPr lang="cs-CZ" sz="1600" kern="0"/>
              <a:t>„uživatelé si nepamatují, co jsme je školili“</a:t>
            </a:r>
          </a:p>
          <a:p>
            <a:pPr lvl="1">
              <a:lnSpc>
                <a:spcPct val="80000"/>
              </a:lnSpc>
            </a:pPr>
            <a:r>
              <a:rPr lang="cs-CZ" sz="1600" kern="0"/>
              <a:t>„máme hot line, nevolejte našim programátorům“</a:t>
            </a:r>
          </a:p>
          <a:p>
            <a:pPr lvl="1">
              <a:lnSpc>
                <a:spcPct val="80000"/>
              </a:lnSpc>
            </a:pPr>
            <a:r>
              <a:rPr lang="cs-CZ" sz="1600" kern="0"/>
              <a:t>„dodali jsme více než jste zaplatili“</a:t>
            </a:r>
          </a:p>
          <a:p>
            <a:pPr lvl="1">
              <a:lnSpc>
                <a:spcPct val="80000"/>
              </a:lnSpc>
            </a:pPr>
            <a:r>
              <a:rPr lang="cs-CZ" sz="1600" kern="0"/>
              <a:t>„naši subdodavatelé nám neplatí“</a:t>
            </a:r>
          </a:p>
          <a:p>
            <a:pPr lvl="1">
              <a:lnSpc>
                <a:spcPct val="80000"/>
              </a:lnSpc>
            </a:pPr>
            <a:r>
              <a:rPr lang="cs-CZ" sz="1600" kern="0"/>
              <a:t>„naši subdodavatelé jsou neschopní“</a:t>
            </a:r>
            <a:endParaRPr lang="cs-CZ" sz="1600" kern="0" dirty="0"/>
          </a:p>
        </p:txBody>
      </p:sp>
    </p:spTree>
    <p:extLst>
      <p:ext uri="{BB962C8B-B14F-4D97-AF65-F5344CB8AC3E}">
        <p14:creationId xmlns:p14="http://schemas.microsoft.com/office/powerpoint/2010/main" val="682486541"/>
      </p:ext>
    </p:extLst>
  </p:cSld>
  <p:clrMapOvr>
    <a:masterClrMapping/>
  </p:clrMapOvr>
  <p:transition>
    <p:push/>
  </p:transition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74675" y="304800"/>
            <a:ext cx="8001000" cy="1216025"/>
          </a:xfrm>
        </p:spPr>
        <p:txBody>
          <a:bodyPr/>
          <a:lstStyle/>
          <a:p>
            <a:r>
              <a:rPr lang="cs-CZ" dirty="0"/>
              <a:t>Hotline a její role v první fázi po nasazení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66738" y="1752600"/>
            <a:ext cx="8001000" cy="4267200"/>
          </a:xfrm>
        </p:spPr>
        <p:txBody>
          <a:bodyPr/>
          <a:lstStyle/>
          <a:p>
            <a:r>
              <a:rPr lang="cs-CZ" sz="1800" dirty="0"/>
              <a:t>Nahlášení problémů a chyb. </a:t>
            </a:r>
          </a:p>
          <a:p>
            <a:r>
              <a:rPr lang="cs-CZ" sz="1800" dirty="0"/>
              <a:t>Dispečer Hotline analyzuje tickety a přiděluje jejich řešení odpovídajícím osobám. </a:t>
            </a:r>
          </a:p>
          <a:p>
            <a:r>
              <a:rPr lang="cs-CZ" sz="1800" dirty="0"/>
              <a:t>Zodpovědný řešitel řeší problém, uvědomuje o řešení dispečera. Systém automaticky registruje datum a čas vyřešení s tím, že také uživatel dostává informaci buď přímo nebo od dispečera Hotline.</a:t>
            </a:r>
          </a:p>
          <a:p>
            <a:r>
              <a:rPr lang="cs-CZ" sz="1800" dirty="0"/>
              <a:t>Realizací těchto základních funkcí vzniká možnost</a:t>
            </a:r>
          </a:p>
          <a:p>
            <a:pPr lvl="1"/>
            <a:r>
              <a:rPr lang="cs-CZ" sz="1800" dirty="0"/>
              <a:t>Strukturovaného popisu problému. </a:t>
            </a:r>
          </a:p>
          <a:p>
            <a:pPr lvl="1"/>
            <a:r>
              <a:rPr lang="cs-CZ" sz="1800" dirty="0"/>
              <a:t>Je možno sledovat statistiku podle jednotlivých uživatelů. </a:t>
            </a:r>
          </a:p>
          <a:p>
            <a:pPr lvl="1"/>
            <a:r>
              <a:rPr lang="cs-CZ" sz="1800" dirty="0"/>
              <a:t>Statistiku je možno použít pro účely záruky a jednání s dodavatelem.</a:t>
            </a:r>
          </a:p>
          <a:p>
            <a:pPr lvl="1"/>
            <a:r>
              <a:rPr lang="cs-CZ" sz="1800" dirty="0"/>
              <a:t>V případě konfliktů na úrovni dodavatelů nebo managementu, jsou k dispozici údaje pro statistiku vyhodnocující rychlost reakce dodavatele, rychlost reakce dispečera, statistiku slabých míst s návrhem případných změn a další účely.</a:t>
            </a:r>
          </a:p>
        </p:txBody>
      </p:sp>
    </p:spTree>
    <p:extLst>
      <p:ext uri="{BB962C8B-B14F-4D97-AF65-F5344CB8AC3E}">
        <p14:creationId xmlns:p14="http://schemas.microsoft.com/office/powerpoint/2010/main" val="3491878256"/>
      </p:ext>
    </p:extLst>
  </p:cSld>
  <p:clrMapOvr>
    <a:masterClrMapping/>
  </p:clrMapOvr>
  <p:transition>
    <p:push/>
  </p:transition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74675" y="304800"/>
            <a:ext cx="8001000" cy="1216025"/>
          </a:xfrm>
        </p:spPr>
        <p:txBody>
          <a:bodyPr/>
          <a:lstStyle/>
          <a:p>
            <a:r>
              <a:rPr lang="cs-CZ" dirty="0"/>
              <a:t>Helpdesk OPF</a:t>
            </a:r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5034" y="2204864"/>
            <a:ext cx="8800281" cy="20081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2900487"/>
      </p:ext>
    </p:extLst>
  </p:cSld>
  <p:clrMapOvr>
    <a:masterClrMapping/>
  </p:clrMapOvr>
  <p:transition>
    <p:push/>
  </p:transition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70533" y="231676"/>
            <a:ext cx="8001000" cy="1216025"/>
          </a:xfrm>
        </p:spPr>
        <p:txBody>
          <a:bodyPr/>
          <a:lstStyle/>
          <a:p>
            <a:r>
              <a:rPr lang="cs-CZ" dirty="0"/>
              <a:t>Helpdesk OPF II</a:t>
            </a:r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58268" y="1772816"/>
            <a:ext cx="6425530" cy="48504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6556778"/>
      </p:ext>
    </p:extLst>
  </p:cSld>
  <p:clrMapOvr>
    <a:masterClrMapping/>
  </p:clrMapOvr>
  <p:transition>
    <p:push/>
  </p:transition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 bwMode="auto">
          <a:xfrm>
            <a:off x="467544" y="44624"/>
            <a:ext cx="77724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cs-CZ" sz="3600" kern="0"/>
              <a:t>Motivace</a:t>
            </a:r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 bwMode="auto">
          <a:xfrm>
            <a:off x="683568" y="1772816"/>
            <a:ext cx="701040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469900" indent="-469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o"/>
              <a:defRPr sz="3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08050" indent="-436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n"/>
              <a:defRPr sz="2600">
                <a:solidFill>
                  <a:schemeClr val="tx1"/>
                </a:solidFill>
                <a:latin typeface="+mn-lt"/>
              </a:defRPr>
            </a:lvl2pPr>
            <a:lvl3pPr marL="1304925" indent="-39528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o"/>
              <a:defRPr sz="2300">
                <a:solidFill>
                  <a:schemeClr val="tx1"/>
                </a:solidFill>
                <a:latin typeface="+mn-lt"/>
              </a:defRPr>
            </a:lvl3pPr>
            <a:lvl4pPr marL="1693863" indent="-3873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4pPr>
            <a:lvl5pPr marL="2093913" indent="-398463" algn="l" rtl="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  <a:lvl6pPr marL="2551113" indent="-398463" algn="l" rtl="0" fontAlgn="base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6pPr>
            <a:lvl7pPr marL="3008313" indent="-398463" algn="l" rtl="0" fontAlgn="base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7pPr>
            <a:lvl8pPr marL="3465513" indent="-398463" algn="l" rtl="0" fontAlgn="base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8pPr>
            <a:lvl9pPr marL="3922713" indent="-398463" algn="l" rtl="0" fontAlgn="base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cs-CZ" sz="2000" kern="0"/>
              <a:t>Motivace – součást  „měkkých“ metod řízení</a:t>
            </a:r>
          </a:p>
          <a:p>
            <a:r>
              <a:rPr lang="cs-CZ" sz="2000" kern="0"/>
              <a:t>Vedoucí projektu musí být schopen vyvolat v členech týmu touhu účastnit se na úspěšném provedení projektu</a:t>
            </a:r>
          </a:p>
          <a:p>
            <a:r>
              <a:rPr lang="cs-CZ" sz="2000" kern="0"/>
              <a:t>Motivace na projektu v oblasti IS závisí:</a:t>
            </a:r>
          </a:p>
          <a:p>
            <a:pPr lvl="1"/>
            <a:r>
              <a:rPr lang="cs-CZ" sz="1800" kern="0"/>
              <a:t>na firemní kultuře a stylu řízení</a:t>
            </a:r>
          </a:p>
          <a:p>
            <a:pPr lvl="1"/>
            <a:r>
              <a:rPr lang="cs-CZ" sz="1800" kern="0"/>
              <a:t>postoji vedení k projektu</a:t>
            </a:r>
          </a:p>
          <a:p>
            <a:pPr lvl="1"/>
            <a:r>
              <a:rPr lang="cs-CZ" sz="1800" kern="0"/>
              <a:t>správném vedení projektu včetně kvality dodavatele</a:t>
            </a:r>
          </a:p>
          <a:p>
            <a:pPr lvl="1"/>
            <a:r>
              <a:rPr lang="cs-CZ" sz="1800" kern="0"/>
              <a:t>realistickém plánu projektu a zdrojů</a:t>
            </a:r>
          </a:p>
          <a:p>
            <a:pPr lvl="1"/>
            <a:r>
              <a:rPr lang="cs-CZ" sz="1800" kern="0"/>
              <a:t>na stylu motivace  (pozitivní a negativní  motivace)</a:t>
            </a:r>
          </a:p>
          <a:p>
            <a:pPr lvl="1"/>
            <a:r>
              <a:rPr lang="cs-CZ" sz="1800" kern="0"/>
              <a:t>na podmínkách pro členy projektu</a:t>
            </a:r>
          </a:p>
          <a:p>
            <a:pPr lvl="1"/>
            <a:r>
              <a:rPr lang="cs-CZ" sz="1800" kern="0"/>
              <a:t>osobních vlastnostech vedoucího projektu (motivace a manipulace, spolehlivost …)</a:t>
            </a:r>
          </a:p>
          <a:p>
            <a:pPr lvl="1"/>
            <a:r>
              <a:rPr lang="cs-CZ" sz="1800" kern="0"/>
              <a:t>na schopnosti členů týmu orientovat se v problematice</a:t>
            </a:r>
          </a:p>
        </p:txBody>
      </p:sp>
    </p:spTree>
    <p:extLst>
      <p:ext uri="{BB962C8B-B14F-4D97-AF65-F5344CB8AC3E}">
        <p14:creationId xmlns:p14="http://schemas.microsoft.com/office/powerpoint/2010/main" val="3862116352"/>
      </p:ext>
    </p:extLst>
  </p:cSld>
  <p:clrMapOvr>
    <a:masterClrMapping/>
  </p:clrMapOvr>
  <p:transition>
    <p:push/>
  </p:transition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 bwMode="auto">
          <a:xfrm>
            <a:off x="395536" y="-171400"/>
            <a:ext cx="77724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cs-CZ" sz="3600" kern="0"/>
              <a:t>Riziko času a motivace týmu</a:t>
            </a:r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 bwMode="auto">
          <a:xfrm>
            <a:off x="971600" y="1844824"/>
            <a:ext cx="701040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469900" indent="-469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o"/>
              <a:defRPr sz="3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08050" indent="-436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n"/>
              <a:defRPr sz="2600">
                <a:solidFill>
                  <a:schemeClr val="tx1"/>
                </a:solidFill>
                <a:latin typeface="+mn-lt"/>
              </a:defRPr>
            </a:lvl2pPr>
            <a:lvl3pPr marL="1304925" indent="-39528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o"/>
              <a:defRPr sz="2300">
                <a:solidFill>
                  <a:schemeClr val="tx1"/>
                </a:solidFill>
                <a:latin typeface="+mn-lt"/>
              </a:defRPr>
            </a:lvl3pPr>
            <a:lvl4pPr marL="1693863" indent="-3873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4pPr>
            <a:lvl5pPr marL="2093913" indent="-398463" algn="l" rtl="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  <a:lvl6pPr marL="2551113" indent="-398463" algn="l" rtl="0" fontAlgn="base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6pPr>
            <a:lvl7pPr marL="3008313" indent="-398463" algn="l" rtl="0" fontAlgn="base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7pPr>
            <a:lvl8pPr marL="3465513" indent="-398463" algn="l" rtl="0" fontAlgn="base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8pPr>
            <a:lvl9pPr marL="3922713" indent="-398463" algn="l" rtl="0" fontAlgn="base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cs-CZ" sz="2000" kern="0" dirty="0"/>
              <a:t>Výkon týmu je dán výkonem nejslabšího článku</a:t>
            </a:r>
          </a:p>
          <a:p>
            <a:pPr>
              <a:buFontTx/>
              <a:buNone/>
            </a:pPr>
            <a:endParaRPr lang="cs-CZ" sz="900" kern="0" dirty="0"/>
          </a:p>
          <a:p>
            <a:r>
              <a:rPr lang="cs-CZ" sz="2000" kern="0" dirty="0"/>
              <a:t>Výkon závisí od schopností a motivace</a:t>
            </a:r>
          </a:p>
          <a:p>
            <a:pPr>
              <a:buFontTx/>
              <a:buNone/>
            </a:pPr>
            <a:endParaRPr lang="cs-CZ" sz="900" kern="0" dirty="0"/>
          </a:p>
          <a:p>
            <a:r>
              <a:rPr lang="cs-CZ" sz="2000" kern="0" dirty="0"/>
              <a:t>Sama motivace se dá stimulovat</a:t>
            </a:r>
          </a:p>
          <a:p>
            <a:pPr>
              <a:buFontTx/>
              <a:buNone/>
            </a:pPr>
            <a:endParaRPr lang="cs-CZ" sz="900" kern="0" dirty="0"/>
          </a:p>
          <a:p>
            <a:r>
              <a:rPr lang="cs-CZ" sz="2000" kern="0" dirty="0"/>
              <a:t>Stimulace je ovlivněna osobními preferencemi</a:t>
            </a:r>
          </a:p>
          <a:p>
            <a:pPr>
              <a:buFontTx/>
              <a:buNone/>
            </a:pPr>
            <a:endParaRPr lang="cs-CZ" sz="1000" kern="0" dirty="0"/>
          </a:p>
          <a:p>
            <a:r>
              <a:rPr lang="cs-CZ" sz="2000" kern="0" dirty="0"/>
              <a:t>Čas má vliv na úroveň motivace (dlouhý projekt, odložení termínů, nesplnění závazků dodavatele,…) a tím i na výkonnost</a:t>
            </a:r>
          </a:p>
          <a:p>
            <a:pPr>
              <a:buFontTx/>
              <a:buNone/>
            </a:pPr>
            <a:endParaRPr lang="cs-CZ" sz="1000" kern="0" dirty="0"/>
          </a:p>
          <a:p>
            <a:r>
              <a:rPr lang="cs-CZ" sz="2000" kern="0" dirty="0"/>
              <a:t>V určitém kritickém momentu přestává stimulace fungovat (preference odpočinku , syndrom vyhoření, předem zaplacená dovolená…)</a:t>
            </a:r>
          </a:p>
          <a:p>
            <a:pPr>
              <a:buFontTx/>
              <a:buNone/>
            </a:pPr>
            <a:endParaRPr lang="cs-CZ" sz="2000" kern="0" dirty="0"/>
          </a:p>
        </p:txBody>
      </p:sp>
    </p:spTree>
    <p:extLst>
      <p:ext uri="{BB962C8B-B14F-4D97-AF65-F5344CB8AC3E}">
        <p14:creationId xmlns:p14="http://schemas.microsoft.com/office/powerpoint/2010/main" val="731044855"/>
      </p:ext>
    </p:extLst>
  </p:cSld>
  <p:clrMapOvr>
    <a:masterClrMapping/>
  </p:clrMapOvr>
  <p:transition>
    <p:push/>
  </p:transition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 bwMode="auto">
          <a:xfrm>
            <a:off x="539552" y="17690"/>
            <a:ext cx="77724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cs-CZ" sz="3200" kern="0"/>
              <a:t>Příklad motivačních problémů v důsledku zpoždění IT projektu</a:t>
            </a:r>
          </a:p>
        </p:txBody>
      </p:sp>
      <p:graphicFrame>
        <p:nvGraphicFramePr>
          <p:cNvPr id="3" name="Object 4"/>
          <p:cNvGraphicFramePr>
            <a:graphicFrameLocks noGrp="1" noChangeAspect="1"/>
          </p:cNvGraphicFramePr>
          <p:nvPr>
            <p:ph sz="half" idx="4294967295"/>
            <p:extLst>
              <p:ext uri="{D42A27DB-BD31-4B8C-83A1-F6EECF244321}">
                <p14:modId xmlns:p14="http://schemas.microsoft.com/office/powerpoint/2010/main" val="1193874211"/>
              </p:ext>
            </p:extLst>
          </p:nvPr>
        </p:nvGraphicFramePr>
        <p:xfrm>
          <a:off x="251520" y="2132856"/>
          <a:ext cx="4314825" cy="3276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12" name="Graf" r:id="rId3" imgW="4905375" imgH="3724275" progId="Excel.Sheet.8">
                  <p:embed/>
                </p:oleObj>
              </mc:Choice>
              <mc:Fallback>
                <p:oleObj name="Graf" r:id="rId3" imgW="4905375" imgH="3724275" progId="Excel.Shee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520" y="2132856"/>
                        <a:ext cx="4314825" cy="3276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Group 56"/>
          <p:cNvGraphicFramePr>
            <a:graphicFrameLocks noGrp="1"/>
          </p:cNvGraphicFramePr>
          <p:nvPr>
            <p:ph sz="half" idx="4294967295"/>
          </p:nvPr>
        </p:nvGraphicFramePr>
        <p:xfrm>
          <a:off x="4895850" y="2492375"/>
          <a:ext cx="4248150" cy="2592390"/>
        </p:xfrm>
        <a:graphic>
          <a:graphicData uri="http://schemas.openxmlformats.org/drawingml/2006/table">
            <a:tbl>
              <a:tblPr/>
              <a:tblGrid>
                <a:gridCol w="13144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668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668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4650">
                <a:tc>
                  <a:txBody>
                    <a:bodyPr/>
                    <a:lstStyle/>
                    <a:p>
                      <a:pPr marL="0" marR="0" lvl="0" indent="0" algn="l" defTabSz="-13873163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-13873163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1.11.2004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-13873163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Kickoff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1313">
                <a:tc>
                  <a:txBody>
                    <a:bodyPr/>
                    <a:lstStyle/>
                    <a:p>
                      <a:pPr marL="0" marR="0" lvl="0" indent="0" algn="l" defTabSz="-13873163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-13873163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31.5.2005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-13873163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Projekt IS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41313">
                <a:tc>
                  <a:txBody>
                    <a:bodyPr/>
                    <a:lstStyle/>
                    <a:p>
                      <a:pPr marL="0" marR="0" lvl="0" indent="0" algn="l" defTabSz="-13873163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-13873163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31.8.2005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-13873163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Projekt přijat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87338">
                <a:tc>
                  <a:txBody>
                    <a:bodyPr/>
                    <a:lstStyle/>
                    <a:p>
                      <a:pPr marL="0" marR="0" lvl="0" indent="0" algn="l" defTabSz="-13873163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-13873163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15.10.2005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-13873163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první posun termínu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09563">
                <a:tc>
                  <a:txBody>
                    <a:bodyPr/>
                    <a:lstStyle/>
                    <a:p>
                      <a:pPr marL="0" marR="0" lvl="0" indent="0" algn="l" defTabSz="-13873163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-13873163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31.12.2005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-13873163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druhý posun termínu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39725">
                <a:tc>
                  <a:txBody>
                    <a:bodyPr/>
                    <a:lstStyle/>
                    <a:p>
                      <a:pPr marL="0" marR="0" lvl="0" indent="0" algn="l" defTabSz="-13873163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-13873163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31.1.2006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-13873163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integrační testy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88925">
                <a:tc>
                  <a:txBody>
                    <a:bodyPr/>
                    <a:lstStyle/>
                    <a:p>
                      <a:pPr marL="0" marR="0" lvl="0" indent="0" algn="l" defTabSz="-13873163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7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-13873163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31.3.2006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-13873163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start povolen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09563">
                <a:tc>
                  <a:txBody>
                    <a:bodyPr/>
                    <a:lstStyle/>
                    <a:p>
                      <a:pPr marL="0" marR="0" lvl="0" indent="0" algn="l" defTabSz="-13873163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-13873163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30.6.2006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-13873163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1.kvartální závěrka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93369081"/>
      </p:ext>
    </p:extLst>
  </p:cSld>
  <p:clrMapOvr>
    <a:masterClrMapping/>
  </p:clrMapOvr>
  <p:transition>
    <p:push/>
  </p:transition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sz="3200" dirty="0"/>
              <a:t>Děkuji za pozornost.</a:t>
            </a:r>
          </a:p>
          <a:p>
            <a:r>
              <a:rPr lang="cs-CZ" sz="3200" dirty="0"/>
              <a:t>Otázky?</a:t>
            </a:r>
          </a:p>
        </p:txBody>
      </p:sp>
    </p:spTree>
    <p:extLst>
      <p:ext uri="{BB962C8B-B14F-4D97-AF65-F5344CB8AC3E}">
        <p14:creationId xmlns:p14="http://schemas.microsoft.com/office/powerpoint/2010/main" val="2299226819"/>
      </p:ext>
    </p:extLst>
  </p:cSld>
  <p:clrMapOvr>
    <a:masterClrMapping/>
  </p:clrMapOvr>
  <p:transition spd="slow">
    <p:push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1"/>
          <p:cNvSpPr>
            <a:spLocks noGrp="1"/>
          </p:cNvSpPr>
          <p:nvPr>
            <p:ph type="title"/>
          </p:nvPr>
        </p:nvSpPr>
        <p:spPr>
          <a:xfrm>
            <a:off x="574675" y="304800"/>
            <a:ext cx="8001000" cy="1216025"/>
          </a:xfrm>
        </p:spPr>
        <p:txBody>
          <a:bodyPr/>
          <a:lstStyle/>
          <a:p>
            <a:pPr>
              <a:defRPr/>
            </a:pPr>
            <a:r>
              <a:rPr lang="cs-CZ" sz="3600"/>
              <a:t>Typy projektových organizačních struktur</a:t>
            </a:r>
          </a:p>
        </p:txBody>
      </p:sp>
      <p:sp>
        <p:nvSpPr>
          <p:cNvPr id="3" name="Shape 2"/>
          <p:cNvSpPr>
            <a:spLocks noGrp="1"/>
          </p:cNvSpPr>
          <p:nvPr>
            <p:ph idx="1"/>
          </p:nvPr>
        </p:nvSpPr>
        <p:spPr>
          <a:xfrm>
            <a:off x="566738" y="1752600"/>
            <a:ext cx="8001000" cy="4267200"/>
          </a:xfrm>
        </p:spPr>
        <p:txBody>
          <a:bodyPr/>
          <a:lstStyle/>
          <a:p>
            <a:r>
              <a:rPr lang="cs-CZ" sz="2800"/>
              <a:t>Čistý</a:t>
            </a:r>
          </a:p>
          <a:p>
            <a:pPr>
              <a:buFontTx/>
              <a:buNone/>
            </a:pPr>
            <a:endParaRPr lang="cs-CZ"/>
          </a:p>
        </p:txBody>
      </p:sp>
      <p:graphicFrame>
        <p:nvGraphicFramePr>
          <p:cNvPr id="5" name="Object 1"/>
          <p:cNvGraphicFramePr>
            <a:graphicFrameLocks noChangeAspect="1"/>
          </p:cNvGraphicFramePr>
          <p:nvPr/>
        </p:nvGraphicFramePr>
        <p:xfrm>
          <a:off x="2000250" y="2214563"/>
          <a:ext cx="6124575" cy="4092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26" name="Visio" r:id="rId3" imgW="6124575" imgH="4092702" progId="Visio.Drawing.11">
                  <p:embed/>
                </p:oleObj>
              </mc:Choice>
              <mc:Fallback>
                <p:oleObj name="Visio" r:id="rId3" imgW="6124575" imgH="4092702" progId="Visio.Drawing.11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00250" y="2214563"/>
                        <a:ext cx="6124575" cy="40925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597577611"/>
      </p:ext>
    </p:extLst>
  </p:cSld>
  <p:clrMapOvr>
    <a:masterClrMapping/>
  </p:clrMapOvr>
  <p:transition>
    <p:push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1"/>
          <p:cNvSpPr>
            <a:spLocks noGrp="1"/>
          </p:cNvSpPr>
          <p:nvPr>
            <p:ph type="title"/>
          </p:nvPr>
        </p:nvSpPr>
        <p:spPr>
          <a:xfrm>
            <a:off x="574675" y="304800"/>
            <a:ext cx="8001000" cy="1216025"/>
          </a:xfrm>
        </p:spPr>
        <p:txBody>
          <a:bodyPr/>
          <a:lstStyle/>
          <a:p>
            <a:pPr marL="0" indent="0" defTabSz="914400" eaLnBrk="1" hangingPunct="1">
              <a:defRPr/>
            </a:pPr>
            <a:r>
              <a:rPr lang="cs-CZ" sz="3600"/>
              <a:t>Typy projektových organizačních struktur</a:t>
            </a:r>
          </a:p>
        </p:txBody>
      </p:sp>
      <p:sp>
        <p:nvSpPr>
          <p:cNvPr id="3" name="Shape 6145"/>
          <p:cNvSpPr>
            <a:spLocks noGrp="1"/>
          </p:cNvSpPr>
          <p:nvPr>
            <p:ph idx="1"/>
          </p:nvPr>
        </p:nvSpPr>
        <p:spPr>
          <a:xfrm>
            <a:off x="566738" y="1752600"/>
            <a:ext cx="8001000" cy="4267200"/>
          </a:xfrm>
        </p:spPr>
        <p:txBody>
          <a:bodyPr/>
          <a:lstStyle/>
          <a:p>
            <a:pPr defTabSz="914400" eaLnBrk="1" hangingPunct="1"/>
            <a:r>
              <a:rPr lang="cs-CZ" sz="2800"/>
              <a:t>Útvarový</a:t>
            </a:r>
          </a:p>
          <a:p>
            <a:pPr defTabSz="914400" eaLnBrk="1" hangingPunct="1">
              <a:buFontTx/>
              <a:buNone/>
            </a:pPr>
            <a:endParaRPr lang="cs-CZ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1714500" y="2143125"/>
          <a:ext cx="6124575" cy="4378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50" name="Visio" r:id="rId3" imgW="6124475" imgH="4092674" progId="Visio.Drawing.11">
                  <p:embed/>
                </p:oleObj>
              </mc:Choice>
              <mc:Fallback>
                <p:oleObj name="Visio" r:id="rId3" imgW="6124475" imgH="4092674" progId="Visio.Drawing.11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14500" y="2143125"/>
                        <a:ext cx="6124575" cy="43783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771498490"/>
      </p:ext>
    </p:extLst>
  </p:cSld>
  <p:clrMapOvr>
    <a:masterClrMapping/>
  </p:clrMapOvr>
  <p:transition>
    <p:push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1"/>
          <p:cNvSpPr>
            <a:spLocks noGrp="1"/>
          </p:cNvSpPr>
          <p:nvPr>
            <p:ph type="title"/>
          </p:nvPr>
        </p:nvSpPr>
        <p:spPr>
          <a:xfrm>
            <a:off x="574675" y="304800"/>
            <a:ext cx="8001000" cy="1216025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cs-CZ" sz="3600" dirty="0"/>
              <a:t>Typy projektových organizačních struktur</a:t>
            </a:r>
          </a:p>
        </p:txBody>
      </p:sp>
      <p:sp>
        <p:nvSpPr>
          <p:cNvPr id="3" name="Shape 2"/>
          <p:cNvSpPr>
            <a:spLocks noGrp="1"/>
          </p:cNvSpPr>
          <p:nvPr>
            <p:ph idx="1"/>
          </p:nvPr>
        </p:nvSpPr>
        <p:spPr>
          <a:xfrm>
            <a:off x="566738" y="1752600"/>
            <a:ext cx="8001000" cy="4267200"/>
          </a:xfrm>
        </p:spPr>
        <p:txBody>
          <a:bodyPr/>
          <a:lstStyle/>
          <a:p>
            <a:r>
              <a:rPr lang="cs-CZ" sz="2800"/>
              <a:t>Maticový</a:t>
            </a:r>
          </a:p>
          <a:p>
            <a:pPr>
              <a:buFontTx/>
              <a:buNone/>
            </a:pPr>
            <a:endParaRPr lang="cs-CZ" sz="2800"/>
          </a:p>
        </p:txBody>
      </p:sp>
      <p:graphicFrame>
        <p:nvGraphicFramePr>
          <p:cNvPr id="4" name="Object 1"/>
          <p:cNvGraphicFramePr>
            <a:graphicFrameLocks noChangeAspect="1"/>
          </p:cNvGraphicFramePr>
          <p:nvPr/>
        </p:nvGraphicFramePr>
        <p:xfrm>
          <a:off x="1928813" y="1928813"/>
          <a:ext cx="6124575" cy="4092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4" name="Visio" r:id="rId3" imgW="6124475" imgH="4092674" progId="Visio.Drawing.11">
                  <p:embed/>
                </p:oleObj>
              </mc:Choice>
              <mc:Fallback>
                <p:oleObj name="Visio" r:id="rId3" imgW="6124475" imgH="4092674" progId="Visio.Drawing.11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28813" y="1928813"/>
                        <a:ext cx="6124575" cy="40925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119313472"/>
      </p:ext>
    </p:extLst>
  </p:cSld>
  <p:clrMapOvr>
    <a:masterClrMapping/>
  </p:clrMapOvr>
  <p:transition>
    <p:push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64513"/>
          <p:cNvSpPr>
            <a:spLocks noGrp="1" noChangeArrowheads="1"/>
          </p:cNvSpPr>
          <p:nvPr>
            <p:ph type="title"/>
          </p:nvPr>
        </p:nvSpPr>
        <p:spPr>
          <a:xfrm>
            <a:off x="574675" y="304800"/>
            <a:ext cx="8001000" cy="1216025"/>
          </a:xfrm>
        </p:spPr>
        <p:txBody>
          <a:bodyPr/>
          <a:lstStyle/>
          <a:p>
            <a:r>
              <a:rPr lang="cs-CZ"/>
              <a:t>Zvláštnosti projektů IS</a:t>
            </a:r>
          </a:p>
        </p:txBody>
      </p:sp>
      <p:sp>
        <p:nvSpPr>
          <p:cNvPr id="3" name="Shape 64514"/>
          <p:cNvSpPr txBox="1">
            <a:spLocks noChangeArrowheads="1"/>
          </p:cNvSpPr>
          <p:nvPr/>
        </p:nvSpPr>
        <p:spPr bwMode="auto">
          <a:xfrm>
            <a:off x="566738" y="1752600"/>
            <a:ext cx="8001000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469900" indent="-469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o"/>
              <a:defRPr sz="3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08050" indent="-436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n"/>
              <a:defRPr sz="2600">
                <a:solidFill>
                  <a:schemeClr val="tx1"/>
                </a:solidFill>
                <a:latin typeface="+mn-lt"/>
              </a:defRPr>
            </a:lvl2pPr>
            <a:lvl3pPr marL="1304925" indent="-39528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o"/>
              <a:defRPr sz="2300">
                <a:solidFill>
                  <a:schemeClr val="tx1"/>
                </a:solidFill>
                <a:latin typeface="+mn-lt"/>
              </a:defRPr>
            </a:lvl3pPr>
            <a:lvl4pPr marL="1693863" indent="-3873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4pPr>
            <a:lvl5pPr marL="2093913" indent="-398463" algn="l" rtl="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  <a:lvl6pPr marL="2551113" indent="-398463" algn="l" rtl="0" fontAlgn="base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6pPr>
            <a:lvl7pPr marL="3008313" indent="-398463" algn="l" rtl="0" fontAlgn="base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7pPr>
            <a:lvl8pPr marL="3465513" indent="-398463" algn="l" rtl="0" fontAlgn="base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8pPr>
            <a:lvl9pPr marL="3922713" indent="-398463" algn="l" rtl="0" fontAlgn="base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lnSpc>
                <a:spcPct val="80000"/>
              </a:lnSpc>
            </a:pPr>
            <a:r>
              <a:rPr lang="cs-CZ" sz="2000" kern="0"/>
              <a:t>Bez ohledu na rozsah jsou vždy komplexní</a:t>
            </a:r>
          </a:p>
          <a:p>
            <a:pPr>
              <a:lnSpc>
                <a:spcPct val="80000"/>
              </a:lnSpc>
              <a:buFontTx/>
              <a:buNone/>
            </a:pPr>
            <a:endParaRPr lang="cs-CZ" sz="1000" kern="0"/>
          </a:p>
          <a:p>
            <a:pPr>
              <a:lnSpc>
                <a:spcPct val="80000"/>
              </a:lnSpc>
            </a:pPr>
            <a:r>
              <a:rPr lang="cs-CZ" sz="2000" kern="0"/>
              <a:t>Vždy obsahují složku Hardware a Software –projektový tým musí mít rozsáhlé znalosti z IT</a:t>
            </a:r>
          </a:p>
          <a:p>
            <a:pPr>
              <a:lnSpc>
                <a:spcPct val="80000"/>
              </a:lnSpc>
              <a:buFontTx/>
              <a:buNone/>
            </a:pPr>
            <a:endParaRPr lang="cs-CZ" sz="1000" kern="0"/>
          </a:p>
          <a:p>
            <a:pPr>
              <a:lnSpc>
                <a:spcPct val="80000"/>
              </a:lnSpc>
            </a:pPr>
            <a:r>
              <a:rPr lang="cs-CZ" sz="2000" kern="0"/>
              <a:t>Vždy obsahují organizační složku – v projektovém týmu musí být i koneční uživatelé</a:t>
            </a:r>
          </a:p>
          <a:p>
            <a:pPr>
              <a:lnSpc>
                <a:spcPct val="80000"/>
              </a:lnSpc>
              <a:buFontTx/>
              <a:buNone/>
            </a:pPr>
            <a:endParaRPr lang="cs-CZ" sz="1000" kern="0"/>
          </a:p>
          <a:p>
            <a:pPr>
              <a:lnSpc>
                <a:spcPct val="80000"/>
              </a:lnSpc>
            </a:pPr>
            <a:r>
              <a:rPr lang="cs-CZ" sz="2000" kern="0"/>
              <a:t>Má vždy tendenci se zpožďovat</a:t>
            </a:r>
          </a:p>
          <a:p>
            <a:pPr>
              <a:lnSpc>
                <a:spcPct val="80000"/>
              </a:lnSpc>
              <a:buFontTx/>
              <a:buNone/>
            </a:pPr>
            <a:endParaRPr lang="cs-CZ" sz="1000" kern="0"/>
          </a:p>
          <a:p>
            <a:pPr>
              <a:lnSpc>
                <a:spcPct val="80000"/>
              </a:lnSpc>
            </a:pPr>
            <a:r>
              <a:rPr lang="cs-CZ" sz="2000" kern="0"/>
              <a:t>Znamená změnu pro uživatele – je vždy po zavedení kritizován</a:t>
            </a:r>
          </a:p>
          <a:p>
            <a:pPr>
              <a:lnSpc>
                <a:spcPct val="80000"/>
              </a:lnSpc>
            </a:pPr>
            <a:r>
              <a:rPr lang="cs-CZ" sz="2000" kern="0"/>
              <a:t>Náklady mají tendenci nekontrolovaně růst</a:t>
            </a:r>
          </a:p>
          <a:p>
            <a:pPr>
              <a:lnSpc>
                <a:spcPct val="80000"/>
              </a:lnSpc>
              <a:buFontTx/>
              <a:buNone/>
            </a:pPr>
            <a:endParaRPr lang="cs-CZ" sz="1000" kern="0"/>
          </a:p>
          <a:p>
            <a:pPr>
              <a:lnSpc>
                <a:spcPct val="80000"/>
              </a:lnSpc>
            </a:pPr>
            <a:r>
              <a:rPr lang="cs-CZ" sz="2000" kern="0"/>
              <a:t>Dodavatelé mají tendenci zmenšovat dohodnutý obsah dodávky, odběratelé mají tendenci měnit své požadavky</a:t>
            </a:r>
          </a:p>
          <a:p>
            <a:pPr>
              <a:lnSpc>
                <a:spcPct val="80000"/>
              </a:lnSpc>
              <a:buFontTx/>
              <a:buNone/>
            </a:pPr>
            <a:endParaRPr lang="cs-CZ" sz="1200" kern="0"/>
          </a:p>
          <a:p>
            <a:pPr>
              <a:lnSpc>
                <a:spcPct val="80000"/>
              </a:lnSpc>
            </a:pPr>
            <a:r>
              <a:rPr lang="cs-CZ" sz="2000" kern="0"/>
              <a:t>Pro dodavatele i odběratele obsahují rizika, se kterými je nutno předem počítat</a:t>
            </a:r>
            <a:endParaRPr lang="cs-CZ" sz="2000" kern="0" dirty="0"/>
          </a:p>
        </p:txBody>
      </p:sp>
    </p:spTree>
    <p:extLst>
      <p:ext uri="{BB962C8B-B14F-4D97-AF65-F5344CB8AC3E}">
        <p14:creationId xmlns:p14="http://schemas.microsoft.com/office/powerpoint/2010/main" val="3659628027"/>
      </p:ext>
    </p:extLst>
  </p:cSld>
  <p:clrMapOvr>
    <a:masterClrMapping/>
  </p:clrMapOvr>
  <p:transition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500"/>
                            </p:stCondLst>
                            <p:childTnLst>
                              <p:par>
                                <p:cTn id="3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3000"/>
                            </p:stCondLst>
                            <p:childTnLst>
                              <p:par>
                                <p:cTn id="3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3500"/>
                            </p:stCondLst>
                            <p:childTnLst>
                              <p:par>
                                <p:cTn id="4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74675" y="304800"/>
            <a:ext cx="8001000" cy="1216025"/>
          </a:xfrm>
        </p:spPr>
        <p:txBody>
          <a:bodyPr/>
          <a:lstStyle/>
          <a:p>
            <a:r>
              <a:rPr lang="cs-CZ" sz="3600" dirty="0"/>
              <a:t>Metody tvorby a projektování IS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66738" y="1752600"/>
            <a:ext cx="8001000" cy="4267200"/>
          </a:xfrm>
        </p:spPr>
        <p:txBody>
          <a:bodyPr/>
          <a:lstStyle/>
          <a:p>
            <a:r>
              <a:rPr lang="cs-CZ" dirty="0"/>
              <a:t>Vodopád</a:t>
            </a:r>
          </a:p>
          <a:p>
            <a:pPr lvl="1"/>
            <a:r>
              <a:rPr lang="cs-CZ" dirty="0"/>
              <a:t>Úplná projektová dokumentace na začátku, přesně daný postup</a:t>
            </a:r>
          </a:p>
          <a:p>
            <a:r>
              <a:rPr lang="cs-CZ" dirty="0"/>
              <a:t>Spirála</a:t>
            </a:r>
          </a:p>
          <a:p>
            <a:pPr lvl="1"/>
            <a:r>
              <a:rPr lang="cs-CZ" dirty="0"/>
              <a:t>Zavedení určitých iteračních cyklů</a:t>
            </a:r>
          </a:p>
          <a:p>
            <a:r>
              <a:rPr lang="cs-CZ" dirty="0" err="1"/>
              <a:t>Prototypování</a:t>
            </a:r>
            <a:endParaRPr lang="cs-CZ" dirty="0"/>
          </a:p>
          <a:p>
            <a:pPr lvl="1"/>
            <a:r>
              <a:rPr lang="cs-CZ" dirty="0"/>
              <a:t>Příprava prototypů, jejich úprava po diskuzi s uživatelem</a:t>
            </a:r>
          </a:p>
          <a:p>
            <a:r>
              <a:rPr lang="cs-CZ" dirty="0"/>
              <a:t>Agilní metodiky</a:t>
            </a:r>
          </a:p>
          <a:p>
            <a:pPr lvl="1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3110733"/>
      </p:ext>
    </p:extLst>
  </p:cSld>
  <p:clrMapOvr>
    <a:masterClrMapping/>
  </p:clrMapOvr>
  <p:transition>
    <p:push/>
  </p:transition>
</p:sld>
</file>

<file path=ppt/theme/theme1.xml><?xml version="1.0" encoding="utf-8"?>
<a:theme xmlns:a="http://schemas.openxmlformats.org/drawingml/2006/main" name="Motiv1">
  <a:themeElements>
    <a:clrScheme name="Profil 9">
      <a:dk1>
        <a:srgbClr val="000000"/>
      </a:dk1>
      <a:lt1>
        <a:srgbClr val="FFFFFF"/>
      </a:lt1>
      <a:dk2>
        <a:srgbClr val="000000"/>
      </a:dk2>
      <a:lt2>
        <a:srgbClr val="DDDDDD"/>
      </a:lt2>
      <a:accent1>
        <a:srgbClr val="A3B2C1"/>
      </a:accent1>
      <a:accent2>
        <a:srgbClr val="CC0000"/>
      </a:accent2>
      <a:accent3>
        <a:srgbClr val="FFFFFF"/>
      </a:accent3>
      <a:accent4>
        <a:srgbClr val="000000"/>
      </a:accent4>
      <a:accent5>
        <a:srgbClr val="CED5DD"/>
      </a:accent5>
      <a:accent6>
        <a:srgbClr val="B90000"/>
      </a:accent6>
      <a:hlink>
        <a:srgbClr val="336699"/>
      </a:hlink>
      <a:folHlink>
        <a:srgbClr val="003366"/>
      </a:folHlink>
    </a:clrScheme>
    <a:fontScheme name="Profi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Profil 1">
        <a:dk1>
          <a:srgbClr val="A50021"/>
        </a:dk1>
        <a:lt1>
          <a:srgbClr val="FFFFFF"/>
        </a:lt1>
        <a:dk2>
          <a:srgbClr val="800000"/>
        </a:dk2>
        <a:lt2>
          <a:srgbClr val="FFFFFF"/>
        </a:lt2>
        <a:accent1>
          <a:srgbClr val="FF9900"/>
        </a:accent1>
        <a:accent2>
          <a:srgbClr val="FF33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E72D00"/>
        </a:accent6>
        <a:hlink>
          <a:srgbClr val="FFFFCC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 2">
        <a:dk1>
          <a:srgbClr val="3C001E"/>
        </a:dk1>
        <a:lt1>
          <a:srgbClr val="FFFFFF"/>
        </a:lt1>
        <a:dk2>
          <a:srgbClr val="51072E"/>
        </a:dk2>
        <a:lt2>
          <a:srgbClr val="FFFFFF"/>
        </a:lt2>
        <a:accent1>
          <a:srgbClr val="89A38F"/>
        </a:accent1>
        <a:accent2>
          <a:srgbClr val="666699"/>
        </a:accent2>
        <a:accent3>
          <a:srgbClr val="B3AAAD"/>
        </a:accent3>
        <a:accent4>
          <a:srgbClr val="DADADA"/>
        </a:accent4>
        <a:accent5>
          <a:srgbClr val="C4CEC6"/>
        </a:accent5>
        <a:accent6>
          <a:srgbClr val="5C5C8A"/>
        </a:accent6>
        <a:hlink>
          <a:srgbClr val="80800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 3">
        <a:dk1>
          <a:srgbClr val="333333"/>
        </a:dk1>
        <a:lt1>
          <a:srgbClr val="FFFFFF"/>
        </a:lt1>
        <a:dk2>
          <a:srgbClr val="000000"/>
        </a:dk2>
        <a:lt2>
          <a:srgbClr val="FFFFFF"/>
        </a:lt2>
        <a:accent1>
          <a:srgbClr val="3399FF"/>
        </a:accent1>
        <a:accent2>
          <a:srgbClr val="CC0000"/>
        </a:accent2>
        <a:accent3>
          <a:srgbClr val="AAAAAA"/>
        </a:accent3>
        <a:accent4>
          <a:srgbClr val="DADADA"/>
        </a:accent4>
        <a:accent5>
          <a:srgbClr val="ADCAFF"/>
        </a:accent5>
        <a:accent6>
          <a:srgbClr val="B90000"/>
        </a:accent6>
        <a:hlink>
          <a:srgbClr val="666699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 4">
        <a:dk1>
          <a:srgbClr val="4B3D1B"/>
        </a:dk1>
        <a:lt1>
          <a:srgbClr val="FFFFFF"/>
        </a:lt1>
        <a:dk2>
          <a:srgbClr val="330000"/>
        </a:dk2>
        <a:lt2>
          <a:srgbClr val="FFFFFF"/>
        </a:lt2>
        <a:accent1>
          <a:srgbClr val="CC9900"/>
        </a:accent1>
        <a:accent2>
          <a:srgbClr val="CC6600"/>
        </a:accent2>
        <a:accent3>
          <a:srgbClr val="ADAAAA"/>
        </a:accent3>
        <a:accent4>
          <a:srgbClr val="DADADA"/>
        </a:accent4>
        <a:accent5>
          <a:srgbClr val="E2CAAA"/>
        </a:accent5>
        <a:accent6>
          <a:srgbClr val="B95C00"/>
        </a:accent6>
        <a:hlink>
          <a:srgbClr val="6666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 5">
        <a:dk1>
          <a:srgbClr val="006666"/>
        </a:dk1>
        <a:lt1>
          <a:srgbClr val="FFFFFF"/>
        </a:lt1>
        <a:dk2>
          <a:srgbClr val="003366"/>
        </a:dk2>
        <a:lt2>
          <a:srgbClr val="FFFFFF"/>
        </a:lt2>
        <a:accent1>
          <a:srgbClr val="0099CC"/>
        </a:accent1>
        <a:accent2>
          <a:srgbClr val="6666FF"/>
        </a:accent2>
        <a:accent3>
          <a:srgbClr val="AAADB8"/>
        </a:accent3>
        <a:accent4>
          <a:srgbClr val="DADADA"/>
        </a:accent4>
        <a:accent5>
          <a:srgbClr val="AACAE2"/>
        </a:accent5>
        <a:accent6>
          <a:srgbClr val="5C5CE7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 6">
        <a:dk1>
          <a:srgbClr val="003366"/>
        </a:dk1>
        <a:lt1>
          <a:srgbClr val="FFFFFF"/>
        </a:lt1>
        <a:dk2>
          <a:srgbClr val="006666"/>
        </a:dk2>
        <a:lt2>
          <a:srgbClr val="FFFFFF"/>
        </a:lt2>
        <a:accent1>
          <a:srgbClr val="6699FF"/>
        </a:accent1>
        <a:accent2>
          <a:srgbClr val="00CCFF"/>
        </a:accent2>
        <a:accent3>
          <a:srgbClr val="AAB8B8"/>
        </a:accent3>
        <a:accent4>
          <a:srgbClr val="DADADA"/>
        </a:accent4>
        <a:accent5>
          <a:srgbClr val="B8CAFF"/>
        </a:accent5>
        <a:accent6>
          <a:srgbClr val="00B9E7"/>
        </a:accent6>
        <a:hlink>
          <a:srgbClr val="FFFFCC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 7">
        <a:dk1>
          <a:srgbClr val="000000"/>
        </a:dk1>
        <a:lt1>
          <a:srgbClr val="619CB1"/>
        </a:lt1>
        <a:dk2>
          <a:srgbClr val="FFFFFF"/>
        </a:dk2>
        <a:lt2>
          <a:srgbClr val="4E899E"/>
        </a:lt2>
        <a:accent1>
          <a:srgbClr val="FFCC00"/>
        </a:accent1>
        <a:accent2>
          <a:srgbClr val="B6523E"/>
        </a:accent2>
        <a:accent3>
          <a:srgbClr val="B7CBD5"/>
        </a:accent3>
        <a:accent4>
          <a:srgbClr val="000000"/>
        </a:accent4>
        <a:accent5>
          <a:srgbClr val="FFE2AA"/>
        </a:accent5>
        <a:accent6>
          <a:srgbClr val="A54937"/>
        </a:accent6>
        <a:hlink>
          <a:srgbClr val="99CC00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fil 8">
        <a:dk1>
          <a:srgbClr val="598600"/>
        </a:dk1>
        <a:lt1>
          <a:srgbClr val="FFFFFF"/>
        </a:lt1>
        <a:dk2>
          <a:srgbClr val="336600"/>
        </a:dk2>
        <a:lt2>
          <a:srgbClr val="FFFFFF"/>
        </a:lt2>
        <a:accent1>
          <a:srgbClr val="33CC33"/>
        </a:accent1>
        <a:accent2>
          <a:srgbClr val="99CC00"/>
        </a:accent2>
        <a:accent3>
          <a:srgbClr val="ADB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 9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A3B2C1"/>
        </a:accent1>
        <a:accent2>
          <a:srgbClr val="CC0000"/>
        </a:accent2>
        <a:accent3>
          <a:srgbClr val="FFFFFF"/>
        </a:accent3>
        <a:accent4>
          <a:srgbClr val="000000"/>
        </a:accent4>
        <a:accent5>
          <a:srgbClr val="CED5DD"/>
        </a:accent5>
        <a:accent6>
          <a:srgbClr val="B90000"/>
        </a:accent6>
        <a:hlink>
          <a:srgbClr val="336699"/>
        </a:hlink>
        <a:folHlink>
          <a:srgbClr val="00336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Motiv1" id="{E3CFB722-539F-42ED-BBBD-F7C4D348D030}" vid="{D7229444-53EE-4975-BF99-8AB22657DB66}"/>
    </a:ext>
  </a:extLst>
</a:theme>
</file>

<file path=ppt/theme/theme2.xml><?xml version="1.0" encoding="utf-8"?>
<a:theme xmlns:a="http://schemas.openxmlformats.org/drawingml/2006/main" name="Profil">
  <a:themeElements>
    <a:clrScheme name="Profil 9">
      <a:dk1>
        <a:srgbClr val="000000"/>
      </a:dk1>
      <a:lt1>
        <a:srgbClr val="FFFFFF"/>
      </a:lt1>
      <a:dk2>
        <a:srgbClr val="000000"/>
      </a:dk2>
      <a:lt2>
        <a:srgbClr val="DDDDDD"/>
      </a:lt2>
      <a:accent1>
        <a:srgbClr val="A3B2C1"/>
      </a:accent1>
      <a:accent2>
        <a:srgbClr val="CC0000"/>
      </a:accent2>
      <a:accent3>
        <a:srgbClr val="FFFFFF"/>
      </a:accent3>
      <a:accent4>
        <a:srgbClr val="000000"/>
      </a:accent4>
      <a:accent5>
        <a:srgbClr val="CED5DD"/>
      </a:accent5>
      <a:accent6>
        <a:srgbClr val="B90000"/>
      </a:accent6>
      <a:hlink>
        <a:srgbClr val="336699"/>
      </a:hlink>
      <a:folHlink>
        <a:srgbClr val="003366"/>
      </a:folHlink>
    </a:clrScheme>
    <a:fontScheme name="Profi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Profil 1">
        <a:dk1>
          <a:srgbClr val="A50021"/>
        </a:dk1>
        <a:lt1>
          <a:srgbClr val="FFFFFF"/>
        </a:lt1>
        <a:dk2>
          <a:srgbClr val="800000"/>
        </a:dk2>
        <a:lt2>
          <a:srgbClr val="FFFFFF"/>
        </a:lt2>
        <a:accent1>
          <a:srgbClr val="FF9900"/>
        </a:accent1>
        <a:accent2>
          <a:srgbClr val="FF33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E72D00"/>
        </a:accent6>
        <a:hlink>
          <a:srgbClr val="FFFFCC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 2">
        <a:dk1>
          <a:srgbClr val="3C001E"/>
        </a:dk1>
        <a:lt1>
          <a:srgbClr val="FFFFFF"/>
        </a:lt1>
        <a:dk2>
          <a:srgbClr val="51072E"/>
        </a:dk2>
        <a:lt2>
          <a:srgbClr val="FFFFFF"/>
        </a:lt2>
        <a:accent1>
          <a:srgbClr val="89A38F"/>
        </a:accent1>
        <a:accent2>
          <a:srgbClr val="666699"/>
        </a:accent2>
        <a:accent3>
          <a:srgbClr val="B3AAAD"/>
        </a:accent3>
        <a:accent4>
          <a:srgbClr val="DADADA"/>
        </a:accent4>
        <a:accent5>
          <a:srgbClr val="C4CEC6"/>
        </a:accent5>
        <a:accent6>
          <a:srgbClr val="5C5C8A"/>
        </a:accent6>
        <a:hlink>
          <a:srgbClr val="80800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 3">
        <a:dk1>
          <a:srgbClr val="333333"/>
        </a:dk1>
        <a:lt1>
          <a:srgbClr val="FFFFFF"/>
        </a:lt1>
        <a:dk2>
          <a:srgbClr val="000000"/>
        </a:dk2>
        <a:lt2>
          <a:srgbClr val="FFFFFF"/>
        </a:lt2>
        <a:accent1>
          <a:srgbClr val="3399FF"/>
        </a:accent1>
        <a:accent2>
          <a:srgbClr val="CC0000"/>
        </a:accent2>
        <a:accent3>
          <a:srgbClr val="AAAAAA"/>
        </a:accent3>
        <a:accent4>
          <a:srgbClr val="DADADA"/>
        </a:accent4>
        <a:accent5>
          <a:srgbClr val="ADCAFF"/>
        </a:accent5>
        <a:accent6>
          <a:srgbClr val="B90000"/>
        </a:accent6>
        <a:hlink>
          <a:srgbClr val="666699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 4">
        <a:dk1>
          <a:srgbClr val="4B3D1B"/>
        </a:dk1>
        <a:lt1>
          <a:srgbClr val="FFFFFF"/>
        </a:lt1>
        <a:dk2>
          <a:srgbClr val="330000"/>
        </a:dk2>
        <a:lt2>
          <a:srgbClr val="FFFFFF"/>
        </a:lt2>
        <a:accent1>
          <a:srgbClr val="CC9900"/>
        </a:accent1>
        <a:accent2>
          <a:srgbClr val="CC6600"/>
        </a:accent2>
        <a:accent3>
          <a:srgbClr val="ADAAAA"/>
        </a:accent3>
        <a:accent4>
          <a:srgbClr val="DADADA"/>
        </a:accent4>
        <a:accent5>
          <a:srgbClr val="E2CAAA"/>
        </a:accent5>
        <a:accent6>
          <a:srgbClr val="B95C00"/>
        </a:accent6>
        <a:hlink>
          <a:srgbClr val="6666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 5">
        <a:dk1>
          <a:srgbClr val="006666"/>
        </a:dk1>
        <a:lt1>
          <a:srgbClr val="FFFFFF"/>
        </a:lt1>
        <a:dk2>
          <a:srgbClr val="003366"/>
        </a:dk2>
        <a:lt2>
          <a:srgbClr val="FFFFFF"/>
        </a:lt2>
        <a:accent1>
          <a:srgbClr val="0099CC"/>
        </a:accent1>
        <a:accent2>
          <a:srgbClr val="6666FF"/>
        </a:accent2>
        <a:accent3>
          <a:srgbClr val="AAADB8"/>
        </a:accent3>
        <a:accent4>
          <a:srgbClr val="DADADA"/>
        </a:accent4>
        <a:accent5>
          <a:srgbClr val="AACAE2"/>
        </a:accent5>
        <a:accent6>
          <a:srgbClr val="5C5CE7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 6">
        <a:dk1>
          <a:srgbClr val="003366"/>
        </a:dk1>
        <a:lt1>
          <a:srgbClr val="FFFFFF"/>
        </a:lt1>
        <a:dk2>
          <a:srgbClr val="006666"/>
        </a:dk2>
        <a:lt2>
          <a:srgbClr val="FFFFFF"/>
        </a:lt2>
        <a:accent1>
          <a:srgbClr val="6699FF"/>
        </a:accent1>
        <a:accent2>
          <a:srgbClr val="00CCFF"/>
        </a:accent2>
        <a:accent3>
          <a:srgbClr val="AAB8B8"/>
        </a:accent3>
        <a:accent4>
          <a:srgbClr val="DADADA"/>
        </a:accent4>
        <a:accent5>
          <a:srgbClr val="B8CAFF"/>
        </a:accent5>
        <a:accent6>
          <a:srgbClr val="00B9E7"/>
        </a:accent6>
        <a:hlink>
          <a:srgbClr val="FFFFCC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 7">
        <a:dk1>
          <a:srgbClr val="000000"/>
        </a:dk1>
        <a:lt1>
          <a:srgbClr val="619CB1"/>
        </a:lt1>
        <a:dk2>
          <a:srgbClr val="FFFFFF"/>
        </a:dk2>
        <a:lt2>
          <a:srgbClr val="4E899E"/>
        </a:lt2>
        <a:accent1>
          <a:srgbClr val="FFCC00"/>
        </a:accent1>
        <a:accent2>
          <a:srgbClr val="B6523E"/>
        </a:accent2>
        <a:accent3>
          <a:srgbClr val="B7CBD5"/>
        </a:accent3>
        <a:accent4>
          <a:srgbClr val="000000"/>
        </a:accent4>
        <a:accent5>
          <a:srgbClr val="FFE2AA"/>
        </a:accent5>
        <a:accent6>
          <a:srgbClr val="A54937"/>
        </a:accent6>
        <a:hlink>
          <a:srgbClr val="99CC00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fil 8">
        <a:dk1>
          <a:srgbClr val="598600"/>
        </a:dk1>
        <a:lt1>
          <a:srgbClr val="FFFFFF"/>
        </a:lt1>
        <a:dk2>
          <a:srgbClr val="336600"/>
        </a:dk2>
        <a:lt2>
          <a:srgbClr val="FFFFFF"/>
        </a:lt2>
        <a:accent1>
          <a:srgbClr val="33CC33"/>
        </a:accent1>
        <a:accent2>
          <a:srgbClr val="99CC00"/>
        </a:accent2>
        <a:accent3>
          <a:srgbClr val="ADB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 9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A3B2C1"/>
        </a:accent1>
        <a:accent2>
          <a:srgbClr val="CC0000"/>
        </a:accent2>
        <a:accent3>
          <a:srgbClr val="FFFFFF"/>
        </a:accent3>
        <a:accent4>
          <a:srgbClr val="000000"/>
        </a:accent4>
        <a:accent5>
          <a:srgbClr val="CED5DD"/>
        </a:accent5>
        <a:accent6>
          <a:srgbClr val="B90000"/>
        </a:accent6>
        <a:hlink>
          <a:srgbClr val="336699"/>
        </a:hlink>
        <a:folHlink>
          <a:srgbClr val="00336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0000"/>
                <a:satMod val="155000"/>
              </a:schemeClr>
            </a:gs>
            <a:gs pos="65000">
              <a:schemeClr val="phClr">
                <a:shade val="85000"/>
                <a:satMod val="155000"/>
              </a:schemeClr>
            </a:gs>
            <a:gs pos="100000">
              <a:schemeClr val="phClr">
                <a:shade val="95000"/>
                <a:satMod val="155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algn="tl" rotWithShape="0">
              <a:srgbClr val="000000">
                <a:alpha val="64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prstMaterial="matte">
            <a:bevelT h="22225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0000"/>
                <a:satMod val="155000"/>
              </a:schemeClr>
            </a:gs>
            <a:gs pos="35000">
              <a:schemeClr val="phClr">
                <a:shade val="75000"/>
                <a:satMod val="155000"/>
              </a:schemeClr>
            </a:gs>
            <a:gs pos="100000">
              <a:schemeClr val="phClr">
                <a:tint val="80000"/>
                <a:satMod val="255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Motiv sady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Motiv1</Template>
  <TotalTime>221</TotalTime>
  <Words>3194</Words>
  <Application>Microsoft Office PowerPoint</Application>
  <PresentationFormat>Předvádění na obrazovce (4:3)</PresentationFormat>
  <Paragraphs>587</Paragraphs>
  <Slides>49</Slides>
  <Notes>0</Notes>
  <HiddenSlides>0</HiddenSlides>
  <MMClips>0</MMClips>
  <ScaleCrop>false</ScaleCrop>
  <HeadingPairs>
    <vt:vector size="8" baseType="variant">
      <vt:variant>
        <vt:lpstr>Použitá písma</vt:lpstr>
      </vt:variant>
      <vt:variant>
        <vt:i4>6</vt:i4>
      </vt:variant>
      <vt:variant>
        <vt:lpstr>Motiv</vt:lpstr>
      </vt:variant>
      <vt:variant>
        <vt:i4>2</vt:i4>
      </vt:variant>
      <vt:variant>
        <vt:lpstr>Vložené servery OLE</vt:lpstr>
      </vt:variant>
      <vt:variant>
        <vt:i4>2</vt:i4>
      </vt:variant>
      <vt:variant>
        <vt:lpstr>Nadpisy snímků</vt:lpstr>
      </vt:variant>
      <vt:variant>
        <vt:i4>49</vt:i4>
      </vt:variant>
    </vt:vector>
  </HeadingPairs>
  <TitlesOfParts>
    <vt:vector size="59" baseType="lpstr">
      <vt:lpstr>Arial</vt:lpstr>
      <vt:lpstr>Calibri</vt:lpstr>
      <vt:lpstr>MS Mincho</vt:lpstr>
      <vt:lpstr>Times New Roman</vt:lpstr>
      <vt:lpstr>Verdana</vt:lpstr>
      <vt:lpstr>Wingdings</vt:lpstr>
      <vt:lpstr>Motiv1</vt:lpstr>
      <vt:lpstr>Profil</vt:lpstr>
      <vt:lpstr>Visio</vt:lpstr>
      <vt:lpstr>Graf</vt:lpstr>
      <vt:lpstr>Projektování informačních systémů 2</vt:lpstr>
      <vt:lpstr>Pojem informační společnost a informace</vt:lpstr>
      <vt:lpstr>Řízení procesů a projektů</vt:lpstr>
      <vt:lpstr>Projektové organizační struktury</vt:lpstr>
      <vt:lpstr>Typy projektových organizačních struktur</vt:lpstr>
      <vt:lpstr>Typy projektových organizačních struktur</vt:lpstr>
      <vt:lpstr>Typy projektových organizačních struktur</vt:lpstr>
      <vt:lpstr>Zvláštnosti projektů IS</vt:lpstr>
      <vt:lpstr>Metody tvorby a projektování IS</vt:lpstr>
      <vt:lpstr>Vodopád a spirála</vt:lpstr>
      <vt:lpstr>Fáze vývoje systému</vt:lpstr>
      <vt:lpstr>Psychologické aspekty a management IS projektů</vt:lpstr>
      <vt:lpstr>Zajištění kvality projektu</vt:lpstr>
      <vt:lpstr>Metody řízení kvality projektu</vt:lpstr>
      <vt:lpstr>Prezentace aplikace PowerPoint</vt:lpstr>
      <vt:lpstr>Prezentace aplikace PowerPoint</vt:lpstr>
      <vt:lpstr>Prezentace aplikace PowerPoint</vt:lpstr>
      <vt:lpstr>Hlavní role v projektu IS</vt:lpstr>
      <vt:lpstr>Prezentace aplikace PowerPoint</vt:lpstr>
      <vt:lpstr>Prezentace aplikace PowerPoint</vt:lpstr>
      <vt:lpstr>Vedoucí projektu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Projektový tým</vt:lpstr>
      <vt:lpstr>Prezentace aplikace PowerPoint</vt:lpstr>
      <vt:lpstr>Člen projektového týmu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Hotline a její role v první fázi po nasazení</vt:lpstr>
      <vt:lpstr>Helpdesk OPF</vt:lpstr>
      <vt:lpstr>Helpdesk OPF II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Company>OPF SU Karviná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Projektování informačních systémů 1</dc:title>
  <dc:creator>Roman Šperka</dc:creator>
  <cp:lastModifiedBy>Roman Šperka</cp:lastModifiedBy>
  <cp:revision>112</cp:revision>
  <dcterms:created xsi:type="dcterms:W3CDTF">2006-12-01T12:12:29Z</dcterms:created>
  <dcterms:modified xsi:type="dcterms:W3CDTF">2019-03-09T10:10:36Z</dcterms:modified>
</cp:coreProperties>
</file>