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58"/>
  </p:notesMasterIdLst>
  <p:handoutMasterIdLst>
    <p:handoutMasterId r:id="rId59"/>
  </p:handoutMasterIdLst>
  <p:sldIdLst>
    <p:sldId id="256" r:id="rId4"/>
    <p:sldId id="346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44" r:id="rId14"/>
    <p:sldId id="442" r:id="rId15"/>
    <p:sldId id="441" r:id="rId16"/>
    <p:sldId id="401" r:id="rId17"/>
    <p:sldId id="402" r:id="rId18"/>
    <p:sldId id="443" r:id="rId19"/>
    <p:sldId id="440" r:id="rId20"/>
    <p:sldId id="439" r:id="rId21"/>
    <p:sldId id="438" r:id="rId22"/>
    <p:sldId id="437" r:id="rId23"/>
    <p:sldId id="436" r:id="rId24"/>
    <p:sldId id="435" r:id="rId25"/>
    <p:sldId id="434" r:id="rId26"/>
    <p:sldId id="433" r:id="rId27"/>
    <p:sldId id="432" r:id="rId28"/>
    <p:sldId id="431" r:id="rId29"/>
    <p:sldId id="430" r:id="rId30"/>
    <p:sldId id="429" r:id="rId31"/>
    <p:sldId id="428" r:id="rId32"/>
    <p:sldId id="427" r:id="rId33"/>
    <p:sldId id="426" r:id="rId34"/>
    <p:sldId id="425" r:id="rId35"/>
    <p:sldId id="424" r:id="rId36"/>
    <p:sldId id="423" r:id="rId37"/>
    <p:sldId id="422" r:id="rId38"/>
    <p:sldId id="421" r:id="rId39"/>
    <p:sldId id="420" r:id="rId40"/>
    <p:sldId id="419" r:id="rId41"/>
    <p:sldId id="418" r:id="rId42"/>
    <p:sldId id="417" r:id="rId43"/>
    <p:sldId id="416" r:id="rId44"/>
    <p:sldId id="415" r:id="rId45"/>
    <p:sldId id="414" r:id="rId46"/>
    <p:sldId id="413" r:id="rId47"/>
    <p:sldId id="412" r:id="rId48"/>
    <p:sldId id="411" r:id="rId49"/>
    <p:sldId id="410" r:id="rId50"/>
    <p:sldId id="409" r:id="rId51"/>
    <p:sldId id="408" r:id="rId52"/>
    <p:sldId id="407" r:id="rId53"/>
    <p:sldId id="406" r:id="rId54"/>
    <p:sldId id="405" r:id="rId55"/>
    <p:sldId id="404" r:id="rId56"/>
    <p:sldId id="392" r:id="rId5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8046" autoAdjust="0"/>
  </p:normalViewPr>
  <p:slideViewPr>
    <p:cSldViewPr>
      <p:cViewPr varScale="1">
        <p:scale>
          <a:sx n="102" d="100"/>
          <a:sy n="102" d="100"/>
        </p:scale>
        <p:origin x="18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16.03.19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16.03.19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endulka.zcu.cz/Download/Free/MetodySA-ST.doc" TargetMode="Externa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~repa/veda/EurOpen99%20Paper.pdf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systémů 5</a:t>
            </a:r>
            <a:endParaRPr lang="cs-CZ" dirty="0"/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2995600"/>
            <a:ext cx="6710672" cy="1600200"/>
          </a:xfrm>
        </p:spPr>
        <p:txBody>
          <a:bodyPr/>
          <a:lstStyle/>
          <a:p>
            <a:pPr>
              <a:defRPr/>
            </a:pPr>
            <a:r>
              <a:rPr lang="cs-CZ" sz="3200" b="1" dirty="0"/>
              <a:t>Příprava prováděcího projektu, strukturované  a objektové metody analýzy a návrhu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550091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Strukturované přístupy k zobrazení reality – základní charakteristika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8313" y="1844824"/>
            <a:ext cx="8229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kern="0" dirty="0"/>
              <a:t>Člení projekt na malé dobře definované aktivity, určují jejich posloupnost a vazby (dekompozice)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Používají techniky modelů a diagramů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Používají balancování funkčního a datového modelu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Svou názorností umožňují zapojení i méně zkušených pracovníků</a:t>
            </a:r>
          </a:p>
          <a:p>
            <a:pPr>
              <a:lnSpc>
                <a:spcPct val="80000"/>
              </a:lnSpc>
            </a:pPr>
            <a:r>
              <a:rPr lang="cs-CZ" altLang="cs-CZ" sz="2000" b="1" kern="0" dirty="0"/>
              <a:t>Metodologie a metody</a:t>
            </a:r>
            <a:r>
              <a:rPr lang="cs-CZ" altLang="cs-CZ" sz="2000" kern="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Yourdon  </a:t>
            </a:r>
            <a:r>
              <a:rPr lang="cs-CZ" altLang="cs-CZ" sz="1800" kern="0" dirty="0" err="1"/>
              <a:t>Structured</a:t>
            </a:r>
            <a:r>
              <a:rPr lang="cs-CZ" altLang="cs-CZ" sz="1800" kern="0" dirty="0"/>
              <a:t> Analysis (YSA) – klasika a základ pro další, Jacksonova strukturní metoda, SSADM</a:t>
            </a:r>
          </a:p>
          <a:p>
            <a:pPr>
              <a:lnSpc>
                <a:spcPct val="80000"/>
              </a:lnSpc>
            </a:pPr>
            <a:r>
              <a:rPr lang="cs-CZ" altLang="cs-CZ" sz="2000" b="1" kern="0" dirty="0"/>
              <a:t>Technika</a:t>
            </a:r>
            <a:endParaRPr lang="cs-CZ" altLang="cs-CZ" sz="2000" kern="0" dirty="0"/>
          </a:p>
          <a:p>
            <a:pPr lvl="1">
              <a:lnSpc>
                <a:spcPct val="80000"/>
              </a:lnSpc>
            </a:pPr>
            <a:r>
              <a:rPr lang="cs-CZ" altLang="cs-CZ" sz="1800" kern="0" dirty="0" err="1"/>
              <a:t>Chenův</a:t>
            </a:r>
            <a:r>
              <a:rPr lang="cs-CZ" altLang="cs-CZ" sz="1800" kern="0" dirty="0"/>
              <a:t> model ERA pro modelování dat jako základ strukturovaných CASE TOOLS, Jacksonovy strukturní diagramy</a:t>
            </a:r>
          </a:p>
          <a:p>
            <a:pPr>
              <a:lnSpc>
                <a:spcPct val="80000"/>
              </a:lnSpc>
            </a:pPr>
            <a:r>
              <a:rPr lang="cs-CZ" altLang="cs-CZ" sz="2000" b="1" kern="0" dirty="0"/>
              <a:t>Nástroj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DFD a další diagramy, možnost nástrojů  CASE pro strukturované metody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sk-SK" altLang="cs-CZ" sz="1600" kern="0" dirty="0"/>
          </a:p>
          <a:p>
            <a:pPr lvl="1">
              <a:lnSpc>
                <a:spcPct val="80000"/>
              </a:lnSpc>
              <a:buFontTx/>
              <a:buNone/>
            </a:pPr>
            <a:endParaRPr lang="sk-SK" altLang="cs-CZ" sz="1600" kern="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sk-SK" altLang="cs-CZ" sz="1600" kern="0" dirty="0" err="1"/>
              <a:t>Více</a:t>
            </a:r>
            <a:r>
              <a:rPr lang="sk-SK" altLang="cs-CZ" sz="1600" kern="0" dirty="0"/>
              <a:t> o </a:t>
            </a:r>
            <a:r>
              <a:rPr lang="sk-SK" altLang="cs-CZ" sz="1600" kern="0" dirty="0" err="1"/>
              <a:t>strukturovaném</a:t>
            </a:r>
            <a:r>
              <a:rPr lang="sk-SK" altLang="cs-CZ" sz="1600" kern="0" dirty="0"/>
              <a:t> návrhu </a:t>
            </a:r>
            <a:r>
              <a:rPr lang="sk-SK" altLang="cs-CZ" sz="1600" kern="0" dirty="0">
                <a:hlinkClick r:id="rId2"/>
              </a:rPr>
              <a:t>zde</a:t>
            </a:r>
            <a:endParaRPr lang="sk-SK" altLang="cs-CZ" sz="1600" kern="0" dirty="0"/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103504143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Yourdon </a:t>
            </a:r>
            <a:r>
              <a:rPr lang="cs-CZ" altLang="cs-CZ" sz="3600" kern="0" dirty="0" err="1"/>
              <a:t>Structured</a:t>
            </a:r>
            <a:r>
              <a:rPr lang="cs-CZ" altLang="cs-CZ" sz="3600" kern="0" dirty="0"/>
              <a:t> </a:t>
            </a:r>
            <a:r>
              <a:rPr lang="cs-CZ" altLang="cs-CZ" sz="3600" kern="0" dirty="0" err="1"/>
              <a:t>Method</a:t>
            </a:r>
            <a:r>
              <a:rPr lang="cs-CZ" altLang="cs-CZ" sz="3600" kern="0" dirty="0"/>
              <a:t> YSM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8313" y="1772816"/>
            <a:ext cx="8229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200" kern="0" dirty="0"/>
              <a:t>V 80. letech </a:t>
            </a:r>
            <a:r>
              <a:rPr lang="cs-CZ" altLang="cs-CZ" sz="2200" kern="0" dirty="0" err="1"/>
              <a:t>Yourdon</a:t>
            </a:r>
            <a:r>
              <a:rPr lang="cs-CZ" altLang="cs-CZ" sz="2200" kern="0" dirty="0"/>
              <a:t> vyvinul metodu </a:t>
            </a:r>
            <a:r>
              <a:rPr lang="cs-CZ" altLang="cs-CZ" sz="2200" kern="0" dirty="0" err="1"/>
              <a:t>Yourdon</a:t>
            </a:r>
            <a:r>
              <a:rPr lang="cs-CZ" altLang="cs-CZ" sz="2200" kern="0" dirty="0"/>
              <a:t> </a:t>
            </a:r>
            <a:r>
              <a:rPr lang="cs-CZ" altLang="cs-CZ" sz="2200" kern="0" dirty="0" err="1"/>
              <a:t>Structured</a:t>
            </a:r>
            <a:r>
              <a:rPr lang="cs-CZ" altLang="cs-CZ" sz="2200" kern="0" dirty="0"/>
              <a:t> </a:t>
            </a:r>
            <a:r>
              <a:rPr lang="cs-CZ" altLang="cs-CZ" sz="2200" kern="0" dirty="0" err="1"/>
              <a:t>Method</a:t>
            </a:r>
            <a:r>
              <a:rPr lang="cs-CZ" altLang="cs-CZ" sz="2200" kern="0" dirty="0"/>
              <a:t> (YSM), která je založená na funkčních strukturách. Metoda podporuje 2 fáze ve vývoji SW: </a:t>
            </a:r>
            <a:r>
              <a:rPr lang="cs-CZ" altLang="cs-CZ" sz="2200" b="1" kern="0" dirty="0"/>
              <a:t>analýza a návrh</a:t>
            </a:r>
            <a:r>
              <a:rPr lang="cs-CZ" altLang="cs-CZ" sz="2200" kern="0" dirty="0"/>
              <a:t>. YSM zahrnuje 3 diskrétní kroky: studie proveditelnosti, základní modelování a implementační modelování. Dále nabízí další modely:</a:t>
            </a:r>
          </a:p>
          <a:p>
            <a:pPr>
              <a:lnSpc>
                <a:spcPct val="80000"/>
              </a:lnSpc>
            </a:pPr>
            <a:r>
              <a:rPr lang="cs-CZ" altLang="cs-CZ" sz="2200" b="1" kern="0" dirty="0"/>
              <a:t>Model chování</a:t>
            </a:r>
            <a:r>
              <a:rPr lang="cs-CZ" altLang="cs-CZ" sz="2200" kern="0" dirty="0"/>
              <a:t>: chování systému muže být popsáno 3 způsoby: funkčně, dynamicky a vztahově.</a:t>
            </a:r>
          </a:p>
          <a:p>
            <a:pPr>
              <a:lnSpc>
                <a:spcPct val="80000"/>
              </a:lnSpc>
            </a:pPr>
            <a:r>
              <a:rPr lang="cs-CZ" altLang="cs-CZ" sz="2200" kern="0" dirty="0" err="1"/>
              <a:t>Processor</a:t>
            </a:r>
            <a:r>
              <a:rPr lang="cs-CZ" altLang="cs-CZ" sz="2200" kern="0" dirty="0"/>
              <a:t> </a:t>
            </a:r>
            <a:r>
              <a:rPr lang="cs-CZ" altLang="cs-CZ" sz="2200" kern="0" dirty="0" err="1"/>
              <a:t>environment</a:t>
            </a:r>
            <a:r>
              <a:rPr lang="cs-CZ" altLang="cs-CZ" sz="2200" kern="0" dirty="0"/>
              <a:t> model (</a:t>
            </a:r>
            <a:r>
              <a:rPr lang="cs-CZ" altLang="cs-CZ" sz="2200" b="1" kern="0" dirty="0"/>
              <a:t>PEM</a:t>
            </a:r>
            <a:r>
              <a:rPr lang="cs-CZ" altLang="cs-CZ" sz="2200" kern="0" dirty="0"/>
              <a:t>): popisuje alokaci výpočtových funkcí v hardwaru procesoru.</a:t>
            </a:r>
          </a:p>
          <a:p>
            <a:pPr>
              <a:lnSpc>
                <a:spcPct val="80000"/>
              </a:lnSpc>
            </a:pPr>
            <a:r>
              <a:rPr lang="cs-CZ" altLang="cs-CZ" sz="2200" kern="0" dirty="0"/>
              <a:t>Software </a:t>
            </a:r>
            <a:r>
              <a:rPr lang="cs-CZ" altLang="cs-CZ" sz="2200" kern="0" dirty="0" err="1"/>
              <a:t>environment</a:t>
            </a:r>
            <a:r>
              <a:rPr lang="cs-CZ" altLang="cs-CZ" sz="2200" kern="0" dirty="0"/>
              <a:t> model (</a:t>
            </a:r>
            <a:r>
              <a:rPr lang="cs-CZ" altLang="cs-CZ" sz="2200" b="1" kern="0" dirty="0"/>
              <a:t>SEM</a:t>
            </a:r>
            <a:r>
              <a:rPr lang="cs-CZ" altLang="cs-CZ" sz="2200" kern="0" dirty="0"/>
              <a:t>): definuje softwarovou architekturu a její dopady na každý procesor.</a:t>
            </a:r>
          </a:p>
          <a:p>
            <a:pPr>
              <a:lnSpc>
                <a:spcPct val="80000"/>
              </a:lnSpc>
            </a:pPr>
            <a:r>
              <a:rPr lang="cs-CZ" altLang="cs-CZ" sz="2200" kern="0" dirty="0" err="1"/>
              <a:t>Code</a:t>
            </a:r>
            <a:r>
              <a:rPr lang="cs-CZ" altLang="cs-CZ" sz="2200" kern="0" dirty="0"/>
              <a:t> </a:t>
            </a:r>
            <a:r>
              <a:rPr lang="cs-CZ" altLang="cs-CZ" sz="2200" kern="0" dirty="0" err="1"/>
              <a:t>organizational</a:t>
            </a:r>
            <a:r>
              <a:rPr lang="cs-CZ" altLang="cs-CZ" sz="2200" kern="0" dirty="0"/>
              <a:t> model (</a:t>
            </a:r>
            <a:r>
              <a:rPr lang="cs-CZ" altLang="cs-CZ" sz="2200" b="1" kern="0" dirty="0"/>
              <a:t>COM</a:t>
            </a:r>
            <a:r>
              <a:rPr lang="cs-CZ" altLang="cs-CZ" sz="2200" kern="0" dirty="0"/>
              <a:t>): znázorňuje modulární strukturu každého úkolu.</a:t>
            </a:r>
          </a:p>
        </p:txBody>
      </p:sp>
    </p:spTree>
    <p:extLst>
      <p:ext uri="{BB962C8B-B14F-4D97-AF65-F5344CB8AC3E}">
        <p14:creationId xmlns:p14="http://schemas.microsoft.com/office/powerpoint/2010/main" val="2781704538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Yourdon </a:t>
            </a:r>
            <a:r>
              <a:rPr lang="cs-CZ" altLang="cs-CZ" sz="3600" kern="0" dirty="0" err="1"/>
              <a:t>Structured</a:t>
            </a:r>
            <a:r>
              <a:rPr lang="cs-CZ" altLang="cs-CZ" sz="3600" kern="0" dirty="0"/>
              <a:t> </a:t>
            </a:r>
            <a:r>
              <a:rPr lang="cs-CZ" altLang="cs-CZ" sz="3600" kern="0" dirty="0" err="1"/>
              <a:t>Method</a:t>
            </a:r>
            <a:r>
              <a:rPr lang="cs-CZ" altLang="cs-CZ" sz="3600" kern="0" dirty="0"/>
              <a:t> YSM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kern="0" dirty="0"/>
              <a:t>YSM pokrývá : Analýzu požadavků, Specifikaci systému, Konstrukci systému, Implementaci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Vytváří 4 nezávislé modely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Datový : statický pohled na realitu, nejčastěji se používá ERA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Funkční: diagramy struktury funkcí, diagramy datových toků DFD a slovní popisy funkcí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Model řízení: Diagram stavů a přechodů (State </a:t>
            </a:r>
            <a:r>
              <a:rPr lang="cs-CZ" altLang="cs-CZ" sz="1800" kern="0" dirty="0" err="1"/>
              <a:t>transition</a:t>
            </a:r>
            <a:r>
              <a:rPr lang="cs-CZ" altLang="cs-CZ" sz="1800" kern="0" dirty="0"/>
              <a:t> diagram) a řídící toky v DFD – popis jak se mají k sobě chovat funkce systému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Model struktury programového systému (patří již do System design</a:t>
            </a:r>
            <a:r>
              <a:rPr lang="cs-CZ" altLang="cs-CZ" sz="2000" kern="0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Integrace z pohledu informací je zajištěna pomocí Data </a:t>
            </a:r>
            <a:r>
              <a:rPr lang="cs-CZ" altLang="cs-CZ" sz="2000" kern="0" dirty="0" err="1"/>
              <a:t>Dictionary</a:t>
            </a:r>
            <a:r>
              <a:rPr lang="cs-CZ" altLang="cs-CZ" sz="2000" kern="0" dirty="0"/>
              <a:t> DD </a:t>
            </a:r>
          </a:p>
        </p:txBody>
      </p:sp>
    </p:spTree>
    <p:extLst>
      <p:ext uri="{BB962C8B-B14F-4D97-AF65-F5344CB8AC3E}">
        <p14:creationId xmlns:p14="http://schemas.microsoft.com/office/powerpoint/2010/main" val="303389905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92285"/>
            <a:ext cx="8001000" cy="739353"/>
          </a:xfrm>
        </p:spPr>
        <p:txBody>
          <a:bodyPr/>
          <a:lstStyle/>
          <a:p>
            <a:r>
              <a:rPr lang="cs-CZ" altLang="cs-CZ" dirty="0"/>
              <a:t>Jacksonovy diagramy</a:t>
            </a:r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EDA15E-780A-4A57-8707-C40F5CBE9DB4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445713" y="4094885"/>
            <a:ext cx="1512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Hierarchické stromové struktury</a:t>
            </a:r>
            <a:endParaRPr lang="en-US" alt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719" y="3640352"/>
            <a:ext cx="4638675" cy="27813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6210"/>
            <a:ext cx="8980115" cy="247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90850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Strukturovaná dekompozice v projektu 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53170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800" kern="0" dirty="0"/>
              <a:t>V projektu IS se uplatňují zejména 2 hlediska:</a:t>
            </a:r>
          </a:p>
          <a:p>
            <a:pPr lvl="1"/>
            <a:r>
              <a:rPr lang="cs-CZ" altLang="cs-CZ" sz="2000" kern="0" dirty="0"/>
              <a:t>Dekompozice funkční</a:t>
            </a:r>
          </a:p>
          <a:p>
            <a:pPr lvl="2"/>
            <a:r>
              <a:rPr lang="cs-CZ" altLang="cs-CZ" sz="1600" kern="0" dirty="0"/>
              <a:t>Ve fázi plánování  jde o stanovení základních nových funkcí IS a jejich vazeb , detailní plán vzniká na základě konceptu řešení</a:t>
            </a:r>
          </a:p>
          <a:p>
            <a:pPr lvl="1"/>
            <a:r>
              <a:rPr lang="cs-CZ" altLang="cs-CZ" sz="2000" kern="0" dirty="0"/>
              <a:t>Dekompozice předmětová</a:t>
            </a:r>
          </a:p>
          <a:p>
            <a:pPr lvl="2"/>
            <a:r>
              <a:rPr lang="cs-CZ" altLang="cs-CZ" sz="1600" kern="0" dirty="0"/>
              <a:t>Jde v podstatě o stanovení prvků HW a infrastruktury, které se projekt týká</a:t>
            </a:r>
          </a:p>
          <a:p>
            <a:r>
              <a:rPr lang="cs-CZ" altLang="cs-CZ" sz="2800" kern="0" dirty="0"/>
              <a:t>Požadavek soudržnosti a jednoduchosti</a:t>
            </a:r>
          </a:p>
          <a:p>
            <a:pPr lvl="2"/>
            <a:r>
              <a:rPr lang="cs-CZ" altLang="cs-CZ" sz="1800" kern="0" dirty="0"/>
              <a:t>Nesmí se narušit celistvost systému,</a:t>
            </a:r>
          </a:p>
          <a:p>
            <a:pPr lvl="2"/>
            <a:r>
              <a:rPr lang="cs-CZ" altLang="cs-CZ" sz="1800" kern="0" dirty="0"/>
              <a:t>Dekompozice končí u samostatně řešitelných úloh</a:t>
            </a:r>
          </a:p>
          <a:p>
            <a:pPr lvl="1">
              <a:buFontTx/>
              <a:buNone/>
            </a:pPr>
            <a:endParaRPr lang="cs-CZ" alt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754955165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930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Strukturované metodologie - SSADM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72816"/>
            <a:ext cx="70104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kern="0" dirty="0"/>
              <a:t>SSADM – typický představitel strukturovaných metodologií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Používala se jako standard pro vládní projekty ve Velké Británii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SSADM (</a:t>
            </a:r>
            <a:r>
              <a:rPr lang="cs-CZ" altLang="cs-CZ" sz="2000" kern="0" dirty="0" err="1"/>
              <a:t>Structured</a:t>
            </a:r>
            <a:r>
              <a:rPr lang="cs-CZ" altLang="cs-CZ" sz="2000" kern="0" dirty="0"/>
              <a:t> Systems Analysis and Design </a:t>
            </a:r>
            <a:r>
              <a:rPr lang="cs-CZ" altLang="cs-CZ" sz="2000" kern="0" dirty="0" err="1"/>
              <a:t>Metology</a:t>
            </a:r>
            <a:r>
              <a:rPr lang="cs-CZ" altLang="cs-CZ" sz="2000" kern="0" dirty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Analýza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Specifikace uživatelských a systémových požadavků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Výběr technických možností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Návrh struktury dat a procesů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Fyzický návrh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Nástroje SSADM se u různých autorů doporučení liší.</a:t>
            </a:r>
          </a:p>
          <a:p>
            <a:pPr>
              <a:lnSpc>
                <a:spcPct val="80000"/>
              </a:lnSpc>
            </a:pPr>
            <a:r>
              <a:rPr lang="cs-CZ" altLang="cs-CZ" sz="2200" kern="0" dirty="0"/>
              <a:t>SSADM používá 3 pohledy na DATA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Logické datové struktury	 - informace a jejich vazby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Diagramy datových toků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Životní cykly entit </a:t>
            </a:r>
          </a:p>
        </p:txBody>
      </p:sp>
    </p:spTree>
    <p:extLst>
      <p:ext uri="{BB962C8B-B14F-4D97-AF65-F5344CB8AC3E}">
        <p14:creationId xmlns:p14="http://schemas.microsoft.com/office/powerpoint/2010/main" val="2142353486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33463"/>
            <a:ext cx="4929336" cy="556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500063" y="62865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 Sochor</a:t>
            </a:r>
          </a:p>
        </p:txBody>
      </p:sp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Příklad životního cyklu entity  Zákazník</a:t>
            </a:r>
          </a:p>
        </p:txBody>
      </p:sp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F6F272-EA1C-4F2E-A254-96E42BB97288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574675" y="1772816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SSADM</a:t>
            </a:r>
          </a:p>
        </p:txBody>
      </p:sp>
    </p:spTree>
    <p:extLst>
      <p:ext uri="{BB962C8B-B14F-4D97-AF65-F5344CB8AC3E}">
        <p14:creationId xmlns:p14="http://schemas.microsoft.com/office/powerpoint/2010/main" val="3008545290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745980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00063" y="6500813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 : Lenertová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A18973-8F05-472A-8B49-67CF7F26F55E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574725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14" y="467622"/>
            <a:ext cx="8321142" cy="539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00063" y="6500813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 : Lenertová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8872A2-0ADF-4E20-8FB4-DF8AEB6CBFB7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099524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-18935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Datový model ERA (</a:t>
            </a:r>
            <a:r>
              <a:rPr lang="cs-CZ" altLang="cs-CZ" sz="3600" kern="0" dirty="0" err="1"/>
              <a:t>Chen</a:t>
            </a:r>
            <a:r>
              <a:rPr lang="cs-CZ" altLang="cs-CZ" sz="3600" kern="0" dirty="0"/>
              <a:t>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9269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000" kern="0" dirty="0"/>
              <a:t>Objekty, vztahy mezi objekty a vlastnosti objektů (vztahů)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Entita – předmět našeho zájmu. 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Typ – student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Výskyt  - student </a:t>
            </a:r>
            <a:r>
              <a:rPr lang="cs-CZ" altLang="cs-CZ" sz="1800" kern="0" dirty="0" err="1"/>
              <a:t>OXiiiiiii</a:t>
            </a:r>
            <a:endParaRPr lang="cs-CZ" altLang="cs-CZ" sz="1800" kern="0" dirty="0"/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Má definici, popis, jak vzniká a zaniká</a:t>
            </a:r>
          </a:p>
          <a:p>
            <a:pPr>
              <a:lnSpc>
                <a:spcPct val="80000"/>
              </a:lnSpc>
            </a:pPr>
            <a:r>
              <a:rPr lang="cs-CZ" altLang="cs-CZ" sz="2000" kern="0" dirty="0"/>
              <a:t>Vztah – důležité vztahy mezi entitami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Násobnost  - binární až n-</a:t>
            </a:r>
            <a:r>
              <a:rPr lang="cs-CZ" altLang="cs-CZ" sz="1800" kern="0" dirty="0" err="1"/>
              <a:t>ární</a:t>
            </a:r>
            <a:r>
              <a:rPr lang="cs-CZ" altLang="cs-CZ" sz="1800" kern="0" dirty="0"/>
              <a:t> (kolik entit je vztahem spojeno)</a:t>
            </a:r>
            <a:br>
              <a:rPr lang="cs-CZ" altLang="cs-CZ" sz="1800" kern="0" dirty="0"/>
            </a:br>
            <a:r>
              <a:rPr lang="cs-CZ" altLang="cs-CZ" sz="1800" kern="0" dirty="0"/>
              <a:t>např. ředitel-řídí-podnik je binární ale  ředitel, </a:t>
            </a:r>
            <a:r>
              <a:rPr lang="cs-CZ" altLang="cs-CZ" sz="1800" kern="0" dirty="0" err="1"/>
              <a:t>náměstkové-vedení</a:t>
            </a:r>
            <a:r>
              <a:rPr lang="cs-CZ" altLang="cs-CZ" sz="1800" kern="0" dirty="0"/>
              <a:t> podniku je n-</a:t>
            </a:r>
            <a:r>
              <a:rPr lang="cs-CZ" altLang="cs-CZ" sz="1800" kern="0" dirty="0" err="1"/>
              <a:t>ární</a:t>
            </a:r>
            <a:r>
              <a:rPr lang="cs-CZ" altLang="cs-CZ" sz="1800" kern="0" dirty="0"/>
              <a:t> vztah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Kardinalita – má vazbu na výskyty 1:1, 1:n, n:m (1:1 na každé straně je jen jeden výskyt např.  děkan-řídí-fakulta)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/>
              <a:t>Odvoditelnost – hledáme ty vztahy, které se nedají odvodit z jiných vztahů</a:t>
            </a:r>
          </a:p>
          <a:p>
            <a:pPr lvl="1">
              <a:lnSpc>
                <a:spcPct val="80000"/>
              </a:lnSpc>
            </a:pPr>
            <a:r>
              <a:rPr lang="cs-CZ" altLang="cs-CZ" sz="1800" kern="0" dirty="0" err="1"/>
              <a:t>Parcialita</a:t>
            </a:r>
            <a:r>
              <a:rPr lang="cs-CZ" altLang="cs-CZ" sz="1800" kern="0" dirty="0"/>
              <a:t> – vztah totální (musí existovat vždy), parciální</a:t>
            </a:r>
          </a:p>
        </p:txBody>
      </p:sp>
    </p:spTree>
    <p:extLst>
      <p:ext uri="{BB962C8B-B14F-4D97-AF65-F5344CB8AC3E}">
        <p14:creationId xmlns:p14="http://schemas.microsoft.com/office/powerpoint/2010/main" val="2134762826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Příprava prováděcího projektu začíná detailní analýzou</a:t>
            </a:r>
          </a:p>
        </p:txBody>
      </p:sp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/>
              <a:t>Analýza a návrh probíhá různými způsoby</a:t>
            </a:r>
          </a:p>
          <a:p>
            <a:r>
              <a:rPr lang="cs-CZ" altLang="cs-CZ"/>
              <a:t>Vždy však zahrnuje analýzu požadavků uživatele</a:t>
            </a:r>
          </a:p>
          <a:p>
            <a:r>
              <a:rPr lang="cs-CZ" altLang="cs-CZ"/>
              <a:t>Návrh probíhá s využitím různých přístupů</a:t>
            </a:r>
          </a:p>
          <a:p>
            <a:pPr lvl="1"/>
            <a:r>
              <a:rPr lang="cs-CZ" altLang="cs-CZ"/>
              <a:t>BPM  + návrh</a:t>
            </a:r>
          </a:p>
          <a:p>
            <a:pPr lvl="1"/>
            <a:r>
              <a:rPr lang="cs-CZ" altLang="cs-CZ"/>
              <a:t>Známé metodologie</a:t>
            </a:r>
          </a:p>
          <a:p>
            <a:pPr lvl="1"/>
            <a:r>
              <a:rPr lang="cs-CZ" altLang="cs-CZ"/>
              <a:t>Agilní metodiky</a:t>
            </a:r>
          </a:p>
          <a:p>
            <a:pPr lvl="1"/>
            <a:r>
              <a:rPr lang="cs-CZ" altLang="cs-CZ"/>
              <a:t>Hodnotové přístupy k modelování</a:t>
            </a:r>
          </a:p>
          <a:p>
            <a:pPr lvl="1"/>
            <a:r>
              <a:rPr lang="cs-CZ" altLang="cs-CZ"/>
              <a:t>Metodiky SW firem</a:t>
            </a:r>
          </a:p>
          <a:p>
            <a:pPr lvl="1"/>
            <a:endParaRPr lang="cs-CZ" altLang="cs-CZ"/>
          </a:p>
        </p:txBody>
      </p:sp>
      <p:sp>
        <p:nvSpPr>
          <p:cNvPr id="16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5B32FA-B9E0-41DE-8EB9-260BC33BFF84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ERA</a:t>
            </a:r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A64D66-9D46-4F52-BE39-837526D0FFA5}" type="slidenum">
              <a:rPr lang="cs-CZ" altLang="cs-CZ"/>
              <a:pPr eaLnBrk="1" hangingPunct="1"/>
              <a:t>20</a:t>
            </a:fld>
            <a:endParaRPr lang="cs-CZ" altLang="cs-CZ"/>
          </a:p>
        </p:txBody>
      </p:sp>
      <p:sp>
        <p:nvSpPr>
          <p:cNvPr id="4" name="Obdélník 3"/>
          <p:cNvSpPr/>
          <p:nvPr/>
        </p:nvSpPr>
        <p:spPr>
          <a:xfrm>
            <a:off x="864307" y="2410463"/>
            <a:ext cx="2088530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Entita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04620" y="2410463"/>
            <a:ext cx="2088529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Entita</a:t>
            </a:r>
          </a:p>
        </p:txBody>
      </p:sp>
      <p:sp>
        <p:nvSpPr>
          <p:cNvPr id="6" name="Vývojový diagram: spojnice 5"/>
          <p:cNvSpPr/>
          <p:nvPr/>
        </p:nvSpPr>
        <p:spPr>
          <a:xfrm>
            <a:off x="1606014" y="4174006"/>
            <a:ext cx="626098" cy="6129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Vývojový diagram: spojnice 6"/>
          <p:cNvSpPr/>
          <p:nvPr/>
        </p:nvSpPr>
        <p:spPr>
          <a:xfrm>
            <a:off x="6646326" y="4326406"/>
            <a:ext cx="626098" cy="6129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cxnSp>
        <p:nvCxnSpPr>
          <p:cNvPr id="8" name="Přímá spojnice se šipkou 7"/>
          <p:cNvCxnSpPr>
            <a:stCxn id="4" idx="3"/>
            <a:endCxn id="5" idx="1"/>
          </p:cNvCxnSpPr>
          <p:nvPr/>
        </p:nvCxnSpPr>
        <p:spPr>
          <a:xfrm>
            <a:off x="2952837" y="3022445"/>
            <a:ext cx="2951783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13"/>
          <p:cNvSpPr txBox="1">
            <a:spLocks noChangeArrowheads="1"/>
          </p:cNvSpPr>
          <p:nvPr/>
        </p:nvSpPr>
        <p:spPr bwMode="auto">
          <a:xfrm>
            <a:off x="3923928" y="2618581"/>
            <a:ext cx="10450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Relace</a:t>
            </a:r>
          </a:p>
        </p:txBody>
      </p:sp>
      <p:sp>
        <p:nvSpPr>
          <p:cNvPr id="10" name="TextovéPole 14"/>
          <p:cNvSpPr txBox="1">
            <a:spLocks noChangeArrowheads="1"/>
          </p:cNvSpPr>
          <p:nvPr/>
        </p:nvSpPr>
        <p:spPr bwMode="auto">
          <a:xfrm>
            <a:off x="388827" y="4455318"/>
            <a:ext cx="907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Atribut</a:t>
            </a:r>
          </a:p>
        </p:txBody>
      </p:sp>
      <p:sp>
        <p:nvSpPr>
          <p:cNvPr id="11" name="TextovéPole 16"/>
          <p:cNvSpPr txBox="1">
            <a:spLocks noChangeArrowheads="1"/>
          </p:cNvSpPr>
          <p:nvPr/>
        </p:nvSpPr>
        <p:spPr bwMode="auto">
          <a:xfrm>
            <a:off x="5710569" y="4482306"/>
            <a:ext cx="914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Atribut</a:t>
            </a:r>
          </a:p>
        </p:txBody>
      </p:sp>
      <p:cxnSp>
        <p:nvCxnSpPr>
          <p:cNvPr id="12" name="Přímá spojnice 11"/>
          <p:cNvCxnSpPr>
            <a:stCxn id="4" idx="2"/>
            <a:endCxn id="6" idx="0"/>
          </p:cNvCxnSpPr>
          <p:nvPr/>
        </p:nvCxnSpPr>
        <p:spPr>
          <a:xfrm>
            <a:off x="1908572" y="3634426"/>
            <a:ext cx="10491" cy="53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5" idx="2"/>
            <a:endCxn id="7" idx="0"/>
          </p:cNvCxnSpPr>
          <p:nvPr/>
        </p:nvCxnSpPr>
        <p:spPr>
          <a:xfrm>
            <a:off x="6948885" y="3634426"/>
            <a:ext cx="10490" cy="691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432321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 err="1"/>
              <a:t>Chenův</a:t>
            </a:r>
            <a:r>
              <a:rPr lang="cs-CZ" altLang="cs-CZ" sz="3600" kern="0" dirty="0"/>
              <a:t> model ERA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kern="0" dirty="0"/>
              <a:t>Atributy	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 </a:t>
            </a:r>
            <a:r>
              <a:rPr lang="cs-CZ" altLang="cs-CZ" sz="1800" kern="0" dirty="0"/>
              <a:t>jsou podrobnosti (vlastnosti) objektů nebo vztahů, které v modelu zkoumáme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Identifikační ( např. rodné číslo)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Parciální – nemusí mít hodnotu (např. č. pasu)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Opakované (např. jazykové vlastnosti)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Konceptuální schéma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Textová část  (podrobné verbální popisy případně s logickými vztahy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Grafická část (všechny entity, vztahy mezi entitami, identifikační atributy) 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Kvantifikace (počty výskytů, počty opakování, frekvence přístupů, minimální, maximální a průměrné počty)</a:t>
            </a:r>
          </a:p>
        </p:txBody>
      </p:sp>
    </p:spTree>
    <p:extLst>
      <p:ext uri="{BB962C8B-B14F-4D97-AF65-F5344CB8AC3E}">
        <p14:creationId xmlns:p14="http://schemas.microsoft.com/office/powerpoint/2010/main" val="2718026691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9309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kern="0" dirty="0"/>
              <a:t>ERA – definice jinak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68515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400" kern="0" dirty="0"/>
              <a:t>Entita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Obecná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Silná/kmenová/základní (nezávislá na jiných entitách)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Slabá / popisná (existenčně závislá na jiných)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Vazební /  asociativní  (realizuje vazbu)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Vztah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N-</a:t>
            </a:r>
            <a:r>
              <a:rPr lang="cs-CZ" altLang="cs-CZ" sz="1800" kern="0" dirty="0" err="1"/>
              <a:t>ární</a:t>
            </a:r>
            <a:r>
              <a:rPr lang="cs-CZ" altLang="cs-CZ" sz="1800" kern="0" dirty="0"/>
              <a:t> / </a:t>
            </a:r>
            <a:r>
              <a:rPr lang="cs-CZ" altLang="cs-CZ" sz="1800" kern="0" dirty="0" err="1"/>
              <a:t>polyární</a:t>
            </a:r>
            <a:r>
              <a:rPr lang="cs-CZ" altLang="cs-CZ" sz="1800" kern="0" dirty="0"/>
              <a:t>  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Binární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Kardinalita (</a:t>
            </a:r>
            <a:r>
              <a:rPr lang="cs-CZ" altLang="cs-CZ" sz="1800" kern="0" dirty="0" err="1"/>
              <a:t>max</a:t>
            </a:r>
            <a:r>
              <a:rPr lang="cs-CZ" altLang="cs-CZ" sz="1800" kern="0" dirty="0"/>
              <a:t> a min počet výskytů v určitém vztahu  1:1, 1:N, M:N)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Volitelnost / </a:t>
            </a:r>
            <a:r>
              <a:rPr lang="cs-CZ" altLang="cs-CZ" sz="1800" kern="0" dirty="0" err="1"/>
              <a:t>parcialita</a:t>
            </a:r>
            <a:r>
              <a:rPr lang="cs-CZ" altLang="cs-CZ" sz="1800" kern="0" dirty="0"/>
              <a:t> (vztah se nemusí týkat všech výskytů entity např. 0:N)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Výlučnost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Externí id / slabý vztah (nestačí vlastní atributy, je nutná externí identifikace)</a:t>
            </a:r>
          </a:p>
        </p:txBody>
      </p:sp>
    </p:spTree>
    <p:extLst>
      <p:ext uri="{BB962C8B-B14F-4D97-AF65-F5344CB8AC3E}">
        <p14:creationId xmlns:p14="http://schemas.microsoft.com/office/powerpoint/2010/main" val="2779917306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ERA – definice jinak  II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76536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kern="0" dirty="0"/>
              <a:t>Atribut</a:t>
            </a:r>
          </a:p>
          <a:p>
            <a:pPr lvl="1"/>
            <a:r>
              <a:rPr lang="cs-CZ" altLang="cs-CZ" sz="1800" kern="0" dirty="0"/>
              <a:t>Jednoduchý</a:t>
            </a:r>
          </a:p>
          <a:p>
            <a:pPr lvl="1"/>
            <a:r>
              <a:rPr lang="cs-CZ" altLang="cs-CZ" sz="1800" kern="0" dirty="0"/>
              <a:t>Složený</a:t>
            </a:r>
          </a:p>
          <a:p>
            <a:pPr lvl="1"/>
            <a:r>
              <a:rPr lang="cs-CZ" altLang="cs-CZ" sz="1800" kern="0" dirty="0"/>
              <a:t>Základní</a:t>
            </a:r>
          </a:p>
          <a:p>
            <a:pPr lvl="1"/>
            <a:r>
              <a:rPr lang="cs-CZ" altLang="cs-CZ" sz="1800" kern="0" dirty="0"/>
              <a:t>Odvoditelný</a:t>
            </a:r>
          </a:p>
          <a:p>
            <a:r>
              <a:rPr lang="cs-CZ" altLang="cs-CZ" sz="2000" kern="0" dirty="0"/>
              <a:t>Klíč</a:t>
            </a:r>
          </a:p>
          <a:p>
            <a:pPr lvl="1"/>
            <a:r>
              <a:rPr lang="cs-CZ" altLang="cs-CZ" sz="1800" kern="0" dirty="0"/>
              <a:t>Primární</a:t>
            </a:r>
          </a:p>
          <a:p>
            <a:pPr lvl="1"/>
            <a:r>
              <a:rPr lang="cs-CZ" altLang="cs-CZ" sz="1800" kern="0" dirty="0"/>
              <a:t>Cizí ( je to klíč, který je primárním v jiné  entitě, slouží pro vyjádření vztahů v datovém modelu na technologické nebo implementační úrovni)</a:t>
            </a:r>
          </a:p>
          <a:p>
            <a:pPr lvl="1"/>
            <a:r>
              <a:rPr lang="cs-CZ" altLang="cs-CZ" sz="1800" kern="0" dirty="0"/>
              <a:t>Alternativní</a:t>
            </a:r>
          </a:p>
          <a:p>
            <a:pPr lvl="1"/>
            <a:r>
              <a:rPr lang="cs-CZ" altLang="cs-CZ" sz="1800" kern="0" dirty="0"/>
              <a:t>Sekundární / nejednoznačný (atributy důležité pro přístup, další třídění atd.)</a:t>
            </a:r>
          </a:p>
        </p:txBody>
      </p:sp>
    </p:spTree>
    <p:extLst>
      <p:ext uri="{BB962C8B-B14F-4D97-AF65-F5344CB8AC3E}">
        <p14:creationId xmlns:p14="http://schemas.microsoft.com/office/powerpoint/2010/main" val="1594371994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57238" y="6628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Entity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31913" y="2205038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Entita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35150" y="5084763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84300" y="2368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31913" y="3860800"/>
            <a:ext cx="8636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Entity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851275" y="2205038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1:N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651500" y="3644900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M:N</a:t>
            </a: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 flipV="1">
            <a:off x="2195513" y="2349500"/>
            <a:ext cx="16557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563938" y="3141663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4500563" y="3213100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940425" y="1628775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7235825" y="2133600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7235825" y="2708275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7235825" y="3429000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580063" y="4724400"/>
            <a:ext cx="8636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Entity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5580063" y="2349500"/>
            <a:ext cx="8636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Entity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7596188" y="4797425"/>
            <a:ext cx="7921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cs-CZ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543300" y="3448050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Atributy vztahu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 rot="10800000" flipV="1">
            <a:off x="7812088" y="2349500"/>
            <a:ext cx="1042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Atributy 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516688" y="1412875"/>
            <a:ext cx="210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Identifikační atribut</a:t>
            </a:r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6084888" y="18446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V="1">
            <a:off x="6443663" y="2276475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6443663" y="25654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6443663" y="2708275"/>
            <a:ext cx="865187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7042150" y="371633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Podmíněný atribut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812088" y="47974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B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V="1">
            <a:off x="3779838" y="2708275"/>
            <a:ext cx="4318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 flipV="1">
            <a:off x="4500563" y="2708275"/>
            <a:ext cx="1428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V="1">
            <a:off x="6084888" y="27082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6084888" y="4221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39"/>
          <p:cNvSpPr>
            <a:spLocks noChangeShapeType="1"/>
          </p:cNvSpPr>
          <p:nvPr/>
        </p:nvSpPr>
        <p:spPr bwMode="auto">
          <a:xfrm>
            <a:off x="4716463" y="2492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1258888" y="2852738"/>
            <a:ext cx="914400" cy="609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1: N</a:t>
            </a:r>
          </a:p>
        </p:txBody>
      </p:sp>
      <p:sp>
        <p:nvSpPr>
          <p:cNvPr id="34" name="Line 41"/>
          <p:cNvSpPr>
            <a:spLocks noChangeShapeType="1"/>
          </p:cNvSpPr>
          <p:nvPr/>
        </p:nvSpPr>
        <p:spPr bwMode="auto">
          <a:xfrm flipV="1">
            <a:off x="1763713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42"/>
          <p:cNvSpPr>
            <a:spLocks noChangeShapeType="1"/>
          </p:cNvSpPr>
          <p:nvPr/>
        </p:nvSpPr>
        <p:spPr bwMode="auto">
          <a:xfrm>
            <a:off x="1692275" y="342900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" name="Arc 43"/>
          <p:cNvSpPr>
            <a:spLocks/>
          </p:cNvSpPr>
          <p:nvPr/>
        </p:nvSpPr>
        <p:spPr bwMode="auto">
          <a:xfrm>
            <a:off x="1979613" y="4221163"/>
            <a:ext cx="431800" cy="863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250825" y="486886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/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519113" y="4529138"/>
            <a:ext cx="294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Externí identifikace entity A</a:t>
            </a:r>
          </a:p>
        </p:txBody>
      </p:sp>
      <p:sp>
        <p:nvSpPr>
          <p:cNvPr id="39" name="Arc 46"/>
          <p:cNvSpPr>
            <a:spLocks/>
          </p:cNvSpPr>
          <p:nvPr/>
        </p:nvSpPr>
        <p:spPr bwMode="auto">
          <a:xfrm flipH="1">
            <a:off x="5651500" y="1844675"/>
            <a:ext cx="360363" cy="5048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AutoShape 47"/>
          <p:cNvSpPr>
            <a:spLocks noChangeArrowheads="1"/>
          </p:cNvSpPr>
          <p:nvPr/>
        </p:nvSpPr>
        <p:spPr bwMode="auto">
          <a:xfrm>
            <a:off x="8316913" y="5589588"/>
            <a:ext cx="288925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>
            <a:off x="8243888" y="515778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Arc 49"/>
          <p:cNvSpPr>
            <a:spLocks/>
          </p:cNvSpPr>
          <p:nvPr/>
        </p:nvSpPr>
        <p:spPr bwMode="auto">
          <a:xfrm flipH="1" flipV="1">
            <a:off x="7885113" y="5157788"/>
            <a:ext cx="431800" cy="5762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Arc 50"/>
          <p:cNvSpPr>
            <a:spLocks/>
          </p:cNvSpPr>
          <p:nvPr/>
        </p:nvSpPr>
        <p:spPr bwMode="auto">
          <a:xfrm>
            <a:off x="6443663" y="4724400"/>
            <a:ext cx="1174750" cy="360363"/>
          </a:xfrm>
          <a:custGeom>
            <a:avLst/>
            <a:gdLst>
              <a:gd name="T0" fmla="*/ 0 w 22019"/>
              <a:gd name="T1" fmla="*/ 2147483646 h 21600"/>
              <a:gd name="T2" fmla="*/ 2147483646 w 22019"/>
              <a:gd name="T3" fmla="*/ 2147483646 h 21600"/>
              <a:gd name="T4" fmla="*/ 2147483646 w 22019"/>
              <a:gd name="T5" fmla="*/ 2147483646 h 21600"/>
              <a:gd name="T6" fmla="*/ 0 60000 65536"/>
              <a:gd name="T7" fmla="*/ 0 60000 65536"/>
              <a:gd name="T8" fmla="*/ 0 60000 65536"/>
              <a:gd name="T9" fmla="*/ 0 w 22019"/>
              <a:gd name="T10" fmla="*/ 0 h 21600"/>
              <a:gd name="T11" fmla="*/ 22019 w 220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19" h="21600" fill="none" extrusionOk="0">
                <a:moveTo>
                  <a:pt x="0" y="4"/>
                </a:moveTo>
                <a:cubicBezTo>
                  <a:pt x="139" y="1"/>
                  <a:pt x="279" y="-1"/>
                  <a:pt x="419" y="0"/>
                </a:cubicBezTo>
                <a:cubicBezTo>
                  <a:pt x="12348" y="0"/>
                  <a:pt x="22019" y="9670"/>
                  <a:pt x="22019" y="21600"/>
                </a:cubicBezTo>
              </a:path>
              <a:path w="22019" h="21600" stroke="0" extrusionOk="0">
                <a:moveTo>
                  <a:pt x="0" y="4"/>
                </a:moveTo>
                <a:cubicBezTo>
                  <a:pt x="139" y="1"/>
                  <a:pt x="279" y="-1"/>
                  <a:pt x="419" y="0"/>
                </a:cubicBezTo>
                <a:cubicBezTo>
                  <a:pt x="12348" y="0"/>
                  <a:pt x="22019" y="9670"/>
                  <a:pt x="22019" y="21600"/>
                </a:cubicBezTo>
                <a:lnTo>
                  <a:pt x="419" y="2160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4643438" y="5229225"/>
            <a:ext cx="3117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Částečná externí identifikace</a:t>
            </a:r>
            <a:br>
              <a:rPr lang="cs-CZ" altLang="cs-CZ"/>
            </a:br>
            <a:r>
              <a:rPr lang="cs-CZ" altLang="cs-CZ"/>
              <a:t> entity B</a:t>
            </a:r>
          </a:p>
        </p:txBody>
      </p:sp>
    </p:spTree>
    <p:extLst>
      <p:ext uri="{BB962C8B-B14F-4D97-AF65-F5344CB8AC3E}">
        <p14:creationId xmlns:p14="http://schemas.microsoft.com/office/powerpoint/2010/main" val="202101069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-3175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Násobnost a kardinalita – např.</a:t>
            </a:r>
          </a:p>
        </p:txBody>
      </p:sp>
      <p:graphicFrame>
        <p:nvGraphicFramePr>
          <p:cNvPr id="3" name="Group 44"/>
          <p:cNvGraphicFramePr>
            <a:graphicFrameLocks noGrp="1"/>
          </p:cNvGraphicFramePr>
          <p:nvPr>
            <p:ph idx="4294967295"/>
          </p:nvPr>
        </p:nvGraphicFramePr>
        <p:xfrm>
          <a:off x="4165600" y="2997200"/>
          <a:ext cx="4978400" cy="1828800"/>
        </p:xfrm>
        <a:graphic>
          <a:graphicData uri="http://schemas.openxmlformats.org/drawingml/2006/table">
            <a:tbl>
              <a:tblPr/>
              <a:tblGrid>
                <a:gridCol w="165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Entita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Vztah 1: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Entita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Vedoucí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Pracovník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Účet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skládá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Položka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Vůz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Lékař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léčí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188" y="2349500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Tajemník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99793" y="3573463"/>
            <a:ext cx="1080046" cy="50360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Proděkani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0" y="2276475"/>
            <a:ext cx="10080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Děkan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67744" y="1988816"/>
            <a:ext cx="1943100" cy="86392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Vedení</a:t>
            </a:r>
            <a:br>
              <a:rPr lang="cs-CZ" altLang="cs-CZ" dirty="0"/>
            </a:br>
            <a:r>
              <a:rPr lang="cs-CZ" altLang="cs-CZ" dirty="0"/>
              <a:t>fakulty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067175" y="24923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1619250" y="24923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203575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82934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Normální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/>
              <a:t>1. normální forma – atributy obsahují pouze atomické hodnoty. ( příklad: 1 osoba  a 2 tel. čísla) – rozdělit.</a:t>
            </a:r>
          </a:p>
          <a:p>
            <a:r>
              <a:rPr lang="cs-CZ" altLang="cs-CZ"/>
              <a:t>2. normální forma – každý neklíčový atribut je závislý na celém primárním klíči</a:t>
            </a:r>
          </a:p>
          <a:p>
            <a:r>
              <a:rPr lang="cs-CZ" altLang="cs-CZ"/>
              <a:t>3. normální forma – všechny neklíčové atributy jsou vzájemně nezávislé</a:t>
            </a:r>
          </a:p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77983E-32B3-456A-A234-B1E4118D9088}" type="slidenum">
              <a:rPr lang="cs-CZ" altLang="cs-CZ"/>
              <a:pPr eaLnBrk="1" hangingPunct="1"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877950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Postup přípravy ER diagramu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916760"/>
          </a:xfrm>
        </p:spPr>
        <p:txBody>
          <a:bodyPr/>
          <a:lstStyle/>
          <a:p>
            <a:r>
              <a:rPr lang="cs-CZ" altLang="cs-CZ" sz="2400" dirty="0"/>
              <a:t>Výběr hlavních objektů (entit)</a:t>
            </a:r>
          </a:p>
          <a:p>
            <a:r>
              <a:rPr lang="cs-CZ" altLang="cs-CZ" sz="2400" dirty="0"/>
              <a:t>Definice vztahů mezi entitami (včetně kardinalit)</a:t>
            </a:r>
          </a:p>
          <a:p>
            <a:r>
              <a:rPr lang="cs-CZ" altLang="cs-CZ" sz="2400" dirty="0"/>
              <a:t>Přidání atributů entitám (zejména identifikátory)</a:t>
            </a:r>
          </a:p>
          <a:p>
            <a:r>
              <a:rPr lang="cs-CZ" altLang="cs-CZ" sz="2400" dirty="0"/>
              <a:t>Definice hierarchie (hledají se vztahy mezi generalizací a specializací )</a:t>
            </a:r>
          </a:p>
          <a:p>
            <a:r>
              <a:rPr lang="cs-CZ" altLang="cs-CZ" sz="2400" dirty="0"/>
              <a:t>Odstranění tranzitivních vztahů (těch, které se dají odvodit z jiných)</a:t>
            </a:r>
          </a:p>
          <a:p>
            <a:r>
              <a:rPr lang="cs-CZ" altLang="cs-CZ" sz="2400" dirty="0"/>
              <a:t>Odstranění nadbytečných entit</a:t>
            </a:r>
          </a:p>
          <a:p>
            <a:r>
              <a:rPr lang="cs-CZ" altLang="cs-CZ" sz="2400" dirty="0"/>
              <a:t>Ověření úplnosti </a:t>
            </a:r>
          </a:p>
          <a:p>
            <a:r>
              <a:rPr lang="cs-CZ" altLang="cs-CZ" dirty="0"/>
              <a:t>Výsledek – konceptuální schéma datové základny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DB383B-C97E-4F06-BD24-F8975B7D2106}" type="slidenum">
              <a:rPr lang="cs-CZ" altLang="cs-CZ"/>
              <a:pPr eaLnBrk="1" hangingPunct="1"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077710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33823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Implementace datové základny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kern="0" dirty="0"/>
              <a:t>Konceptuální schéma nebere do úvahy, v jakém prostředí má být systém zaveden.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Proto jsou nutné následující kroky: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Volba prostředí (databázový SW, HW, …)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Tvorba logické struktury datové základny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Vytvoření fyzické struktury datové základny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Důležité otázky pro implementaci: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Způsob práce s daty (</a:t>
            </a:r>
            <a:r>
              <a:rPr lang="cs-CZ" altLang="cs-CZ" sz="1800" kern="0" dirty="0" err="1"/>
              <a:t>client</a:t>
            </a:r>
            <a:r>
              <a:rPr lang="cs-CZ" altLang="cs-CZ" sz="1800" kern="0" dirty="0"/>
              <a:t>-server , on line, dávka, řízeno událostmi…)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Přístupové metody a frekvence ( klíče, sekvenční, metody hledání)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Počty záznamů každého typu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Současné přístupy a očekávané doby odezvy,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Požadavky na bezpečnost a omezení uživatelů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Odvoditelné atribut (počítaná pole) a jejich podíl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Nutné kompromisy v čistotě návrhu (duplicitní tabulky, pole…)</a:t>
            </a:r>
            <a:endParaRPr lang="cs-CZ" alt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682989858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Logická a fyzická struktura dat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400" kern="0" dirty="0"/>
              <a:t>Logická struktura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Je implementací konceptuálního modelu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Abstrakce vztahů mezi daty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Lineární, stromová, relační struktura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Výskyty, četnost vztahů, 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Zde též bereme do úvahy potřeby na HW</a:t>
            </a:r>
          </a:p>
          <a:p>
            <a:pPr>
              <a:lnSpc>
                <a:spcPct val="90000"/>
              </a:lnSpc>
            </a:pPr>
            <a:r>
              <a:rPr lang="cs-CZ" altLang="cs-CZ" sz="2400" kern="0" dirty="0"/>
              <a:t>Fyzická struktura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Zavedení reálných (testovacích ) dat do struktur 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Test splnění požadavků uživatele na data a vlastnosti jejich poskytování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Úpravy fyzických dat, případně změny v logických strukturách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 kern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802227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sz="2400" dirty="0"/>
              <a:t>Metodika, metodologie</a:t>
            </a:r>
          </a:p>
          <a:p>
            <a:pPr lvl="1"/>
            <a:r>
              <a:rPr lang="cs-CZ" altLang="cs-CZ" sz="2000" dirty="0"/>
              <a:t>Doporučený souhrn přístupů, zásad,  postupů, metod, technik atd. pro tvůrce IS</a:t>
            </a:r>
          </a:p>
          <a:p>
            <a:pPr lvl="1"/>
            <a:r>
              <a:rPr lang="cs-CZ" altLang="cs-CZ" sz="2000" dirty="0"/>
              <a:t>Kdo co  a proč</a:t>
            </a:r>
          </a:p>
          <a:p>
            <a:r>
              <a:rPr lang="cs-CZ" altLang="cs-CZ" sz="2400" dirty="0"/>
              <a:t>Metoda určuje co je třeba dělat v určité fázi</a:t>
            </a:r>
          </a:p>
          <a:p>
            <a:pPr lvl="1"/>
            <a:r>
              <a:rPr lang="cs-CZ" altLang="cs-CZ" sz="2000" dirty="0"/>
              <a:t>Přístupy jako funkční, datový, objektový</a:t>
            </a:r>
          </a:p>
          <a:p>
            <a:pPr lvl="1"/>
            <a:r>
              <a:rPr lang="cs-CZ" altLang="cs-CZ" sz="2000" dirty="0"/>
              <a:t>Řeší postup v určité fázi</a:t>
            </a:r>
          </a:p>
          <a:p>
            <a:r>
              <a:rPr lang="cs-CZ" altLang="cs-CZ" sz="2400" dirty="0"/>
              <a:t>Technika – přesné postupy</a:t>
            </a:r>
          </a:p>
          <a:p>
            <a:r>
              <a:rPr lang="cs-CZ" altLang="cs-CZ" sz="2400" dirty="0"/>
              <a:t>Nástroj – prostředek uskutečnění určité činnosti</a:t>
            </a:r>
          </a:p>
          <a:p>
            <a:pPr lvl="1"/>
            <a:r>
              <a:rPr lang="cs-CZ" altLang="cs-CZ" sz="2000" dirty="0"/>
              <a:t>Diagramy,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49015C-B536-45F1-A68C-7DA69A6CEFE5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662414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09600" y="2782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Funkční analýza FSD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400" kern="0" dirty="0"/>
              <a:t>Top Down přístup </a:t>
            </a:r>
            <a:br>
              <a:rPr lang="cs-CZ" altLang="cs-CZ" sz="2400" kern="0" dirty="0"/>
            </a:br>
            <a:r>
              <a:rPr lang="cs-CZ" altLang="cs-CZ" sz="2400" kern="0" dirty="0"/>
              <a:t>k hierarchii funkcí</a:t>
            </a:r>
          </a:p>
          <a:p>
            <a:r>
              <a:rPr lang="cs-CZ" altLang="cs-CZ" sz="2400" kern="0" dirty="0"/>
              <a:t>Dynamické hledisko</a:t>
            </a:r>
            <a:br>
              <a:rPr lang="cs-CZ" altLang="cs-CZ" sz="2400" kern="0" dirty="0"/>
            </a:br>
            <a:r>
              <a:rPr lang="cs-CZ" altLang="cs-CZ" sz="2400" kern="0" dirty="0"/>
              <a:t>(posloupnost funkcí a</a:t>
            </a:r>
            <a:br>
              <a:rPr lang="cs-CZ" altLang="cs-CZ" sz="2400" kern="0" dirty="0"/>
            </a:br>
            <a:r>
              <a:rPr lang="cs-CZ" altLang="cs-CZ" sz="2400" kern="0" dirty="0"/>
              <a:t>podmínky řízení</a:t>
            </a:r>
            <a:br>
              <a:rPr lang="cs-CZ" altLang="cs-CZ" sz="2400" kern="0" dirty="0"/>
            </a:br>
            <a:r>
              <a:rPr lang="cs-CZ" altLang="cs-CZ" sz="2400" kern="0" dirty="0"/>
              <a:t>jejich pořadí) – zpravidla text nebo tabulka</a:t>
            </a:r>
          </a:p>
          <a:p>
            <a:pPr>
              <a:buFontTx/>
              <a:buNone/>
            </a:pPr>
            <a:endParaRPr lang="cs-CZ" altLang="cs-CZ" sz="2400" kern="0" dirty="0"/>
          </a:p>
        </p:txBody>
      </p:sp>
      <p:grpSp>
        <p:nvGrpSpPr>
          <p:cNvPr id="6" name="Organization Chart 5"/>
          <p:cNvGrpSpPr>
            <a:grpSpLocks/>
          </p:cNvGrpSpPr>
          <p:nvPr/>
        </p:nvGrpSpPr>
        <p:grpSpPr bwMode="auto">
          <a:xfrm>
            <a:off x="4788024" y="1629920"/>
            <a:ext cx="4038600" cy="4495800"/>
            <a:chOff x="1134" y="1271"/>
            <a:chExt cx="3887" cy="1152"/>
          </a:xfrm>
        </p:grpSpPr>
        <p:cxnSp>
          <p:nvCxnSpPr>
            <p:cNvPr id="5124" name="_s5124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5400000" flipH="1">
              <a:off x="3006" y="1558"/>
              <a:ext cx="144" cy="1009"/>
            </a:xfrm>
            <a:prstGeom prst="bentConnector3">
              <a:avLst>
                <a:gd name="adj1" fmla="val 2033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12" idx="0"/>
              <a:endCxn id="8" idx="2"/>
            </p:cNvCxnSpPr>
            <p:nvPr/>
          </p:nvCxnSpPr>
          <p:spPr bwMode="auto">
            <a:xfrm rot="5400000" flipH="1">
              <a:off x="2502" y="2062"/>
              <a:ext cx="144" cy="2"/>
            </a:xfrm>
            <a:prstGeom prst="bentConnector3">
              <a:avLst>
                <a:gd name="adj1" fmla="val 2033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11" idx="0"/>
              <a:endCxn id="8" idx="2"/>
            </p:cNvCxnSpPr>
            <p:nvPr/>
          </p:nvCxnSpPr>
          <p:spPr bwMode="auto">
            <a:xfrm rot="16200000">
              <a:off x="1998" y="1559"/>
              <a:ext cx="144" cy="1007"/>
            </a:xfrm>
            <a:prstGeom prst="bentConnector3">
              <a:avLst>
                <a:gd name="adj1" fmla="val 2033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_s5127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5400000" flipH="1">
              <a:off x="4014" y="1127"/>
              <a:ext cx="144" cy="1008"/>
            </a:xfrm>
            <a:prstGeom prst="bentConnector3">
              <a:avLst>
                <a:gd name="adj1" fmla="val 2033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8" name="_s5128"/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>
              <a:off x="3511" y="163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9" name="_s5129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16200000">
              <a:off x="3006" y="1126"/>
              <a:ext cx="144" cy="1009"/>
            </a:xfrm>
            <a:prstGeom prst="bentConnector3">
              <a:avLst>
                <a:gd name="adj1" fmla="val 2033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5130"/>
            <p:cNvSpPr>
              <a:spLocks noChangeArrowheads="1"/>
            </p:cNvSpPr>
            <p:nvPr/>
          </p:nvSpPr>
          <p:spPr bwMode="auto">
            <a:xfrm>
              <a:off x="3149" y="127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Obchodní případ</a:t>
              </a:r>
            </a:p>
          </p:txBody>
        </p:sp>
        <p:sp>
          <p:nvSpPr>
            <p:cNvPr id="8" name="_s5131"/>
            <p:cNvSpPr>
              <a:spLocks noChangeArrowheads="1"/>
            </p:cNvSpPr>
            <p:nvPr/>
          </p:nvSpPr>
          <p:spPr bwMode="auto">
            <a:xfrm>
              <a:off x="2141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Registrace</a:t>
              </a:r>
              <a:b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objednávky</a:t>
              </a:r>
            </a:p>
          </p:txBody>
        </p:sp>
        <p:sp>
          <p:nvSpPr>
            <p:cNvPr id="9" name="_s5132"/>
            <p:cNvSpPr>
              <a:spLocks noChangeArrowheads="1"/>
            </p:cNvSpPr>
            <p:nvPr/>
          </p:nvSpPr>
          <p:spPr bwMode="auto">
            <a:xfrm>
              <a:off x="3149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Realizace dodávky</a:t>
              </a:r>
              <a:b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ze skladu</a:t>
              </a:r>
            </a:p>
          </p:txBody>
        </p:sp>
        <p:sp>
          <p:nvSpPr>
            <p:cNvPr id="10" name="_s5133"/>
            <p:cNvSpPr>
              <a:spLocks noChangeArrowheads="1"/>
            </p:cNvSpPr>
            <p:nvPr/>
          </p:nvSpPr>
          <p:spPr bwMode="auto">
            <a:xfrm>
              <a:off x="4157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Fakturace </a:t>
              </a:r>
              <a:b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 účtování</a:t>
              </a:r>
            </a:p>
          </p:txBody>
        </p:sp>
        <p:sp>
          <p:nvSpPr>
            <p:cNvPr id="11" name="_s5134"/>
            <p:cNvSpPr>
              <a:spLocks noChangeArrowheads="1"/>
            </p:cNvSpPr>
            <p:nvPr/>
          </p:nvSpPr>
          <p:spPr bwMode="auto">
            <a:xfrm>
              <a:off x="1134" y="21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Zavedení </a:t>
              </a:r>
              <a:b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objednávky</a:t>
              </a:r>
            </a:p>
          </p:txBody>
        </p:sp>
        <p:sp>
          <p:nvSpPr>
            <p:cNvPr id="12" name="_s5135"/>
            <p:cNvSpPr>
              <a:spLocks noChangeArrowheads="1"/>
            </p:cNvSpPr>
            <p:nvPr/>
          </p:nvSpPr>
          <p:spPr bwMode="auto">
            <a:xfrm>
              <a:off x="2142" y="21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Kontrola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Bonity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zákazníka</a:t>
              </a:r>
            </a:p>
          </p:txBody>
        </p:sp>
        <p:sp>
          <p:nvSpPr>
            <p:cNvPr id="13" name="_s5136"/>
            <p:cNvSpPr>
              <a:spLocks noChangeArrowheads="1"/>
            </p:cNvSpPr>
            <p:nvPr/>
          </p:nvSpPr>
          <p:spPr bwMode="auto">
            <a:xfrm>
              <a:off x="3150" y="213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Disponibilita na skladě</a:t>
              </a:r>
            </a:p>
          </p:txBody>
        </p:sp>
      </p:grp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00063" y="5000625"/>
            <a:ext cx="2214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Jacksonův SD</a:t>
            </a:r>
          </a:p>
        </p:txBody>
      </p:sp>
    </p:spTree>
    <p:extLst>
      <p:ext uri="{BB962C8B-B14F-4D97-AF65-F5344CB8AC3E}">
        <p14:creationId xmlns:p14="http://schemas.microsoft.com/office/powerpoint/2010/main" val="3217637957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3569" y="11430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Diagram toku dat DFD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3569" y="1628800"/>
            <a:ext cx="82296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kern="0" dirty="0"/>
              <a:t>Obsahuje:</a:t>
            </a:r>
          </a:p>
          <a:p>
            <a:pPr lvl="1"/>
            <a:r>
              <a:rPr lang="cs-CZ" altLang="cs-CZ" sz="1800" kern="0" dirty="0"/>
              <a:t>Datové prvky</a:t>
            </a:r>
          </a:p>
          <a:p>
            <a:pPr lvl="1"/>
            <a:r>
              <a:rPr lang="cs-CZ" altLang="cs-CZ" sz="1800" kern="0" dirty="0"/>
              <a:t>Funkce  (procesy, transformace)</a:t>
            </a:r>
          </a:p>
          <a:p>
            <a:pPr lvl="1"/>
            <a:r>
              <a:rPr lang="cs-CZ" altLang="cs-CZ" sz="1800" kern="0" dirty="0"/>
              <a:t>Data </a:t>
            </a:r>
            <a:r>
              <a:rPr lang="cs-CZ" altLang="cs-CZ" sz="1800" kern="0" dirty="0" err="1"/>
              <a:t>store</a:t>
            </a:r>
            <a:r>
              <a:rPr lang="cs-CZ" altLang="cs-CZ" sz="1800" kern="0" dirty="0"/>
              <a:t> – systém uchovávání dat</a:t>
            </a:r>
          </a:p>
          <a:p>
            <a:pPr lvl="1"/>
            <a:r>
              <a:rPr lang="cs-CZ" altLang="cs-CZ" sz="1800" kern="0" dirty="0"/>
              <a:t>Terminátory – prvky okolí, které jsou zdrojem, nebo cílem  datových toků</a:t>
            </a:r>
          </a:p>
          <a:p>
            <a:pPr lvl="1"/>
            <a:r>
              <a:rPr lang="cs-CZ" altLang="cs-CZ" sz="1800" kern="0" dirty="0"/>
              <a:t>Spojení DFD a top </a:t>
            </a:r>
            <a:r>
              <a:rPr lang="cs-CZ" altLang="cs-CZ" sz="1800" kern="0" dirty="0" err="1"/>
              <a:t>down</a:t>
            </a:r>
            <a:r>
              <a:rPr lang="cs-CZ" altLang="cs-CZ" sz="1800" kern="0" dirty="0"/>
              <a:t> principu se často používá u velkých návrhů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42988" y="4221163"/>
            <a:ext cx="14414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48263" y="4652963"/>
            <a:ext cx="9366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627313" y="537368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27313" y="56610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16013" y="4365625"/>
            <a:ext cx="12239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800"/>
              <a:t>Externí  terminátor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292725" y="4941888"/>
            <a:ext cx="719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800"/>
              <a:t>funkce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 rot="19518291">
            <a:off x="3708400" y="4149725"/>
            <a:ext cx="1008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800"/>
              <a:t>Datový tok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771775" y="5445125"/>
            <a:ext cx="936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800"/>
              <a:t>Uložení dat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484438" y="4437063"/>
            <a:ext cx="2663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3779838" y="5157788"/>
            <a:ext cx="14398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592995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97" y="1530662"/>
            <a:ext cx="8271144" cy="462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00063" y="6500813"/>
            <a:ext cx="192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 : Lenertová</a:t>
            </a: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ECFAF6-4B46-488B-87C2-CBF9EDC28570}" type="slidenum">
              <a:rPr lang="cs-CZ" altLang="cs-CZ"/>
              <a:pPr eaLnBrk="1" hangingPunct="1"/>
              <a:t>32</a:t>
            </a:fld>
            <a:endParaRPr lang="cs-CZ" altLang="cs-CZ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3569" y="11430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State </a:t>
            </a:r>
            <a:r>
              <a:rPr lang="cs-CZ" altLang="cs-CZ" sz="3600" kern="0" dirty="0" err="1"/>
              <a:t>transition</a:t>
            </a:r>
            <a:r>
              <a:rPr lang="cs-CZ" altLang="cs-CZ" sz="3600" kern="0" dirty="0"/>
              <a:t> diagram STD</a:t>
            </a:r>
          </a:p>
        </p:txBody>
      </p:sp>
    </p:spTree>
    <p:extLst>
      <p:ext uri="{BB962C8B-B14F-4D97-AF65-F5344CB8AC3E}">
        <p14:creationId xmlns:p14="http://schemas.microsoft.com/office/powerpoint/2010/main" val="2375839138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Diagram přechodů a stavů STD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484438" y="4581525"/>
            <a:ext cx="14398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Stav 2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11413" y="2132013"/>
            <a:ext cx="14398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Stav 1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987675" y="28527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03575" y="3644900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/>
              <a:t>Směr přechodu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/>
              <a:t>Podmínka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55650" y="4292600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/>
              <a:t>Akce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95288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156325" y="2133600"/>
            <a:ext cx="122396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372225" y="22050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00"/>
              <a:t>Prázdný displej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300788" y="4652963"/>
            <a:ext cx="12239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000"/>
              <a:t>Zobrazená strana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4859338" y="55165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003800" y="5157788"/>
            <a:ext cx="5000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PgDn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148263" y="5661025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 sz="1000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003800" y="5589588"/>
            <a:ext cx="942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Vypiš stránku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740650" y="558958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956550" y="5157788"/>
            <a:ext cx="44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ESC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812088" y="5661025"/>
            <a:ext cx="935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Konec výpisu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4643438" y="35004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787900" y="3716338"/>
            <a:ext cx="942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Vypiš stránku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716463" y="3068638"/>
            <a:ext cx="1244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000"/>
              <a:t>Záznamy nalezeny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6659563" y="2708275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7308850" y="52292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7308850" y="55165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7812088" y="17002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H="1">
            <a:off x="7019925" y="170021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019925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6443663" y="52292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 flipH="1">
            <a:off x="6011863" y="53736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6011863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6011863" y="43656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6372225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93463"/>
      </p:ext>
    </p:extLst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-18935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Vztahy mezi nástroji 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00808"/>
            <a:ext cx="7010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400" kern="0" dirty="0"/>
              <a:t>DFD a DD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Každý datový tok a data </a:t>
            </a:r>
            <a:r>
              <a:rPr lang="cs-CZ" altLang="cs-CZ" sz="2000" kern="0" dirty="0" err="1"/>
              <a:t>store</a:t>
            </a:r>
            <a:r>
              <a:rPr lang="cs-CZ" altLang="cs-CZ" sz="2000" kern="0" dirty="0"/>
              <a:t> musí být definován v DD (vztah k ontologii)</a:t>
            </a:r>
          </a:p>
          <a:p>
            <a:pPr>
              <a:lnSpc>
                <a:spcPct val="90000"/>
              </a:lnSpc>
            </a:pPr>
            <a:r>
              <a:rPr lang="cs-CZ" altLang="cs-CZ" sz="2400" kern="0" dirty="0"/>
              <a:t>Specifikace procesu a DFD + DD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Každý odkaz na data ve specifikaci procesů k DFD:	</a:t>
            </a:r>
            <a:r>
              <a:rPr lang="cs-CZ" altLang="cs-CZ" sz="1800" kern="0" dirty="0"/>
              <a:t>Musí použít název dle DD</a:t>
            </a:r>
          </a:p>
          <a:p>
            <a:pPr lvl="2">
              <a:lnSpc>
                <a:spcPct val="90000"/>
              </a:lnSpc>
            </a:pPr>
            <a:r>
              <a:rPr lang="cs-CZ" altLang="cs-CZ" sz="1800" kern="0" dirty="0"/>
              <a:t>Nebo mít  název lokálních dat dle DD</a:t>
            </a:r>
          </a:p>
          <a:p>
            <a:pPr>
              <a:lnSpc>
                <a:spcPct val="90000"/>
              </a:lnSpc>
            </a:pPr>
            <a:r>
              <a:rPr lang="cs-CZ" altLang="cs-CZ" sz="2400" kern="0" dirty="0"/>
              <a:t>Vztahy DFD ke specifikaci procesů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Každý proces který už není rozepsán na nižší úroveň DFD musí být popsán ve specifikaci procesů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Každý specifikovaný proces musí být obsažen v některém DFD nejnižší úrovně</a:t>
            </a:r>
          </a:p>
          <a:p>
            <a:pPr lvl="1">
              <a:lnSpc>
                <a:spcPct val="90000"/>
              </a:lnSpc>
            </a:pPr>
            <a:r>
              <a:rPr lang="cs-CZ" altLang="cs-CZ" sz="2000" kern="0" dirty="0"/>
              <a:t>Každému výstupnímu toku z procesu musí odpovídat WRITE  a každému vstupnímu zase READ</a:t>
            </a:r>
          </a:p>
        </p:txBody>
      </p:sp>
    </p:spTree>
    <p:extLst>
      <p:ext uri="{BB962C8B-B14F-4D97-AF65-F5344CB8AC3E}">
        <p14:creationId xmlns:p14="http://schemas.microsoft.com/office/powerpoint/2010/main" val="3804142777"/>
      </p:ext>
    </p:extLst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Vztahy mezi nástroji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1800" kern="0" dirty="0"/>
              <a:t>Vztahy DD+DFD ke specifikaci procesů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Každý datový prvek v DD musí být použit ve specifikaci procesů, nebo DFD  případně při popisu jiného datového prvku</a:t>
            </a:r>
          </a:p>
          <a:p>
            <a:pPr>
              <a:lnSpc>
                <a:spcPct val="80000"/>
              </a:lnSpc>
            </a:pPr>
            <a:r>
              <a:rPr lang="cs-CZ" altLang="cs-CZ" sz="1800" kern="0" dirty="0"/>
              <a:t>Vztahy ER diagramu  + DFD ke specifikaci procesů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Každý Data </a:t>
            </a:r>
            <a:r>
              <a:rPr lang="cs-CZ" altLang="cs-CZ" sz="1600" kern="0" dirty="0" err="1"/>
              <a:t>store</a:t>
            </a:r>
            <a:r>
              <a:rPr lang="cs-CZ" altLang="cs-CZ" sz="1600" kern="0" dirty="0"/>
              <a:t> v DFD  musí být v ERD zastoupen jako objekt nebo vztah nebo kombinace obojího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Datové prvky v DD popisují jak data v ERD tak data v DFD, to znamená že data v DD musí být v DFD i ER diagramu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Specifikace procesů musí obsahovat operace CREATE a DELETE  pro každý objekt a vztah uvedený v ER diagramu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Atributy každého objektu musí být nastaveny některým procesem v DFD</a:t>
            </a:r>
          </a:p>
          <a:p>
            <a:pPr>
              <a:lnSpc>
                <a:spcPct val="80000"/>
              </a:lnSpc>
            </a:pPr>
            <a:r>
              <a:rPr lang="cs-CZ" altLang="cs-CZ" sz="1800" kern="0" dirty="0"/>
              <a:t>Vztahy mezi DFD a STD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Každý řídící proces v DFD musí mít svůj STD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Každá podmínka v STD odpovídá vstupnímu řídícímu toku v DFD a naopak</a:t>
            </a:r>
          </a:p>
          <a:p>
            <a:pPr lvl="1">
              <a:lnSpc>
                <a:spcPct val="80000"/>
              </a:lnSpc>
            </a:pPr>
            <a:r>
              <a:rPr lang="cs-CZ" altLang="cs-CZ" sz="1600" kern="0" dirty="0"/>
              <a:t>Každá akce v STD odpovídá výstupnímu řídícímu toku v DFD a naopak</a:t>
            </a:r>
          </a:p>
        </p:txBody>
      </p:sp>
    </p:spTree>
    <p:extLst>
      <p:ext uri="{BB962C8B-B14F-4D97-AF65-F5344CB8AC3E}">
        <p14:creationId xmlns:p14="http://schemas.microsoft.com/office/powerpoint/2010/main" val="2652756875"/>
      </p:ext>
    </p:extLst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96913" y="18864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Objektové přístupy k zobrazení reality – základní charakteristika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8313" y="1628775"/>
            <a:ext cx="8229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endParaRPr lang="cs-CZ" altLang="cs-CZ" sz="1600" kern="0" dirty="0"/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Princip je ve spojení dat a služeb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Metodologie a metody</a:t>
            </a:r>
          </a:p>
          <a:p>
            <a:pPr lvl="2">
              <a:lnSpc>
                <a:spcPct val="80000"/>
              </a:lnSpc>
            </a:pPr>
            <a:r>
              <a:rPr lang="cs-CZ" altLang="cs-CZ" kern="0" dirty="0" err="1"/>
              <a:t>Yourdon</a:t>
            </a:r>
            <a:r>
              <a:rPr lang="cs-CZ" altLang="cs-CZ" kern="0" dirty="0"/>
              <a:t>/</a:t>
            </a:r>
            <a:r>
              <a:rPr lang="cs-CZ" altLang="cs-CZ" kern="0" dirty="0" err="1"/>
              <a:t>Coad</a:t>
            </a:r>
            <a:r>
              <a:rPr lang="cs-CZ" altLang="cs-CZ" kern="0" dirty="0"/>
              <a:t> OOA/OOD  (</a:t>
            </a:r>
            <a:r>
              <a:rPr lang="cs-CZ" altLang="cs-CZ" kern="0" dirty="0" err="1"/>
              <a:t>Yourdon&amp;Coad</a:t>
            </a:r>
            <a:r>
              <a:rPr lang="cs-CZ" altLang="cs-CZ" kern="0" dirty="0"/>
              <a:t> </a:t>
            </a:r>
            <a:r>
              <a:rPr lang="cs-CZ" altLang="cs-CZ" kern="0" dirty="0" err="1"/>
              <a:t>Prentice</a:t>
            </a:r>
            <a:r>
              <a:rPr lang="cs-CZ" altLang="cs-CZ" kern="0" dirty="0"/>
              <a:t> </a:t>
            </a:r>
            <a:r>
              <a:rPr lang="cs-CZ" altLang="cs-CZ" kern="0" dirty="0" err="1"/>
              <a:t>Hall</a:t>
            </a:r>
            <a:r>
              <a:rPr lang="cs-CZ" altLang="cs-CZ" kern="0" dirty="0"/>
              <a:t> 1990)</a:t>
            </a:r>
          </a:p>
          <a:p>
            <a:pPr lvl="2">
              <a:lnSpc>
                <a:spcPct val="80000"/>
              </a:lnSpc>
            </a:pPr>
            <a:r>
              <a:rPr lang="cs-CZ" altLang="cs-CZ" kern="0" dirty="0"/>
              <a:t>Object Modelling </a:t>
            </a:r>
            <a:r>
              <a:rPr lang="cs-CZ" altLang="cs-CZ" kern="0" dirty="0" err="1"/>
              <a:t>Technique</a:t>
            </a:r>
            <a:r>
              <a:rPr lang="cs-CZ" altLang="cs-CZ" kern="0" dirty="0"/>
              <a:t> OMT (James </a:t>
            </a:r>
            <a:r>
              <a:rPr lang="cs-CZ" altLang="cs-CZ" kern="0" dirty="0" err="1"/>
              <a:t>Rumbaugh</a:t>
            </a:r>
            <a:r>
              <a:rPr lang="cs-CZ" altLang="cs-CZ" kern="0" dirty="0"/>
              <a:t> „Object </a:t>
            </a:r>
            <a:r>
              <a:rPr lang="cs-CZ" altLang="cs-CZ" kern="0" dirty="0" err="1"/>
              <a:t>oriented</a:t>
            </a:r>
            <a:r>
              <a:rPr lang="cs-CZ" altLang="cs-CZ" kern="0" dirty="0"/>
              <a:t> Modelling and Design  </a:t>
            </a:r>
            <a:r>
              <a:rPr lang="cs-CZ" altLang="cs-CZ" kern="0" dirty="0" err="1"/>
              <a:t>Prentice-Hall</a:t>
            </a:r>
            <a:r>
              <a:rPr lang="cs-CZ" altLang="cs-CZ" kern="0" dirty="0"/>
              <a:t> 1991)  viz dále Rational Rose a Select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Nástroj např. UML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Objektové metody však nenahrazují plně strukturované přístupy , stále jsou důležité diagramy procesních a datových toků</a:t>
            </a:r>
          </a:p>
        </p:txBody>
      </p:sp>
    </p:spTree>
    <p:extLst>
      <p:ext uri="{BB962C8B-B14F-4D97-AF65-F5344CB8AC3E}">
        <p14:creationId xmlns:p14="http://schemas.microsoft.com/office/powerpoint/2010/main" val="1758656928"/>
      </p:ext>
    </p:extLst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64704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Objektově orientované metodologie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64704" y="177281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kern="0" dirty="0"/>
              <a:t>OOA/OOD</a:t>
            </a:r>
          </a:p>
          <a:p>
            <a:pPr lvl="1"/>
            <a:r>
              <a:rPr lang="cs-CZ" altLang="cs-CZ" sz="1800" kern="0" dirty="0"/>
              <a:t>Analýza : 5 vrstev – subjekty (problémové oblasti), objekty, struktury, atributy, služby</a:t>
            </a:r>
          </a:p>
          <a:p>
            <a:pPr lvl="1"/>
            <a:r>
              <a:rPr lang="cs-CZ" altLang="cs-CZ" sz="1800" kern="0" dirty="0"/>
              <a:t>Design:  definuje třídy v  problémové oblasti, třídy lidské interakce, třídy správy systému, třídy správy dat (přístupu k databázím)</a:t>
            </a:r>
          </a:p>
          <a:p>
            <a:r>
              <a:rPr lang="cs-CZ" altLang="cs-CZ" sz="2000" kern="0" dirty="0"/>
              <a:t>OMT (Object Modeling </a:t>
            </a:r>
            <a:r>
              <a:rPr lang="cs-CZ" altLang="cs-CZ" sz="2000" kern="0" dirty="0" err="1"/>
              <a:t>Technique</a:t>
            </a:r>
            <a:r>
              <a:rPr lang="cs-CZ" altLang="cs-CZ" sz="2000" kern="0" dirty="0"/>
              <a:t>)</a:t>
            </a:r>
          </a:p>
          <a:p>
            <a:pPr lvl="1"/>
            <a:r>
              <a:rPr lang="cs-CZ" altLang="cs-CZ" sz="1800" kern="0" dirty="0"/>
              <a:t>Fáze vývoje systému : analýza, systémový design, objektový design, implementace a testování </a:t>
            </a:r>
          </a:p>
          <a:p>
            <a:pPr lvl="1"/>
            <a:r>
              <a:rPr lang="cs-CZ" altLang="cs-CZ" sz="1800" kern="0" dirty="0"/>
              <a:t>Objektový model: definice tříd a jejich </a:t>
            </a:r>
            <a:r>
              <a:rPr lang="cs-CZ" altLang="cs-CZ" sz="1800" kern="0" dirty="0" err="1"/>
              <a:t>vztahů,atributů</a:t>
            </a:r>
            <a:r>
              <a:rPr lang="cs-CZ" altLang="cs-CZ" sz="1800" kern="0" dirty="0"/>
              <a:t> a metod</a:t>
            </a:r>
            <a:br>
              <a:rPr lang="cs-CZ" altLang="cs-CZ" sz="1800" kern="0" dirty="0"/>
            </a:br>
            <a:r>
              <a:rPr lang="cs-CZ" altLang="cs-CZ" sz="1800" kern="0" dirty="0"/>
              <a:t>Statická struktura systému</a:t>
            </a:r>
          </a:p>
          <a:p>
            <a:pPr lvl="1"/>
            <a:r>
              <a:rPr lang="cs-CZ" altLang="cs-CZ" sz="1800" kern="0" dirty="0"/>
              <a:t>Dynamický model: změny stavů objektů – stavové diagramy STD, mapa událostí, diagram událostí (reakce systému na vstupy)</a:t>
            </a:r>
          </a:p>
          <a:p>
            <a:pPr lvl="1"/>
            <a:r>
              <a:rPr lang="cs-CZ" altLang="cs-CZ" sz="1800" kern="0" dirty="0"/>
              <a:t>Funkční model : popisuje co systém dělá, ne jak to dělá – obdoba DFD</a:t>
            </a:r>
          </a:p>
          <a:p>
            <a:pPr lvl="1"/>
            <a:r>
              <a:rPr lang="cs-CZ" altLang="cs-CZ" sz="1800" kern="0" dirty="0"/>
              <a:t>Model jednání  - obdoba Use   case – specifikace a určení hranic systému</a:t>
            </a:r>
            <a:br>
              <a:rPr lang="cs-CZ" altLang="cs-CZ" sz="1800" kern="0" dirty="0"/>
            </a:br>
            <a:endParaRPr lang="cs-CZ" altLang="cs-CZ" sz="1800" kern="0" dirty="0"/>
          </a:p>
          <a:p>
            <a:endParaRPr lang="cs-CZ" alt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2674829202"/>
      </p:ext>
    </p:extLst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Souvislosti modelů</a:t>
            </a:r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6CDA54-3A22-4C00-BA31-13BF9C439D3B}" type="slidenum">
              <a:rPr lang="cs-CZ" altLang="cs-CZ"/>
              <a:pPr eaLnBrk="1" hangingPunct="1"/>
              <a:t>38</a:t>
            </a:fld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700213"/>
            <a:ext cx="59721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714375" y="6215063"/>
            <a:ext cx="2071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 Řepa</a:t>
            </a:r>
          </a:p>
        </p:txBody>
      </p:sp>
    </p:spTree>
    <p:extLst>
      <p:ext uri="{BB962C8B-B14F-4D97-AF65-F5344CB8AC3E}">
        <p14:creationId xmlns:p14="http://schemas.microsoft.com/office/powerpoint/2010/main" val="2652763942"/>
      </p:ext>
    </p:extLst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Objektové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dirty="0"/>
              <a:t>Základním  pojmem  objektově   orientované  technologie  je objekt.</a:t>
            </a:r>
          </a:p>
          <a:p>
            <a:pPr lvl="1" algn="just"/>
            <a:r>
              <a:rPr lang="cs-CZ" altLang="cs-CZ" sz="2000" dirty="0"/>
              <a:t>Základní  myšlenka objektového přístupu spočívá v tom, objekt zahrnuje také činnosti, které jsou s objektem svázány. Spojení   datových  struktur  s algoritmy nazýváme zapouzdření (angl.  ENCAPSULATION)  a  činnosti  zapouzdřené  do objektu označujeme jako metody (angl. METHODS).</a:t>
            </a:r>
          </a:p>
          <a:p>
            <a:pPr lvl="1" algn="just"/>
            <a:r>
              <a:rPr lang="cs-CZ" altLang="cs-CZ" sz="2000" dirty="0"/>
              <a:t>Objekty se  společnými vlastnostmi tvoří tzv. třídy (angl. CLASSES).</a:t>
            </a:r>
          </a:p>
          <a:p>
            <a:pPr lvl="1" algn="just"/>
            <a:r>
              <a:rPr lang="cs-CZ" altLang="cs-CZ" sz="2000" dirty="0"/>
              <a:t>Konkrétní výskyt určitého druhu objektu se nazývá jeho instance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F9AE42-E4EF-45D1-BF83-E601E4FB5016}" type="slidenum">
              <a:rPr lang="cs-CZ" altLang="cs-CZ"/>
              <a:pPr eaLnBrk="1" hangingPunct="1"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459512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867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571500" y="6357938"/>
            <a:ext cx="2643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Zdroj:Lenertová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EFC60F-B0D1-43B7-B099-F5D5BFEE4DEC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0591768"/>
      </p:ext>
    </p:extLst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2856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Objektové metody – definice 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kern="0" dirty="0"/>
              <a:t>Třída</a:t>
            </a:r>
            <a:r>
              <a:rPr lang="cs-CZ" altLang="cs-CZ" kern="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Zobecnění reálných objektů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Popisná charakteristika : atribut (omezení)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Abstraktní – nemá instance objektů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Metoda 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Popisuje chování objektů dané třídy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Popisná charakteristika: příznak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Závislost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Pokud jedna třídy využívá jinou třídu </a:t>
            </a:r>
            <a:r>
              <a:rPr lang="cs-CZ" altLang="cs-CZ" sz="1800" kern="0" dirty="0" err="1"/>
              <a:t>např.metoda</a:t>
            </a:r>
            <a:r>
              <a:rPr lang="cs-CZ" altLang="cs-CZ" sz="1800" kern="0" dirty="0"/>
              <a:t> „zobraz menu“ u jedné třídy volá objekty z třídy „menu“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Rozhraní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Skupina operací určující chování třídy a její vztah k jiným třídám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Vztah mezi třídou a rozhraním : realizace</a:t>
            </a:r>
          </a:p>
        </p:txBody>
      </p:sp>
    </p:spTree>
    <p:extLst>
      <p:ext uri="{BB962C8B-B14F-4D97-AF65-F5344CB8AC3E}">
        <p14:creationId xmlns:p14="http://schemas.microsoft.com/office/powerpoint/2010/main" val="1287665401"/>
      </p:ext>
    </p:extLst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27827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Objektové metody – definice II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30172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kern="0" dirty="0"/>
              <a:t>Viditelnost (zapouzdření)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Veřejná, </a:t>
            </a:r>
            <a:r>
              <a:rPr lang="cs-CZ" altLang="cs-CZ" sz="1800" kern="0" dirty="0" err="1"/>
              <a:t>private</a:t>
            </a:r>
            <a:r>
              <a:rPr lang="cs-CZ" altLang="cs-CZ" sz="1800" kern="0" dirty="0"/>
              <a:t>, </a:t>
            </a:r>
            <a:r>
              <a:rPr lang="cs-CZ" altLang="cs-CZ" sz="1800" kern="0" dirty="0" err="1"/>
              <a:t>protected</a:t>
            </a:r>
            <a:endParaRPr lang="cs-CZ" altLang="cs-CZ" sz="1800" kern="0" dirty="0"/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Dědičnost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Každý objekt dědí atributy a metody třídy do které patří i její nadtřídy, pokud existuje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Jeden rodič – jednoduchá dědičnost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Žádný rodič – základní třída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 err="1"/>
              <a:t>Žádny</a:t>
            </a:r>
            <a:r>
              <a:rPr lang="cs-CZ" altLang="cs-CZ" sz="1800" kern="0" dirty="0"/>
              <a:t> potomek – listová třída</a:t>
            </a:r>
          </a:p>
          <a:p>
            <a:pPr>
              <a:lnSpc>
                <a:spcPct val="90000"/>
              </a:lnSpc>
            </a:pPr>
            <a:r>
              <a:rPr lang="cs-CZ" altLang="cs-CZ" sz="2000" kern="0" dirty="0"/>
              <a:t>Asociace – vzájemný vztah objektů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Jednosměrné i obousměrné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ROLE – každá třída má v asociaci roli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LINK – vazba – instance asociace</a:t>
            </a:r>
          </a:p>
          <a:p>
            <a:pPr lvl="1">
              <a:lnSpc>
                <a:spcPct val="90000"/>
              </a:lnSpc>
            </a:pPr>
            <a:r>
              <a:rPr lang="cs-CZ" altLang="cs-CZ" sz="1800" kern="0" dirty="0"/>
              <a:t>AGREGACE – objekt je agregací objektů jiných tříd</a:t>
            </a:r>
          </a:p>
        </p:txBody>
      </p:sp>
    </p:spTree>
    <p:extLst>
      <p:ext uri="{BB962C8B-B14F-4D97-AF65-F5344CB8AC3E}">
        <p14:creationId xmlns:p14="http://schemas.microsoft.com/office/powerpoint/2010/main" val="2933679651"/>
      </p:ext>
    </p:extLst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Objektové technologie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dirty="0"/>
              <a:t>Důsledek pojmu Třída: dědičnost</a:t>
            </a:r>
          </a:p>
          <a:p>
            <a:pPr lvl="1"/>
            <a:r>
              <a:rPr lang="cs-CZ" altLang="cs-CZ" dirty="0"/>
              <a:t>Nový  objekt   určité  třídy  dědí  všechny  vlastnosti této  třídy. Hovoříme o rodičovském objektu , o odvozeném objektu, který dědí ( INHERITS) všechny atributy  a metody svého  předka. Potomek však může být rodičem pro další objekt.</a:t>
            </a:r>
          </a:p>
          <a:p>
            <a:pPr lvl="1"/>
            <a:r>
              <a:rPr lang="cs-CZ" altLang="cs-CZ" dirty="0"/>
              <a:t>Polymorfismus – určitou vlastnost, metodu sdílí celá hierarchie ale lze ji na určité úrovni upravit, přizpůsobit.</a:t>
            </a:r>
          </a:p>
          <a:p>
            <a:pPr lvl="1"/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863692-CD84-4FEE-9B58-BC2D98FCF513}" type="slidenum">
              <a:rPr lang="cs-CZ" altLang="cs-CZ"/>
              <a:pPr eaLnBrk="1" hangingPunct="1"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8189635"/>
      </p:ext>
    </p:extLst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Zapouzdřenost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sz="2400" dirty="0"/>
              <a:t>Striktně rozlišujeme vnějšek a vnitřek třídy</a:t>
            </a:r>
          </a:p>
          <a:p>
            <a:pPr lvl="1"/>
            <a:r>
              <a:rPr lang="cs-CZ" altLang="cs-CZ" sz="2000" dirty="0"/>
              <a:t>Vnitřní atributy, metody a rozhraní nejsou z vnějšku viditelné</a:t>
            </a:r>
          </a:p>
          <a:p>
            <a:pPr lvl="1"/>
            <a:r>
              <a:rPr lang="cs-CZ" altLang="cs-CZ" sz="2000" dirty="0"/>
              <a:t>Vnějškem třídy se rozumí komunikace mezi objekty</a:t>
            </a:r>
          </a:p>
          <a:p>
            <a:r>
              <a:rPr lang="cs-CZ" altLang="cs-CZ" sz="2400" dirty="0"/>
              <a:t>Základní výhody objektových metod. Proč?</a:t>
            </a:r>
          </a:p>
          <a:p>
            <a:pPr lvl="1"/>
            <a:r>
              <a:rPr lang="cs-CZ" altLang="cs-CZ" sz="2000" dirty="0"/>
              <a:t>Máme-li příliš složitý problém, snažíme se jej rozložit</a:t>
            </a:r>
          </a:p>
          <a:p>
            <a:pPr lvl="1"/>
            <a:r>
              <a:rPr lang="cs-CZ" altLang="cs-CZ" sz="2000" dirty="0"/>
              <a:t>Rozkládáme tedy problém na nižší objekty, třídy</a:t>
            </a:r>
          </a:p>
          <a:p>
            <a:r>
              <a:rPr lang="cs-CZ" altLang="cs-CZ" sz="2400" dirty="0"/>
              <a:t>Jaký je zde rozdíl oproti strukturované metodě?</a:t>
            </a:r>
          </a:p>
          <a:p>
            <a:pPr lvl="1"/>
            <a:r>
              <a:rPr lang="cs-CZ" altLang="cs-CZ" sz="2000" dirty="0"/>
              <a:t>Strukturované metody – jednotlivé dekompozice dle</a:t>
            </a:r>
            <a:br>
              <a:rPr lang="cs-CZ" altLang="cs-CZ" sz="2000" dirty="0"/>
            </a:br>
            <a:r>
              <a:rPr lang="cs-CZ" altLang="cs-CZ" sz="2000" dirty="0"/>
              <a:t>pohledů. </a:t>
            </a:r>
          </a:p>
          <a:p>
            <a:pPr lvl="1"/>
            <a:r>
              <a:rPr lang="cs-CZ" altLang="cs-CZ" sz="2000" dirty="0"/>
              <a:t>Objektově – celek včetně metod, atributů a dědičností </a:t>
            </a:r>
          </a:p>
          <a:p>
            <a:pPr lvl="1"/>
            <a:endParaRPr lang="cs-CZ" altLang="cs-CZ" sz="2000" dirty="0"/>
          </a:p>
          <a:p>
            <a:pPr lvl="1"/>
            <a:endParaRPr lang="cs-CZ" alt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593E59-2E89-4E85-AA3D-40C5BE62B9BF}" type="slidenum">
              <a:rPr lang="cs-CZ" altLang="cs-CZ"/>
              <a:pPr eaLnBrk="1" hangingPunct="1"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5700335"/>
      </p:ext>
    </p:extLst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Princip rozhraní se zapouzdřením</a:t>
            </a:r>
          </a:p>
        </p:txBody>
      </p:sp>
      <p:sp>
        <p:nvSpPr>
          <p:cNvPr id="3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DF999E-3243-4261-80E9-794757E85B41}" type="slidenum">
              <a:rPr lang="cs-CZ" altLang="cs-CZ"/>
              <a:pPr eaLnBrk="1" hangingPunct="1"/>
              <a:t>44</a:t>
            </a:fld>
            <a:endParaRPr lang="cs-CZ" altLang="cs-CZ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642938" y="3071813"/>
            <a:ext cx="1463675" cy="1279525"/>
          </a:xfrm>
          <a:prstGeom prst="ellipse">
            <a:avLst/>
          </a:prstGeom>
          <a:noFill/>
          <a:ln w="9525">
            <a:solidFill>
              <a:schemeClr val="tx1">
                <a:lumMod val="9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5214938" y="3143250"/>
            <a:ext cx="1463675" cy="1279525"/>
          </a:xfrm>
          <a:prstGeom prst="ellipse">
            <a:avLst/>
          </a:prstGeom>
          <a:noFill/>
          <a:ln w="9525">
            <a:solidFill>
              <a:schemeClr val="tx1">
                <a:lumMod val="9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cxnSp>
        <p:nvCxnSpPr>
          <p:cNvPr id="6" name="Přímá spojovací čára 7"/>
          <p:cNvCxnSpPr>
            <a:stCxn id="4" idx="2"/>
            <a:endCxn id="4" idx="6"/>
          </p:cNvCxnSpPr>
          <p:nvPr/>
        </p:nvCxnSpPr>
        <p:spPr>
          <a:xfrm rot="10800000" flipH="1">
            <a:off x="642938" y="3711575"/>
            <a:ext cx="14636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9"/>
          <p:cNvCxnSpPr>
            <a:stCxn id="5" idx="2"/>
            <a:endCxn id="5" idx="6"/>
          </p:cNvCxnSpPr>
          <p:nvPr/>
        </p:nvCxnSpPr>
        <p:spPr>
          <a:xfrm rot="10800000" flipH="1">
            <a:off x="5214938" y="3783013"/>
            <a:ext cx="14636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928688" y="3286125"/>
            <a:ext cx="966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Atributy</a:t>
            </a:r>
          </a:p>
        </p:txBody>
      </p:sp>
      <p:sp>
        <p:nvSpPr>
          <p:cNvPr id="9" name="TextovéPole 11"/>
          <p:cNvSpPr txBox="1">
            <a:spLocks noChangeArrowheads="1"/>
          </p:cNvSpPr>
          <p:nvPr/>
        </p:nvSpPr>
        <p:spPr bwMode="auto">
          <a:xfrm>
            <a:off x="5429250" y="3357563"/>
            <a:ext cx="966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Atributy</a:t>
            </a:r>
          </a:p>
        </p:txBody>
      </p:sp>
      <p:sp>
        <p:nvSpPr>
          <p:cNvPr id="10" name="TextovéPole 12"/>
          <p:cNvSpPr txBox="1">
            <a:spLocks noChangeArrowheads="1"/>
          </p:cNvSpPr>
          <p:nvPr/>
        </p:nvSpPr>
        <p:spPr bwMode="auto">
          <a:xfrm>
            <a:off x="928688" y="3857625"/>
            <a:ext cx="941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Metody</a:t>
            </a:r>
          </a:p>
        </p:txBody>
      </p:sp>
      <p:sp>
        <p:nvSpPr>
          <p:cNvPr id="11" name="TextovéPole 13"/>
          <p:cNvSpPr txBox="1">
            <a:spLocks noChangeArrowheads="1"/>
          </p:cNvSpPr>
          <p:nvPr/>
        </p:nvSpPr>
        <p:spPr bwMode="auto">
          <a:xfrm>
            <a:off x="5500688" y="3857625"/>
            <a:ext cx="941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Metody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2500313" y="3429000"/>
            <a:ext cx="235743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0800000">
            <a:off x="2500313" y="4071938"/>
            <a:ext cx="24288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" name="TextovéPole 17"/>
          <p:cNvSpPr txBox="1">
            <a:spLocks noChangeArrowheads="1"/>
          </p:cNvSpPr>
          <p:nvPr/>
        </p:nvSpPr>
        <p:spPr bwMode="auto">
          <a:xfrm>
            <a:off x="3071813" y="371475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Komunikace</a:t>
            </a:r>
          </a:p>
        </p:txBody>
      </p:sp>
      <p:cxnSp>
        <p:nvCxnSpPr>
          <p:cNvPr id="15" name="Přímá spojovací šipka 19"/>
          <p:cNvCxnSpPr/>
          <p:nvPr/>
        </p:nvCxnSpPr>
        <p:spPr>
          <a:xfrm rot="10800000" flipV="1">
            <a:off x="1714500" y="1714500"/>
            <a:ext cx="1643063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21"/>
          <p:cNvCxnSpPr/>
          <p:nvPr/>
        </p:nvCxnSpPr>
        <p:spPr>
          <a:xfrm rot="16200000" flipH="1">
            <a:off x="4643438" y="2000250"/>
            <a:ext cx="1357312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22"/>
          <p:cNvSpPr txBox="1">
            <a:spLocks noChangeArrowheads="1"/>
          </p:cNvSpPr>
          <p:nvPr/>
        </p:nvSpPr>
        <p:spPr bwMode="auto">
          <a:xfrm>
            <a:off x="3214688" y="2357438"/>
            <a:ext cx="1500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Zapouzdření a rozhraní</a:t>
            </a:r>
          </a:p>
        </p:txBody>
      </p:sp>
      <p:sp>
        <p:nvSpPr>
          <p:cNvPr id="18" name="TextovéPole 20"/>
          <p:cNvSpPr txBox="1">
            <a:spLocks noChangeArrowheads="1"/>
          </p:cNvSpPr>
          <p:nvPr/>
        </p:nvSpPr>
        <p:spPr bwMode="auto">
          <a:xfrm>
            <a:off x="6553200" y="1770062"/>
            <a:ext cx="2071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Rozhraní: množina informací, které o sobě třída zveřejní</a:t>
            </a:r>
          </a:p>
        </p:txBody>
      </p:sp>
      <p:sp>
        <p:nvSpPr>
          <p:cNvPr id="19" name="TextovéPole 22"/>
          <p:cNvSpPr txBox="1">
            <a:spLocks noChangeArrowheads="1"/>
          </p:cNvSpPr>
          <p:nvPr/>
        </p:nvSpPr>
        <p:spPr bwMode="auto">
          <a:xfrm>
            <a:off x="857250" y="5072063"/>
            <a:ext cx="6215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Public Interface Moje_Rozhraní { }</a:t>
            </a:r>
            <a:br>
              <a:rPr lang="cs-CZ" altLang="cs-CZ"/>
            </a:br>
            <a:r>
              <a:rPr lang="cs-CZ" altLang="cs-CZ"/>
              <a:t>…</a:t>
            </a:r>
            <a:br>
              <a:rPr lang="cs-CZ" altLang="cs-CZ"/>
            </a:br>
            <a:r>
              <a:rPr lang="cs-CZ" altLang="cs-CZ"/>
              <a:t>Public Class Moje_Třída implements Moje_Rozhraní { }</a:t>
            </a:r>
          </a:p>
        </p:txBody>
      </p:sp>
    </p:spTree>
    <p:extLst>
      <p:ext uri="{BB962C8B-B14F-4D97-AF65-F5344CB8AC3E}">
        <p14:creationId xmlns:p14="http://schemas.microsoft.com/office/powerpoint/2010/main" val="2107305028"/>
      </p:ext>
    </p:extLst>
  </p:cSld>
  <p:clrMapOvr>
    <a:masterClrMapping/>
  </p:clrMapOvr>
  <p:transition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/>
              <a:t>Provede se dekompozice až do tříd</a:t>
            </a:r>
          </a:p>
          <a:p>
            <a:r>
              <a:rPr lang="cs-CZ" altLang="cs-CZ"/>
              <a:t>Definují se třídy a jejich rozhraní</a:t>
            </a:r>
          </a:p>
          <a:p>
            <a:r>
              <a:rPr lang="cs-CZ" altLang="cs-CZ"/>
              <a:t>Pak se jde dovnitř tříd</a:t>
            </a:r>
          </a:p>
          <a:p>
            <a:r>
              <a:rPr lang="cs-CZ" altLang="cs-CZ"/>
              <a:t>Když se ukáže, že je třeba rozhraní dodefinovat, provede se iterace s případnou úpravou tříd a rozhraní</a:t>
            </a:r>
          </a:p>
          <a:p>
            <a:r>
              <a:rPr lang="cs-CZ" altLang="cs-CZ"/>
              <a:t>Poznámka:</a:t>
            </a:r>
          </a:p>
          <a:p>
            <a:pPr lvl="1"/>
            <a:r>
              <a:rPr lang="cs-CZ" altLang="cs-CZ"/>
              <a:t>Třídy v různých metodikách mohou být ekvivaletní objektům v UML.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5BB6C5-708F-46FF-93D4-E001D1489C82}" type="slidenum">
              <a:rPr lang="cs-CZ" altLang="cs-CZ"/>
              <a:pPr eaLnBrk="1" hangingPunct="1"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319661"/>
      </p:ext>
    </p:extLst>
  </p:cSld>
  <p:clrMapOvr>
    <a:masterClrMapping/>
  </p:clrMapOvr>
  <p:transition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Abstrakce</a:t>
            </a:r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EEC806-6DDD-427D-9B3E-4758DB04476E}" type="slidenum">
              <a:rPr lang="cs-CZ" altLang="cs-CZ"/>
              <a:pPr eaLnBrk="1" hangingPunct="1"/>
              <a:t>46</a:t>
            </a:fld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643063"/>
            <a:ext cx="6067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71500" y="6286500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 Řepa</a:t>
            </a:r>
          </a:p>
        </p:txBody>
      </p:sp>
    </p:spTree>
    <p:extLst>
      <p:ext uri="{BB962C8B-B14F-4D97-AF65-F5344CB8AC3E}">
        <p14:creationId xmlns:p14="http://schemas.microsoft.com/office/powerpoint/2010/main" val="1798695115"/>
      </p:ext>
    </p:extLst>
  </p:cSld>
  <p:clrMapOvr>
    <a:masterClrMapping/>
  </p:clrMapOvr>
  <p:transition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Generalizace a specializace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/>
              <a:t>Generalizace</a:t>
            </a:r>
          </a:p>
          <a:p>
            <a:pPr lvl="1"/>
            <a:r>
              <a:rPr lang="cs-CZ" altLang="cs-CZ"/>
              <a:t>Objekt vyšší úrovně je nositelem společných vlastností</a:t>
            </a:r>
          </a:p>
          <a:p>
            <a:pPr lvl="1"/>
            <a:r>
              <a:rPr lang="cs-CZ" altLang="cs-CZ"/>
              <a:t>Tento objekt je nadtypem svého podtypu</a:t>
            </a:r>
          </a:p>
          <a:p>
            <a:pPr lvl="1"/>
            <a:r>
              <a:rPr lang="cs-CZ" altLang="cs-CZ"/>
              <a:t>Jednotlivé podtypy jsou navzájem disjunktní</a:t>
            </a:r>
          </a:p>
          <a:p>
            <a:r>
              <a:rPr lang="cs-CZ" altLang="cs-CZ"/>
              <a:t>Specializace</a:t>
            </a:r>
          </a:p>
          <a:p>
            <a:pPr lvl="1"/>
            <a:r>
              <a:rPr lang="cs-CZ" altLang="cs-CZ"/>
              <a:t>Představuje zjemnění třídy do podtřídy</a:t>
            </a:r>
          </a:p>
          <a:p>
            <a:pPr lvl="1"/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AA33D9-EDBC-48EF-BFB5-752EA65B2FC3}" type="slidenum">
              <a:rPr lang="cs-CZ" altLang="cs-CZ"/>
              <a:pPr eaLnBrk="1" hangingPunct="1"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2536150"/>
      </p:ext>
    </p:extLst>
  </p:cSld>
  <p:clrMapOvr>
    <a:masterClrMapping/>
  </p:clrMapOvr>
  <p:transition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Záměna výskytů za jejich abstrakce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sz="2400"/>
              <a:t>Zobecněním – generalizací provádím abstrakci a definici vyšší úrovně</a:t>
            </a:r>
          </a:p>
          <a:p>
            <a:r>
              <a:rPr lang="cs-CZ" altLang="cs-CZ" sz="2400"/>
              <a:t>Příklad:	 </a:t>
            </a:r>
          </a:p>
          <a:p>
            <a:pPr lvl="1"/>
            <a:r>
              <a:rPr lang="cs-CZ" altLang="cs-CZ" sz="2000"/>
              <a:t>Máme nastavená pravidla jak tvořit obchodní zakázky</a:t>
            </a:r>
          </a:p>
          <a:p>
            <a:pPr lvl="1"/>
            <a:r>
              <a:rPr lang="cs-CZ" altLang="cs-CZ" sz="2000"/>
              <a:t>Každá zakázka tím získává určité atributy</a:t>
            </a:r>
          </a:p>
          <a:p>
            <a:pPr lvl="1"/>
            <a:r>
              <a:rPr lang="cs-CZ" altLang="cs-CZ" sz="2000"/>
              <a:t>Každá zakázka je zpracovávána v  podstatě stejným způsobem</a:t>
            </a:r>
          </a:p>
          <a:p>
            <a:pPr lvl="1"/>
            <a:r>
              <a:rPr lang="cs-CZ" altLang="cs-CZ" sz="2000"/>
              <a:t>Zobecnění pro všechny zakázky daného typu – generalizace</a:t>
            </a:r>
          </a:p>
          <a:p>
            <a:pPr lvl="1"/>
            <a:r>
              <a:rPr lang="cs-CZ" altLang="cs-CZ" sz="2000"/>
              <a:t>Výsledek : třída zakázek definující pravidla týkající se výskytů všech zakázek daného typu.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245770-91C8-44A8-8679-EBF852CA72E7}" type="slidenum">
              <a:rPr lang="cs-CZ" altLang="cs-CZ"/>
              <a:pPr eaLnBrk="1" hangingPunct="1"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3657248"/>
      </p:ext>
    </p:extLst>
  </p:cSld>
  <p:clrMapOvr>
    <a:masterClrMapping/>
  </p:clrMapOvr>
  <p:transition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Příklad generalizace</a:t>
            </a:r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21D4E8-4360-477C-A600-7453C0581741}" type="slidenum">
              <a:rPr lang="cs-CZ" altLang="cs-CZ"/>
              <a:pPr eaLnBrk="1" hangingPunct="1"/>
              <a:t>49</a:t>
            </a:fld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28" y="1988840"/>
            <a:ext cx="6166693" cy="354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253650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876300"/>
            <a:ext cx="82867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71500" y="6357938"/>
            <a:ext cx="2643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Zdroj:Lenertová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0C3048-5FA5-406A-8A00-335A57A46A5A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8390915"/>
      </p:ext>
    </p:extLst>
  </p:cSld>
  <p:clrMapOvr>
    <a:masterClrMapping/>
  </p:clrMapOvr>
  <p:transition>
    <p:pu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Jiný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sz="2400" dirty="0"/>
              <a:t>Člověk</a:t>
            </a:r>
          </a:p>
          <a:p>
            <a:pPr lvl="1"/>
            <a:r>
              <a:rPr lang="cs-CZ" altLang="cs-CZ" sz="2000" dirty="0"/>
              <a:t>Skládá se </a:t>
            </a:r>
          </a:p>
          <a:p>
            <a:pPr lvl="2"/>
            <a:r>
              <a:rPr lang="cs-CZ" altLang="cs-CZ" sz="1800" dirty="0"/>
              <a:t>Kostry</a:t>
            </a:r>
          </a:p>
          <a:p>
            <a:pPr lvl="2"/>
            <a:r>
              <a:rPr lang="cs-CZ" altLang="cs-CZ" sz="1800" dirty="0"/>
              <a:t>Svalů</a:t>
            </a:r>
          </a:p>
          <a:p>
            <a:pPr lvl="2"/>
            <a:r>
              <a:rPr lang="cs-CZ" altLang="cs-CZ" sz="1800" dirty="0"/>
              <a:t>Vnitřních orgánů atd.</a:t>
            </a:r>
          </a:p>
          <a:p>
            <a:pPr lvl="1"/>
            <a:r>
              <a:rPr lang="cs-CZ" altLang="cs-CZ" sz="2000" dirty="0"/>
              <a:t>Avšak: tato statická definice nic neříká o funkcích jednotlivých orgánů</a:t>
            </a:r>
          </a:p>
          <a:p>
            <a:pPr lvl="1"/>
            <a:r>
              <a:rPr lang="cs-CZ" altLang="cs-CZ" sz="2000" dirty="0"/>
              <a:t>Srdce pohání krev</a:t>
            </a:r>
          </a:p>
          <a:p>
            <a:pPr lvl="1"/>
            <a:r>
              <a:rPr lang="cs-CZ" altLang="cs-CZ" sz="2000" dirty="0"/>
              <a:t>Krev se okysličuje v plicích</a:t>
            </a:r>
          </a:p>
          <a:p>
            <a:pPr lvl="1"/>
            <a:r>
              <a:rPr lang="cs-CZ" altLang="cs-CZ" sz="2000" dirty="0"/>
              <a:t>Atd.</a:t>
            </a:r>
          </a:p>
          <a:p>
            <a:r>
              <a:rPr lang="cs-CZ" altLang="cs-CZ" sz="2400" dirty="0"/>
              <a:t>Ještě vyšší úroveň generalizace: třída savců atd.</a:t>
            </a:r>
            <a:br>
              <a:rPr lang="cs-CZ" altLang="cs-CZ" sz="2400" dirty="0"/>
            </a:br>
            <a:r>
              <a:rPr lang="cs-CZ" altLang="cs-CZ" sz="2400" dirty="0"/>
              <a:t>					</a:t>
            </a:r>
          </a:p>
          <a:p>
            <a:pPr lvl="1"/>
            <a:endParaRPr lang="cs-CZ" alt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7E429D-48DF-4FF4-AB4E-3E60B5FF5CBC}" type="slidenum">
              <a:rPr lang="cs-CZ" altLang="cs-CZ"/>
              <a:pPr eaLnBrk="1" hangingPunct="1"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7804843"/>
      </p:ext>
    </p:extLst>
  </p:cSld>
  <p:clrMapOvr>
    <a:masterClrMapping/>
  </p:clrMapOvr>
  <p:transition>
    <p:pu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Modely používané v OO metodikách</a:t>
            </a:r>
          </a:p>
        </p:txBody>
      </p:sp>
      <p:sp>
        <p:nvSpPr>
          <p:cNvPr id="3" name="Zástupný symbol pro obsah 3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altLang="cs-CZ" sz="2400"/>
              <a:t>Model tříd a stavový model</a:t>
            </a:r>
          </a:p>
          <a:p>
            <a:pPr lvl="1"/>
            <a:r>
              <a:rPr lang="cs-CZ" altLang="cs-CZ" sz="2000"/>
              <a:t>Popisuje objektový pohled na realitu</a:t>
            </a:r>
          </a:p>
          <a:p>
            <a:r>
              <a:rPr lang="cs-CZ" altLang="cs-CZ" sz="2400"/>
              <a:t>Procesní model</a:t>
            </a:r>
          </a:p>
          <a:p>
            <a:pPr lvl="1"/>
            <a:r>
              <a:rPr lang="cs-CZ" altLang="cs-CZ" sz="2000"/>
              <a:t>Klíčové procesy a jejich produkty</a:t>
            </a:r>
          </a:p>
          <a:p>
            <a:r>
              <a:rPr lang="cs-CZ" altLang="cs-CZ" sz="2400"/>
              <a:t>Funkční model</a:t>
            </a:r>
          </a:p>
          <a:p>
            <a:pPr lvl="1"/>
            <a:r>
              <a:rPr lang="cs-CZ" altLang="cs-CZ" sz="2000"/>
              <a:t>Klíčové funkce </a:t>
            </a:r>
          </a:p>
          <a:p>
            <a:r>
              <a:rPr lang="cs-CZ" altLang="cs-CZ" sz="2400"/>
              <a:t>Struktura technologie</a:t>
            </a:r>
          </a:p>
          <a:p>
            <a:r>
              <a:rPr lang="cs-CZ" altLang="cs-CZ" sz="2400"/>
              <a:t>Procesně-technologický</a:t>
            </a:r>
          </a:p>
          <a:p>
            <a:pPr lvl="1"/>
            <a:r>
              <a:rPr lang="cs-CZ" altLang="cs-CZ" sz="2000"/>
              <a:t>Umístění logických komponent na fyzických komponentách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DDFDFB-A63B-46EF-8C33-80FAEEFBB8D8}" type="slidenum">
              <a:rPr lang="cs-CZ" altLang="cs-CZ"/>
              <a:pPr eaLnBrk="1" hangingPunct="1"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9576659"/>
      </p:ext>
    </p:extLst>
  </p:cSld>
  <p:clrMapOvr>
    <a:masterClrMapping/>
  </p:clrMapOvr>
  <p:transition>
    <p:pu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Modely při objektovém návrhu IS</a:t>
            </a:r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9A1661-B22D-4157-B0F6-72C724ACEA20}" type="slidenum">
              <a:rPr lang="cs-CZ" altLang="cs-CZ"/>
              <a:pPr eaLnBrk="1" hangingPunct="1"/>
              <a:t>52</a:t>
            </a:fld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6781"/>
            <a:ext cx="78972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807635"/>
      </p:ext>
    </p:extLst>
  </p:cSld>
  <p:clrMapOvr>
    <a:masterClrMapping/>
  </p:clrMapOvr>
  <p:transition>
    <p:push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752528" cy="677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385206"/>
      </p:ext>
    </p:extLst>
  </p:cSld>
  <p:clrMapOvr>
    <a:masterClrMapping/>
  </p:clrMapOvr>
  <p:transition>
    <p:pu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200" kern="0"/>
              <a:t>Detailní analýza požadavků na nový systém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844824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400" kern="0" dirty="0"/>
              <a:t>Cíl: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Na základě firemní strategie a cílů projektu definovat detailní požadované funkce</a:t>
            </a:r>
          </a:p>
          <a:p>
            <a:pPr>
              <a:lnSpc>
                <a:spcPct val="80000"/>
              </a:lnSpc>
            </a:pPr>
            <a:r>
              <a:rPr lang="cs-CZ" altLang="cs-CZ" sz="2400" kern="0" dirty="0"/>
              <a:t>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Workshopy s řízenou moderací a dokumentací</a:t>
            </a:r>
          </a:p>
          <a:p>
            <a:pPr>
              <a:lnSpc>
                <a:spcPct val="80000"/>
              </a:lnSpc>
            </a:pPr>
            <a:r>
              <a:rPr lang="cs-CZ" altLang="cs-CZ" sz="2400" kern="0" dirty="0"/>
              <a:t>Účastníci: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Dle témat jednotlivé specializované dílčí týmy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K integraci je nutné dílčí týmy koordinovat (úloha projektového manažéra)</a:t>
            </a:r>
          </a:p>
          <a:p>
            <a:pPr>
              <a:lnSpc>
                <a:spcPct val="80000"/>
              </a:lnSpc>
            </a:pPr>
            <a:r>
              <a:rPr lang="cs-CZ" altLang="cs-CZ" sz="2400" kern="0" dirty="0"/>
              <a:t>Výstup: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Podklady pro návrh databáze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Podrobná specifikace funkcí a prací</a:t>
            </a:r>
          </a:p>
          <a:p>
            <a:pPr lvl="1">
              <a:lnSpc>
                <a:spcPct val="80000"/>
              </a:lnSpc>
            </a:pPr>
            <a:r>
              <a:rPr lang="cs-CZ" altLang="cs-CZ" sz="2000" kern="0" dirty="0"/>
              <a:t>Podklady pro cílový koncept řešení</a:t>
            </a:r>
          </a:p>
        </p:txBody>
      </p:sp>
    </p:spTree>
    <p:extLst>
      <p:ext uri="{BB962C8B-B14F-4D97-AF65-F5344CB8AC3E}">
        <p14:creationId xmlns:p14="http://schemas.microsoft.com/office/powerpoint/2010/main" val="668369718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altLang="cs-CZ"/>
              <a:t>Principy analýzy a návrhu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44752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Analýza a návrh  systému se řídí několika principy:</a:t>
            </a:r>
          </a:p>
          <a:p>
            <a:pPr lvl="1"/>
            <a:r>
              <a:rPr lang="cs-CZ" altLang="cs-CZ" dirty="0"/>
              <a:t>Princip abstrakce – vyvoláno nutností pracovat se zvládnutelnými úseky (částmi)</a:t>
            </a:r>
          </a:p>
          <a:p>
            <a:pPr lvl="1"/>
            <a:r>
              <a:rPr lang="cs-CZ" altLang="cs-CZ" dirty="0"/>
              <a:t>Top </a:t>
            </a:r>
            <a:r>
              <a:rPr lang="cs-CZ" altLang="cs-CZ" dirty="0" err="1"/>
              <a:t>down</a:t>
            </a:r>
            <a:r>
              <a:rPr lang="cs-CZ" altLang="cs-CZ" dirty="0"/>
              <a:t> hierarchie</a:t>
            </a:r>
          </a:p>
          <a:p>
            <a:pPr lvl="1"/>
            <a:r>
              <a:rPr lang="cs-CZ" altLang="cs-CZ" dirty="0"/>
              <a:t>Princip tří architektur</a:t>
            </a:r>
          </a:p>
          <a:p>
            <a:pPr lvl="1"/>
            <a:r>
              <a:rPr lang="cs-CZ" altLang="cs-CZ" dirty="0"/>
              <a:t>Agregace – specializace – generalizace</a:t>
            </a:r>
          </a:p>
          <a:p>
            <a:pPr lvl="1"/>
            <a:r>
              <a:rPr lang="cs-CZ" altLang="cs-CZ" dirty="0"/>
              <a:t>Princip modelování (formální zjednodušené zobrazení systému/reality)</a:t>
            </a:r>
          </a:p>
          <a:p>
            <a:pPr marL="471487" lvl="1" indent="0">
              <a:buNone/>
            </a:pPr>
            <a:endParaRPr lang="sk-SK" altLang="cs-CZ" sz="1800" dirty="0"/>
          </a:p>
          <a:p>
            <a:pPr marL="471487" lvl="1" indent="0">
              <a:buNone/>
            </a:pPr>
            <a:r>
              <a:rPr lang="sk-SK" altLang="cs-CZ" sz="1800" dirty="0" err="1"/>
              <a:t>Více</a:t>
            </a:r>
            <a:r>
              <a:rPr lang="sk-SK" altLang="cs-CZ" sz="1800" dirty="0"/>
              <a:t> o </a:t>
            </a:r>
            <a:r>
              <a:rPr lang="sk-SK" altLang="cs-CZ" sz="1800" dirty="0" err="1"/>
              <a:t>principech</a:t>
            </a:r>
            <a:r>
              <a:rPr lang="sk-SK" altLang="cs-CZ" sz="1800" dirty="0"/>
              <a:t> </a:t>
            </a:r>
            <a:r>
              <a:rPr lang="sk-SK" altLang="cs-CZ" sz="1800" dirty="0">
                <a:hlinkClick r:id="rId2"/>
              </a:rPr>
              <a:t>zde</a:t>
            </a:r>
            <a:endParaRPr lang="cs-CZ" alt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9A421A-6BA7-4583-AC08-637138B1EC2B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5277596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/>
              <a:t>Popis očekávané reality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3474" y="17728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kern="0" dirty="0"/>
              <a:t>Je základem pro tvorbu nového sytému</a:t>
            </a:r>
          </a:p>
          <a:p>
            <a:r>
              <a:rPr lang="cs-CZ" altLang="cs-CZ" sz="2000" kern="0" dirty="0"/>
              <a:t>Konkrétní forma – model</a:t>
            </a:r>
          </a:p>
          <a:p>
            <a:pPr lvl="1"/>
            <a:r>
              <a:rPr lang="cs-CZ" altLang="cs-CZ" sz="1800" kern="0" dirty="0"/>
              <a:t>Znázornění stávajícího nebo vytvářeného systému</a:t>
            </a:r>
          </a:p>
          <a:p>
            <a:pPr lvl="1"/>
            <a:r>
              <a:rPr lang="cs-CZ" altLang="cs-CZ" sz="1800" kern="0" dirty="0"/>
              <a:t>Specifikace struktury a chování systému</a:t>
            </a:r>
          </a:p>
          <a:p>
            <a:pPr lvl="1"/>
            <a:r>
              <a:rPr lang="cs-CZ" altLang="cs-CZ" sz="1800" kern="0" dirty="0"/>
              <a:t>Specifikace omezení a vazeb na okolí</a:t>
            </a:r>
          </a:p>
          <a:p>
            <a:r>
              <a:rPr lang="cs-CZ" altLang="cs-CZ" sz="2000" kern="0" dirty="0"/>
              <a:t>Tři nutné předpoklady</a:t>
            </a:r>
          </a:p>
          <a:p>
            <a:pPr lvl="1"/>
            <a:r>
              <a:rPr lang="cs-CZ" altLang="cs-CZ" sz="1800" kern="0" dirty="0"/>
              <a:t>Notace – způsob zápisu modelu systému</a:t>
            </a:r>
          </a:p>
          <a:p>
            <a:pPr lvl="1"/>
            <a:r>
              <a:rPr lang="cs-CZ" altLang="cs-CZ" sz="1800" kern="0" dirty="0"/>
              <a:t>Proces – způsob použití notace</a:t>
            </a:r>
          </a:p>
          <a:p>
            <a:pPr lvl="1"/>
            <a:r>
              <a:rPr lang="cs-CZ" altLang="cs-CZ" sz="1800" kern="0" dirty="0"/>
              <a:t>Nástroj – </a:t>
            </a:r>
            <a:r>
              <a:rPr lang="cs-CZ" altLang="cs-CZ" sz="1800" kern="0" dirty="0" err="1"/>
              <a:t>tool</a:t>
            </a:r>
            <a:r>
              <a:rPr lang="cs-CZ" altLang="cs-CZ" sz="1800" kern="0" dirty="0"/>
              <a:t> k dokumentování našeho modelu</a:t>
            </a:r>
          </a:p>
          <a:p>
            <a:r>
              <a:rPr lang="cs-CZ" altLang="cs-CZ" sz="2000" kern="0" dirty="0"/>
              <a:t>Forma</a:t>
            </a:r>
          </a:p>
          <a:p>
            <a:pPr lvl="1"/>
            <a:r>
              <a:rPr lang="cs-CZ" altLang="cs-CZ" sz="1800" kern="0" dirty="0"/>
              <a:t>Top </a:t>
            </a:r>
            <a:r>
              <a:rPr lang="cs-CZ" altLang="cs-CZ" sz="1800" kern="0" dirty="0" err="1"/>
              <a:t>down</a:t>
            </a:r>
            <a:r>
              <a:rPr lang="cs-CZ" altLang="cs-CZ" sz="1800" kern="0" dirty="0"/>
              <a:t> kaskáda – viz princip top-</a:t>
            </a:r>
            <a:r>
              <a:rPr lang="cs-CZ" altLang="cs-CZ" sz="1800" kern="0" dirty="0" err="1"/>
              <a:t>down</a:t>
            </a:r>
            <a:r>
              <a:rPr lang="cs-CZ" altLang="cs-CZ" sz="1800" kern="0" dirty="0"/>
              <a:t> hierarchie ne vždy možná </a:t>
            </a:r>
          </a:p>
          <a:p>
            <a:pPr lvl="1"/>
            <a:r>
              <a:rPr lang="cs-CZ" altLang="cs-CZ" sz="1800" kern="0" dirty="0"/>
              <a:t>Iterační a přírůstkový cyklus </a:t>
            </a:r>
          </a:p>
        </p:txBody>
      </p:sp>
    </p:spTree>
    <p:extLst>
      <p:ext uri="{BB962C8B-B14F-4D97-AF65-F5344CB8AC3E}">
        <p14:creationId xmlns:p14="http://schemas.microsoft.com/office/powerpoint/2010/main" val="3599661382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kern="0" dirty="0"/>
              <a:t>Základní přístupy k zobrazení očekávané reality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0693" y="1916832"/>
            <a:ext cx="8229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400" b="1" kern="0" dirty="0"/>
              <a:t>Strukturované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Člení projekt na definované substruktury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Probíhají více či méně ex post balancováním funkčního a datového modelu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Data Flow Diagram (DFD), </a:t>
            </a:r>
            <a:r>
              <a:rPr lang="en-US" altLang="cs-CZ" sz="2400" kern="0" dirty="0"/>
              <a:t>Entity Relationship Diagram (ERD), State Transition Diagram (STD), Data Dictionary a Process Specification</a:t>
            </a:r>
            <a:endParaRPr lang="cs-CZ" altLang="cs-CZ" sz="2400" kern="0" dirty="0"/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400" kern="0" dirty="0"/>
          </a:p>
          <a:p>
            <a:pPr>
              <a:lnSpc>
                <a:spcPct val="80000"/>
              </a:lnSpc>
            </a:pPr>
            <a:r>
              <a:rPr lang="cs-CZ" altLang="cs-CZ" sz="2400" b="1" kern="0" dirty="0"/>
              <a:t>Objektové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/>
              <a:t>Princip je ve spojení dat a služeb – objekty volají metody jiných objektů</a:t>
            </a:r>
          </a:p>
          <a:p>
            <a:pPr lvl="1">
              <a:lnSpc>
                <a:spcPct val="80000"/>
              </a:lnSpc>
            </a:pPr>
            <a:r>
              <a:rPr lang="cs-CZ" altLang="cs-CZ" sz="2400" kern="0" dirty="0" err="1"/>
              <a:t>Zapouzdřenost</a:t>
            </a:r>
            <a:r>
              <a:rPr lang="cs-CZ" altLang="cs-CZ" sz="2400" kern="0" dirty="0"/>
              <a:t> chování a dědičnost</a:t>
            </a:r>
          </a:p>
          <a:p>
            <a:pPr lvl="1">
              <a:lnSpc>
                <a:spcPct val="80000"/>
              </a:lnSpc>
            </a:pPr>
            <a:endParaRPr lang="cs-CZ" alt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2059541697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624</TotalTime>
  <Words>2462</Words>
  <Application>Microsoft Office PowerPoint</Application>
  <PresentationFormat>Předvádění na obrazovce (4:3)</PresentationFormat>
  <Paragraphs>466</Paragraphs>
  <Slides>54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54</vt:i4>
      </vt:variant>
    </vt:vector>
  </HeadingPairs>
  <TitlesOfParts>
    <vt:vector size="62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 5</vt:lpstr>
      <vt:lpstr>Příprava prováděcího projektu začíná detailní analýzou</vt:lpstr>
      <vt:lpstr>Základní pojmy</vt:lpstr>
      <vt:lpstr>Prezentace aplikace PowerPoint</vt:lpstr>
      <vt:lpstr>Prezentace aplikace PowerPoint</vt:lpstr>
      <vt:lpstr>Prezentace aplikace PowerPoint</vt:lpstr>
      <vt:lpstr>Principy analýzy a návrhu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Jacksonovy diagramy</vt:lpstr>
      <vt:lpstr>Prezentace aplikace PowerPoint</vt:lpstr>
      <vt:lpstr>Prezentace aplikace PowerPoint</vt:lpstr>
      <vt:lpstr>Příklad životního cyklu entity  Zákazník</vt:lpstr>
      <vt:lpstr>Prezentace aplikace PowerPoint</vt:lpstr>
      <vt:lpstr>Prezentace aplikace PowerPoint</vt:lpstr>
      <vt:lpstr>Prezentace aplikace PowerPoint</vt:lpstr>
      <vt:lpstr>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Normální formy</vt:lpstr>
      <vt:lpstr>Postup přípravy ER diagramu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Souvislosti modelů</vt:lpstr>
      <vt:lpstr>Objektové technologie</vt:lpstr>
      <vt:lpstr>Prezentace aplikace PowerPoint</vt:lpstr>
      <vt:lpstr>Prezentace aplikace PowerPoint</vt:lpstr>
      <vt:lpstr>Objektové technologie II</vt:lpstr>
      <vt:lpstr>Zapouzdřenost</vt:lpstr>
      <vt:lpstr>Princip rozhraní se zapouzdřením</vt:lpstr>
      <vt:lpstr>Postup</vt:lpstr>
      <vt:lpstr>Abstrakce</vt:lpstr>
      <vt:lpstr>Generalizace a specializace</vt:lpstr>
      <vt:lpstr>Záměna výskytů za jejich abstrakce</vt:lpstr>
      <vt:lpstr>Příklad generalizace</vt:lpstr>
      <vt:lpstr>Jiný příklad</vt:lpstr>
      <vt:lpstr>Modely používané v OO metodikách</vt:lpstr>
      <vt:lpstr>Modely při objektovém návrhu IS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Roman Šperka</cp:lastModifiedBy>
  <cp:revision>192</cp:revision>
  <cp:lastPrinted>2013-02-12T08:20:14Z</cp:lastPrinted>
  <dcterms:created xsi:type="dcterms:W3CDTF">2006-12-01T12:12:29Z</dcterms:created>
  <dcterms:modified xsi:type="dcterms:W3CDTF">2019-03-16T14:07:45Z</dcterms:modified>
</cp:coreProperties>
</file>