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  <p:sldMasterId id="2147483737" r:id="rId2"/>
    <p:sldMasterId id="2147483752" r:id="rId3"/>
  </p:sldMasterIdLst>
  <p:notesMasterIdLst>
    <p:notesMasterId r:id="rId58"/>
  </p:notesMasterIdLst>
  <p:handoutMasterIdLst>
    <p:handoutMasterId r:id="rId59"/>
  </p:handoutMasterIdLst>
  <p:sldIdLst>
    <p:sldId id="256" r:id="rId4"/>
    <p:sldId id="346" r:id="rId5"/>
    <p:sldId id="393" r:id="rId6"/>
    <p:sldId id="394" r:id="rId7"/>
    <p:sldId id="395" r:id="rId8"/>
    <p:sldId id="396" r:id="rId9"/>
    <p:sldId id="397" r:id="rId10"/>
    <p:sldId id="398" r:id="rId11"/>
    <p:sldId id="399" r:id="rId12"/>
    <p:sldId id="400" r:id="rId13"/>
    <p:sldId id="444" r:id="rId14"/>
    <p:sldId id="442" r:id="rId15"/>
    <p:sldId id="441" r:id="rId16"/>
    <p:sldId id="401" r:id="rId17"/>
    <p:sldId id="402" r:id="rId18"/>
    <p:sldId id="443" r:id="rId19"/>
    <p:sldId id="440" r:id="rId20"/>
    <p:sldId id="439" r:id="rId21"/>
    <p:sldId id="438" r:id="rId22"/>
    <p:sldId id="437" r:id="rId23"/>
    <p:sldId id="436" r:id="rId24"/>
    <p:sldId id="435" r:id="rId25"/>
    <p:sldId id="434" r:id="rId26"/>
    <p:sldId id="433" r:id="rId27"/>
    <p:sldId id="432" r:id="rId28"/>
    <p:sldId id="431" r:id="rId29"/>
    <p:sldId id="430" r:id="rId30"/>
    <p:sldId id="429" r:id="rId31"/>
    <p:sldId id="428" r:id="rId32"/>
    <p:sldId id="427" r:id="rId33"/>
    <p:sldId id="426" r:id="rId34"/>
    <p:sldId id="425" r:id="rId35"/>
    <p:sldId id="424" r:id="rId36"/>
    <p:sldId id="423" r:id="rId37"/>
    <p:sldId id="422" r:id="rId38"/>
    <p:sldId id="421" r:id="rId39"/>
    <p:sldId id="420" r:id="rId40"/>
    <p:sldId id="419" r:id="rId41"/>
    <p:sldId id="418" r:id="rId42"/>
    <p:sldId id="417" r:id="rId43"/>
    <p:sldId id="416" r:id="rId44"/>
    <p:sldId id="415" r:id="rId45"/>
    <p:sldId id="414" r:id="rId46"/>
    <p:sldId id="413" r:id="rId47"/>
    <p:sldId id="412" r:id="rId48"/>
    <p:sldId id="411" r:id="rId49"/>
    <p:sldId id="410" r:id="rId50"/>
    <p:sldId id="409" r:id="rId51"/>
    <p:sldId id="408" r:id="rId52"/>
    <p:sldId id="407" r:id="rId53"/>
    <p:sldId id="406" r:id="rId54"/>
    <p:sldId id="405" r:id="rId55"/>
    <p:sldId id="404" r:id="rId56"/>
    <p:sldId id="392" r:id="rId57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003300"/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13" autoAdjust="0"/>
    <p:restoredTop sz="98046" autoAdjust="0"/>
  </p:normalViewPr>
  <p:slideViewPr>
    <p:cSldViewPr>
      <p:cViewPr varScale="1">
        <p:scale>
          <a:sx n="102" d="100"/>
          <a:sy n="102" d="100"/>
        </p:scale>
        <p:origin x="18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61" Type="http://schemas.openxmlformats.org/officeDocument/2006/relationships/viewProps" Target="viewProps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24F4663-8B68-4BA8-9A95-C6818140823E}" type="datetimeFigureOut">
              <a:rPr lang="cs-CZ"/>
              <a:pPr>
                <a:defRPr/>
              </a:pPr>
              <a:t>16.03.19</a:t>
            </a:fld>
            <a:endParaRPr lang="cs-CZ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920594A-B98C-46EB-A22A-0330DB9A79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334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4817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2DE72AA-5343-4DEA-B48D-44173E380413}" type="datetimeFigureOut">
              <a:rPr lang="cs-CZ"/>
              <a:pPr>
                <a:defRPr/>
              </a:pPr>
              <a:t>16.03.19</a:t>
            </a:fld>
            <a:endParaRPr lang="cs-CZ"/>
          </a:p>
        </p:txBody>
      </p:sp>
      <p:sp>
        <p:nvSpPr>
          <p:cNvPr id="49156" name="Rectangle 34819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  <a:endParaRPr lang="cs-CZ" noProof="0"/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cs-CZ" noProof="0"/>
          </a:p>
        </p:txBody>
      </p:sp>
      <p:sp>
        <p:nvSpPr>
          <p:cNvPr id="48134" name="Rectangle 34821"/>
          <p:cNvSpPr>
            <a:spLocks noGrp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FDD1D4E-773E-4701-9867-C147C2DDC5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0985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399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84D7C-F96E-4EDC-A45D-D519B379E8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2ECEE-BE67-462E-BE16-DBC8829D56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673ED-658D-4F50-B746-943635A419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727075"/>
      </p:ext>
    </p:extLst>
  </p:cSld>
  <p:clrMapOvr>
    <a:masterClrMapping/>
  </p:clrMapOvr>
  <p:transition spd="slow">
    <p:push/>
  </p:transition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965873"/>
      </p:ext>
    </p:extLst>
  </p:cSld>
  <p:clrMapOvr>
    <a:masterClrMapping/>
  </p:clrMapOvr>
  <p:transition spd="slow">
    <p:push/>
  </p:transition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780700"/>
      </p:ext>
    </p:extLst>
  </p:cSld>
  <p:clrMapOvr>
    <a:masterClrMapping/>
  </p:clrMapOvr>
  <p:transition spd="slow">
    <p:push/>
  </p:transition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014723"/>
      </p:ext>
    </p:extLst>
  </p:cSld>
  <p:clrMapOvr>
    <a:masterClrMapping/>
  </p:clrMapOvr>
  <p:transition spd="slow">
    <p:push/>
  </p:transition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341049"/>
      </p:ext>
    </p:extLst>
  </p:cSld>
  <p:clrMapOvr>
    <a:masterClrMapping/>
  </p:clrMapOvr>
  <p:transition spd="slow">
    <p:push/>
  </p:transition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174617"/>
      </p:ext>
    </p:extLst>
  </p:cSld>
  <p:clrMapOvr>
    <a:masterClrMapping/>
  </p:clrMapOvr>
  <p:transition spd="slow">
    <p:push/>
  </p:transition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337288"/>
      </p:ext>
    </p:extLst>
  </p:cSld>
  <p:clrMapOvr>
    <a:masterClrMapping/>
  </p:clrMapOvr>
  <p:transition spd="slow">
    <p:push/>
  </p:transition>
  <p:hf sldNum="0"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175616"/>
      </p:ext>
    </p:extLst>
  </p:cSld>
  <p:clrMapOvr>
    <a:masterClrMapping/>
  </p:clrMapOvr>
  <p:transition spd="slow">
    <p:push/>
  </p:transition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928FB-F393-426B-9D6B-D3F0169BAC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11225"/>
      </p:ext>
    </p:extLst>
  </p:cSld>
  <p:clrMapOvr>
    <a:masterClrMapping/>
  </p:clrMapOvr>
  <p:transition spd="slow">
    <p:push/>
  </p:transition>
  <p:hf sldNum="0"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535547"/>
      </p:ext>
    </p:extLst>
  </p:cSld>
  <p:clrMapOvr>
    <a:masterClrMapping/>
  </p:clrMapOvr>
  <p:transition spd="slow">
    <p:push/>
  </p:transition>
  <p:hf sldNum="0"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007235"/>
      </p:ext>
    </p:extLst>
  </p:cSld>
  <p:clrMapOvr>
    <a:masterClrMapping/>
  </p:clrMapOvr>
  <p:transition spd="slow">
    <p:push/>
  </p:transition>
  <p:hf sldNum="0"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95757-C20D-4307-BEB3-E1017FFFC9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853932"/>
      </p:ext>
    </p:extLst>
  </p:cSld>
  <p:clrMapOvr>
    <a:masterClrMapping/>
  </p:clrMapOvr>
  <p:transition>
    <p:pu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DACA0-84ED-45AB-BFF4-C2793E04EA2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214053"/>
      </p:ext>
    </p:extLst>
  </p:cSld>
  <p:clrMapOvr>
    <a:masterClrMapping/>
  </p:clrMapOvr>
  <p:transition>
    <p:push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63DBA-BD7A-43B9-857F-B371D9FDC2F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71431"/>
      </p:ext>
    </p:extLst>
  </p:cSld>
  <p:clrMapOvr>
    <a:masterClrMapping/>
  </p:clrMapOvr>
  <p:transition>
    <p:push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76781-A518-4032-A85B-F45B10245E2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460982"/>
      </p:ext>
    </p:extLst>
  </p:cSld>
  <p:clrMapOvr>
    <a:masterClrMapping/>
  </p:clrMapOvr>
  <p:transition>
    <p:push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2E300-87D1-43B2-9DE5-0D0558C7DBD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327458"/>
      </p:ext>
    </p:extLst>
  </p:cSld>
  <p:clrMapOvr>
    <a:masterClrMapping/>
  </p:clrMapOvr>
  <p:transition>
    <p:push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D5B23-14D5-42B5-B473-80E47309E83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41852"/>
      </p:ext>
    </p:extLst>
  </p:cSld>
  <p:clrMapOvr>
    <a:masterClrMapping/>
  </p:clrMapOvr>
  <p:transition>
    <p:push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B32C3-21B0-4BCF-BCB9-213A8C5B9D6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185965"/>
      </p:ext>
    </p:extLst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A8823-0CD1-4405-A89D-79B1659BCF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69176-9D71-4E75-BC8D-D02FD627D43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211391"/>
      </p:ext>
    </p:extLst>
  </p:cSld>
  <p:clrMapOvr>
    <a:masterClrMapping/>
  </p:clrMapOvr>
  <p:transition>
    <p:push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AE033-2FCE-4CB8-B689-3A8E18B5374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102021"/>
      </p:ext>
    </p:extLst>
  </p:cSld>
  <p:clrMapOvr>
    <a:masterClrMapping/>
  </p:clrMapOvr>
  <p:transition>
    <p:push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6BDC-C2AF-44E0-9241-58D27F2230B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815452"/>
      </p:ext>
    </p:extLst>
  </p:cSld>
  <p:clrMapOvr>
    <a:masterClrMapping/>
  </p:clrMapOvr>
  <p:transition>
    <p:push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CD1B5-C3CA-40D5-AD5D-E335EBB79B5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83680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42AB8-A862-4ED8-8507-4F3F7FA3F0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E8070-20AF-4D20-93B1-156D842886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C32CB-C5DA-42DD-B80F-1A0C0AE53C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92E51-D962-4468-B004-92CE3A4583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5637D-E204-43CC-9063-D00173886C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093F0-6A10-4701-842F-A1A9EA3435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512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9929D2A-8D7E-4B61-8B09-5C09CA0599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493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29929D2A-8D7E-4B61-8B09-5C09CA05994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9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Shape 6168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261 w 6027"/>
                <a:gd name="T1" fmla="*/ 369 h 2296"/>
                <a:gd name="T2" fmla="*/ 0 w 6027"/>
                <a:gd name="T3" fmla="*/ 369 h 2296"/>
                <a:gd name="T4" fmla="*/ 0 w 6027"/>
                <a:gd name="T5" fmla="*/ 0 h 2296"/>
                <a:gd name="T6" fmla="*/ 5261 w 6027"/>
                <a:gd name="T7" fmla="*/ 0 h 2296"/>
                <a:gd name="T8" fmla="*/ 5261 w 6027"/>
                <a:gd name="T9" fmla="*/ 369 h 2296"/>
                <a:gd name="T10" fmla="*/ 5261 w 6027"/>
                <a:gd name="T11" fmla="*/ 369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27"/>
                <a:gd name="T19" fmla="*/ 0 h 2296"/>
                <a:gd name="T20" fmla="*/ 0 w 6027"/>
                <a:gd name="T21" fmla="*/ 0 h 2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" name="Shape 4099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0" b="0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Group 6"/>
          <p:cNvGrpSpPr>
            <a:grpSpLocks/>
          </p:cNvGrpSpPr>
          <p:nvPr userDrawn="1"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" name="Shape 4102"/>
            <p:cNvSpPr>
              <a:spLocks/>
            </p:cNvSpPr>
            <p:nvPr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0" b="0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grpSp>
          <p:nvGrpSpPr>
            <p:cNvPr id="1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6" name="Shape 6163"/>
              <p:cNvSpPr>
                <a:spLocks/>
              </p:cNvSpPr>
              <p:nvPr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996"/>
                  <a:gd name="T46" fmla="*/ 0 h 533"/>
                  <a:gd name="T47" fmla="*/ 0 w 996"/>
                  <a:gd name="T48" fmla="*/ 0 h 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Shape 6164"/>
              <p:cNvSpPr>
                <a:spLocks/>
              </p:cNvSpPr>
              <p:nvPr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5 h 353"/>
                  <a:gd name="T4" fmla="*/ 24 w 186"/>
                  <a:gd name="T5" fmla="*/ 43 h 353"/>
                  <a:gd name="T6" fmla="*/ 18 w 186"/>
                  <a:gd name="T7" fmla="*/ 93 h 353"/>
                  <a:gd name="T8" fmla="*/ 42 w 186"/>
                  <a:gd name="T9" fmla="*/ 160 h 353"/>
                  <a:gd name="T10" fmla="*/ 48 w 186"/>
                  <a:gd name="T11" fmla="*/ 227 h 353"/>
                  <a:gd name="T12" fmla="*/ 0 w 186"/>
                  <a:gd name="T13" fmla="*/ 495 h 353"/>
                  <a:gd name="T14" fmla="*/ 54 w 186"/>
                  <a:gd name="T15" fmla="*/ 327 h 353"/>
                  <a:gd name="T16" fmla="*/ 84 w 186"/>
                  <a:gd name="T17" fmla="*/ 303 h 353"/>
                  <a:gd name="T18" fmla="*/ 126 w 186"/>
                  <a:gd name="T19" fmla="*/ 177 h 353"/>
                  <a:gd name="T20" fmla="*/ 144 w 186"/>
                  <a:gd name="T21" fmla="*/ 168 h 353"/>
                  <a:gd name="T22" fmla="*/ 144 w 186"/>
                  <a:gd name="T23" fmla="*/ 126 h 353"/>
                  <a:gd name="T24" fmla="*/ 186 w 186"/>
                  <a:gd name="T25" fmla="*/ 93 h 353"/>
                  <a:gd name="T26" fmla="*/ 162 w 186"/>
                  <a:gd name="T27" fmla="*/ 8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86"/>
                  <a:gd name="T49" fmla="*/ 0 h 353"/>
                  <a:gd name="T50" fmla="*/ 0 w 186"/>
                  <a:gd name="T51" fmla="*/ 0 h 35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Shape 6165"/>
              <p:cNvSpPr>
                <a:spLocks/>
              </p:cNvSpPr>
              <p:nvPr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78"/>
                  <a:gd name="T34" fmla="*/ 0 h 271"/>
                  <a:gd name="T35" fmla="*/ 0 w 378"/>
                  <a:gd name="T36" fmla="*/ 0 h 27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Shape 6166"/>
              <p:cNvSpPr>
                <a:spLocks/>
              </p:cNvSpPr>
              <p:nvPr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9 h 66"/>
                  <a:gd name="T8" fmla="*/ 6 w 155"/>
                  <a:gd name="T9" fmla="*/ 25 h 66"/>
                  <a:gd name="T10" fmla="*/ 0 w 155"/>
                  <a:gd name="T11" fmla="*/ 34 h 66"/>
                  <a:gd name="T12" fmla="*/ 78 w 155"/>
                  <a:gd name="T13" fmla="*/ 84 h 66"/>
                  <a:gd name="T14" fmla="*/ 96 w 155"/>
                  <a:gd name="T15" fmla="*/ 59 h 66"/>
                  <a:gd name="T16" fmla="*/ 155 w 155"/>
                  <a:gd name="T17" fmla="*/ 93 h 66"/>
                  <a:gd name="T18" fmla="*/ 126 w 155"/>
                  <a:gd name="T19" fmla="*/ 3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55"/>
                  <a:gd name="T40" fmla="*/ 0 h 66"/>
                  <a:gd name="T41" fmla="*/ 0 w 155"/>
                  <a:gd name="T42" fmla="*/ 0 h 6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Shape 6167"/>
              <p:cNvSpPr>
                <a:spLocks/>
              </p:cNvSpPr>
              <p:nvPr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2 h 72"/>
                  <a:gd name="T2" fmla="*/ 0 w 42"/>
                  <a:gd name="T3" fmla="*/ 26 h 72"/>
                  <a:gd name="T4" fmla="*/ 12 w 42"/>
                  <a:gd name="T5" fmla="*/ 9 h 72"/>
                  <a:gd name="T6" fmla="*/ 0 w 42"/>
                  <a:gd name="T7" fmla="*/ 9 h 72"/>
                  <a:gd name="T8" fmla="*/ 12 w 42"/>
                  <a:gd name="T9" fmla="*/ 9 h 72"/>
                  <a:gd name="T10" fmla="*/ 24 w 42"/>
                  <a:gd name="T11" fmla="*/ 9 h 72"/>
                  <a:gd name="T12" fmla="*/ 36 w 42"/>
                  <a:gd name="T13" fmla="*/ 9 h 72"/>
                  <a:gd name="T14" fmla="*/ 42 w 42"/>
                  <a:gd name="T15" fmla="*/ 0 h 72"/>
                  <a:gd name="T16" fmla="*/ 30 w 42"/>
                  <a:gd name="T17" fmla="*/ 26 h 72"/>
                  <a:gd name="T18" fmla="*/ 42 w 42"/>
                  <a:gd name="T19" fmla="*/ 69 h 72"/>
                  <a:gd name="T20" fmla="*/ 12 w 42"/>
                  <a:gd name="T21" fmla="*/ 102 h 72"/>
                  <a:gd name="T22" fmla="*/ 6 w 42"/>
                  <a:gd name="T23" fmla="*/ 52 h 72"/>
                  <a:gd name="T24" fmla="*/ 6 w 42"/>
                  <a:gd name="T25" fmla="*/ 52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72"/>
                  <a:gd name="T41" fmla="*/ 0 w 42"/>
                  <a:gd name="T42" fmla="*/ 0 h 7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" name="Shape 4109"/>
            <p:cNvSpPr>
              <a:spLocks/>
            </p:cNvSpPr>
            <p:nvPr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0" b="0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15"/>
          <p:cNvGrpSpPr>
            <a:grpSpLocks/>
          </p:cNvGrpSpPr>
          <p:nvPr userDrawn="1"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2" name="Shape 6154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3 h 287"/>
                <a:gd name="T4" fmla="*/ 66 w 365"/>
                <a:gd name="T5" fmla="*/ 114 h 287"/>
                <a:gd name="T6" fmla="*/ 143 w 365"/>
                <a:gd name="T7" fmla="*/ 189 h 287"/>
                <a:gd name="T8" fmla="*/ 191 w 365"/>
                <a:gd name="T9" fmla="*/ 174 h 287"/>
                <a:gd name="T10" fmla="*/ 341 w 365"/>
                <a:gd name="T11" fmla="*/ 299 h 287"/>
                <a:gd name="T12" fmla="*/ 305 w 365"/>
                <a:gd name="T13" fmla="*/ 180 h 287"/>
                <a:gd name="T14" fmla="*/ 365 w 365"/>
                <a:gd name="T15" fmla="*/ 138 h 287"/>
                <a:gd name="T16" fmla="*/ 359 w 365"/>
                <a:gd name="T17" fmla="*/ 132 h 287"/>
                <a:gd name="T18" fmla="*/ 335 w 365"/>
                <a:gd name="T19" fmla="*/ 120 h 287"/>
                <a:gd name="T20" fmla="*/ 299 w 365"/>
                <a:gd name="T21" fmla="*/ 93 h 287"/>
                <a:gd name="T22" fmla="*/ 257 w 365"/>
                <a:gd name="T23" fmla="*/ 75 h 287"/>
                <a:gd name="T24" fmla="*/ 215 w 365"/>
                <a:gd name="T25" fmla="*/ 57 h 287"/>
                <a:gd name="T26" fmla="*/ 173 w 365"/>
                <a:gd name="T27" fmla="*/ 39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65"/>
                <a:gd name="T76" fmla="*/ 0 h 287"/>
                <a:gd name="T77" fmla="*/ 0 w 365"/>
                <a:gd name="T78" fmla="*/ 0 h 2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3" name="Shape 6155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33"/>
                <a:gd name="T67" fmla="*/ 0 h 499"/>
                <a:gd name="T68" fmla="*/ 0 w 2033"/>
                <a:gd name="T69" fmla="*/ 0 h 49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4" name="Shape 6156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3 h 60"/>
                <a:gd name="T16" fmla="*/ 65 w 71"/>
                <a:gd name="T17" fmla="*/ 45 h 60"/>
                <a:gd name="T18" fmla="*/ 71 w 71"/>
                <a:gd name="T19" fmla="*/ 57 h 60"/>
                <a:gd name="T20" fmla="*/ 71 w 71"/>
                <a:gd name="T21" fmla="*/ 63 h 60"/>
                <a:gd name="T22" fmla="*/ 59 w 71"/>
                <a:gd name="T23" fmla="*/ 57 h 60"/>
                <a:gd name="T24" fmla="*/ 47 w 71"/>
                <a:gd name="T25" fmla="*/ 45 h 60"/>
                <a:gd name="T26" fmla="*/ 23 w 71"/>
                <a:gd name="T27" fmla="*/ 33 h 60"/>
                <a:gd name="T28" fmla="*/ 23 w 71"/>
                <a:gd name="T29" fmla="*/ 39 h 60"/>
                <a:gd name="T30" fmla="*/ 18 w 71"/>
                <a:gd name="T31" fmla="*/ 45 h 60"/>
                <a:gd name="T32" fmla="*/ 12 w 71"/>
                <a:gd name="T33" fmla="*/ 51 h 60"/>
                <a:gd name="T34" fmla="*/ 6 w 71"/>
                <a:gd name="T35" fmla="*/ 51 h 60"/>
                <a:gd name="T36" fmla="*/ 6 w 71"/>
                <a:gd name="T37" fmla="*/ 51 h 60"/>
                <a:gd name="T38" fmla="*/ 6 w 71"/>
                <a:gd name="T39" fmla="*/ 39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1"/>
                <a:gd name="T67" fmla="*/ 0 h 60"/>
                <a:gd name="T68" fmla="*/ 0 w 71"/>
                <a:gd name="T69" fmla="*/ 0 h 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5" name="Shape 6157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7 h 162"/>
                <a:gd name="T10" fmla="*/ 96 w 161"/>
                <a:gd name="T11" fmla="*/ 63 h 162"/>
                <a:gd name="T12" fmla="*/ 102 w 161"/>
                <a:gd name="T13" fmla="*/ 75 h 162"/>
                <a:gd name="T14" fmla="*/ 108 w 161"/>
                <a:gd name="T15" fmla="*/ 87 h 162"/>
                <a:gd name="T16" fmla="*/ 120 w 161"/>
                <a:gd name="T17" fmla="*/ 99 h 162"/>
                <a:gd name="T18" fmla="*/ 143 w 161"/>
                <a:gd name="T19" fmla="*/ 117 h 162"/>
                <a:gd name="T20" fmla="*/ 155 w 161"/>
                <a:gd name="T21" fmla="*/ 144 h 162"/>
                <a:gd name="T22" fmla="*/ 161 w 161"/>
                <a:gd name="T23" fmla="*/ 162 h 162"/>
                <a:gd name="T24" fmla="*/ 161 w 161"/>
                <a:gd name="T25" fmla="*/ 168 h 162"/>
                <a:gd name="T26" fmla="*/ 96 w 161"/>
                <a:gd name="T27" fmla="*/ 105 h 162"/>
                <a:gd name="T28" fmla="*/ 30 w 161"/>
                <a:gd name="T29" fmla="*/ 57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1"/>
                <a:gd name="T55" fmla="*/ 0 h 162"/>
                <a:gd name="T56" fmla="*/ 0 w 161"/>
                <a:gd name="T57" fmla="*/ 0 h 1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6" name="Shape 6158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3 h 60"/>
                <a:gd name="T4" fmla="*/ 41 w 59"/>
                <a:gd name="T5" fmla="*/ 39 h 60"/>
                <a:gd name="T6" fmla="*/ 47 w 59"/>
                <a:gd name="T7" fmla="*/ 45 h 60"/>
                <a:gd name="T8" fmla="*/ 53 w 59"/>
                <a:gd name="T9" fmla="*/ 57 h 60"/>
                <a:gd name="T10" fmla="*/ 53 w 59"/>
                <a:gd name="T11" fmla="*/ 63 h 60"/>
                <a:gd name="T12" fmla="*/ 47 w 59"/>
                <a:gd name="T13" fmla="*/ 57 h 60"/>
                <a:gd name="T14" fmla="*/ 35 w 59"/>
                <a:gd name="T15" fmla="*/ 51 h 60"/>
                <a:gd name="T16" fmla="*/ 23 w 59"/>
                <a:gd name="T17" fmla="*/ 39 h 60"/>
                <a:gd name="T18" fmla="*/ 17 w 59"/>
                <a:gd name="T19" fmla="*/ 33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9"/>
                <a:gd name="T40" fmla="*/ 0 h 60"/>
                <a:gd name="T41" fmla="*/ 0 w 59"/>
                <a:gd name="T42" fmla="*/ 0 h 6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7" name="Shape 6159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9 h 204"/>
                <a:gd name="T2" fmla="*/ 245 w 245"/>
                <a:gd name="T3" fmla="*/ 45 h 204"/>
                <a:gd name="T4" fmla="*/ 209 w 245"/>
                <a:gd name="T5" fmla="*/ 87 h 204"/>
                <a:gd name="T6" fmla="*/ 143 w 245"/>
                <a:gd name="T7" fmla="*/ 138 h 204"/>
                <a:gd name="T8" fmla="*/ 167 w 245"/>
                <a:gd name="T9" fmla="*/ 162 h 204"/>
                <a:gd name="T10" fmla="*/ 179 w 245"/>
                <a:gd name="T11" fmla="*/ 213 h 204"/>
                <a:gd name="T12" fmla="*/ 77 w 245"/>
                <a:gd name="T13" fmla="*/ 138 h 204"/>
                <a:gd name="T14" fmla="*/ 47 w 245"/>
                <a:gd name="T15" fmla="*/ 87 h 204"/>
                <a:gd name="T16" fmla="*/ 89 w 245"/>
                <a:gd name="T17" fmla="*/ 69 h 204"/>
                <a:gd name="T18" fmla="*/ 59 w 245"/>
                <a:gd name="T19" fmla="*/ 39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9 h 204"/>
                <a:gd name="T50" fmla="*/ 233 w 245"/>
                <a:gd name="T51" fmla="*/ 39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45"/>
                <a:gd name="T79" fmla="*/ 0 h 204"/>
                <a:gd name="T80" fmla="*/ 0 w 245"/>
                <a:gd name="T81" fmla="*/ 0 h 20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239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602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602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EF3310-DFC7-4B30-8101-C0C94DE7DB72}" type="slidenum">
              <a:rPr lang="cs-CZ">
                <a:solidFill>
                  <a:srgbClr val="000000"/>
                </a:solidFill>
                <a:latin typeface="Verdana" pitchFamily="34" charset="0"/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78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P spid="8601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vendulka.zcu.cz/Download/Free/MetodySA-ST.doc" TargetMode="Externa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nb.vse.cz/~repa/veda/EurOpen99%20Paper.pdf" TargetMode="Externa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204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cs-CZ" sz="4800" dirty="0"/>
              <a:t>Projektování informačních systémů 5</a:t>
            </a:r>
            <a:endParaRPr lang="cs-CZ" dirty="0"/>
          </a:p>
        </p:txBody>
      </p:sp>
      <p:sp>
        <p:nvSpPr>
          <p:cNvPr id="2051" name="Shape 2050"/>
          <p:cNvSpPr>
            <a:spLocks noGrp="1" noChangeArrowheads="1"/>
          </p:cNvSpPr>
          <p:nvPr>
            <p:ph type="subTitle" idx="1"/>
          </p:nvPr>
        </p:nvSpPr>
        <p:spPr>
          <a:xfrm>
            <a:off x="1979712" y="2995600"/>
            <a:ext cx="6710672" cy="1600200"/>
          </a:xfrm>
        </p:spPr>
        <p:txBody>
          <a:bodyPr/>
          <a:lstStyle/>
          <a:p>
            <a:pPr>
              <a:defRPr/>
            </a:pPr>
            <a:r>
              <a:rPr lang="cs-CZ" sz="3200" b="1" dirty="0"/>
              <a:t>Příprava prováděcího projektu, strukturované  a objektové metody analýzy a návrhu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838333" y="5229200"/>
            <a:ext cx="6550091" cy="11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k-SK" kern="0" dirty="0"/>
              <a:t>Doc. Mgr. </a:t>
            </a:r>
            <a:r>
              <a:rPr lang="sk-SK" kern="0" dirty="0" err="1"/>
              <a:t>Petr</a:t>
            </a:r>
            <a:r>
              <a:rPr lang="sk-SK" kern="0" dirty="0"/>
              <a:t> Suchánek, </a:t>
            </a:r>
            <a:r>
              <a:rPr lang="sk-SK" kern="0" dirty="0" err="1"/>
              <a:t>Ph.D</a:t>
            </a:r>
            <a:r>
              <a:rPr lang="sk-SK" kern="0" dirty="0"/>
              <a:t>.</a:t>
            </a:r>
            <a:endParaRPr lang="cs-CZ" kern="0" dirty="0"/>
          </a:p>
          <a:p>
            <a:r>
              <a:rPr lang="cs-CZ" kern="0" dirty="0"/>
              <a:t>Doc. RNDr. Ing. Roman Šperka, Ph.D.</a:t>
            </a:r>
          </a:p>
          <a:p>
            <a:r>
              <a:rPr lang="cs-CZ" sz="1600" kern="0" dirty="0"/>
              <a:t>Převzato od: Ing. Dominik Vymětal, DrSc.</a:t>
            </a:r>
          </a:p>
          <a:p>
            <a:endParaRPr lang="cs-CZ" kern="0" dirty="0"/>
          </a:p>
        </p:txBody>
      </p:sp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8313" y="11663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kern="0"/>
              <a:t>Strukturované přístupy k zobrazení reality – základní charakteristika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68313" y="1844824"/>
            <a:ext cx="8229600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altLang="cs-CZ" sz="2000" kern="0" dirty="0"/>
              <a:t>Člení projekt na malé dobře definované aktivity, určují jejich posloupnost a vazby (dekompozice)</a:t>
            </a:r>
          </a:p>
          <a:p>
            <a:pPr>
              <a:lnSpc>
                <a:spcPct val="80000"/>
              </a:lnSpc>
            </a:pPr>
            <a:r>
              <a:rPr lang="cs-CZ" altLang="cs-CZ" sz="2000" kern="0" dirty="0"/>
              <a:t>Používají techniky modelů a diagramů</a:t>
            </a:r>
          </a:p>
          <a:p>
            <a:pPr>
              <a:lnSpc>
                <a:spcPct val="80000"/>
              </a:lnSpc>
            </a:pPr>
            <a:r>
              <a:rPr lang="cs-CZ" altLang="cs-CZ" sz="2000" kern="0" dirty="0"/>
              <a:t>Používají balancování funkčního a datového modelu</a:t>
            </a:r>
          </a:p>
          <a:p>
            <a:pPr>
              <a:lnSpc>
                <a:spcPct val="80000"/>
              </a:lnSpc>
            </a:pPr>
            <a:r>
              <a:rPr lang="cs-CZ" altLang="cs-CZ" sz="2000" kern="0" dirty="0"/>
              <a:t>Svou názorností umožňují zapojení i méně zkušených pracovníků</a:t>
            </a:r>
          </a:p>
          <a:p>
            <a:pPr>
              <a:lnSpc>
                <a:spcPct val="80000"/>
              </a:lnSpc>
            </a:pPr>
            <a:r>
              <a:rPr lang="cs-CZ" altLang="cs-CZ" sz="2000" b="1" kern="0" dirty="0"/>
              <a:t>Metodologie a metody</a:t>
            </a:r>
            <a:r>
              <a:rPr lang="cs-CZ" altLang="cs-CZ" sz="2000" kern="0" dirty="0"/>
              <a:t> </a:t>
            </a:r>
          </a:p>
          <a:p>
            <a:pPr lvl="1">
              <a:lnSpc>
                <a:spcPct val="80000"/>
              </a:lnSpc>
            </a:pPr>
            <a:r>
              <a:rPr lang="cs-CZ" altLang="cs-CZ" sz="1800" kern="0" dirty="0"/>
              <a:t>Yourdon  </a:t>
            </a:r>
            <a:r>
              <a:rPr lang="cs-CZ" altLang="cs-CZ" sz="1800" kern="0" dirty="0" err="1"/>
              <a:t>Structured</a:t>
            </a:r>
            <a:r>
              <a:rPr lang="cs-CZ" altLang="cs-CZ" sz="1800" kern="0" dirty="0"/>
              <a:t> Analysis (YSA) – klasika a základ pro další, Jacksonova strukturní metoda, SSADM</a:t>
            </a:r>
          </a:p>
          <a:p>
            <a:pPr>
              <a:lnSpc>
                <a:spcPct val="80000"/>
              </a:lnSpc>
            </a:pPr>
            <a:r>
              <a:rPr lang="cs-CZ" altLang="cs-CZ" sz="2000" b="1" kern="0" dirty="0"/>
              <a:t>Technika</a:t>
            </a:r>
            <a:endParaRPr lang="cs-CZ" altLang="cs-CZ" sz="2000" kern="0" dirty="0"/>
          </a:p>
          <a:p>
            <a:pPr lvl="1">
              <a:lnSpc>
                <a:spcPct val="80000"/>
              </a:lnSpc>
            </a:pPr>
            <a:r>
              <a:rPr lang="cs-CZ" altLang="cs-CZ" sz="1800" kern="0" dirty="0" err="1"/>
              <a:t>Chenův</a:t>
            </a:r>
            <a:r>
              <a:rPr lang="cs-CZ" altLang="cs-CZ" sz="1800" kern="0" dirty="0"/>
              <a:t> model ERA pro modelování dat jako základ strukturovaných CASE TOOLS, Jacksonovy strukturní diagramy</a:t>
            </a:r>
          </a:p>
          <a:p>
            <a:pPr>
              <a:lnSpc>
                <a:spcPct val="80000"/>
              </a:lnSpc>
            </a:pPr>
            <a:r>
              <a:rPr lang="cs-CZ" altLang="cs-CZ" sz="2000" b="1" kern="0" dirty="0"/>
              <a:t>Nástroj</a:t>
            </a:r>
          </a:p>
          <a:p>
            <a:pPr lvl="1">
              <a:lnSpc>
                <a:spcPct val="80000"/>
              </a:lnSpc>
            </a:pPr>
            <a:r>
              <a:rPr lang="cs-CZ" altLang="cs-CZ" sz="1800" kern="0" dirty="0"/>
              <a:t>DFD a další diagramy, možnost nástrojů  CASE pro strukturované metody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sk-SK" altLang="cs-CZ" sz="1600" kern="0" dirty="0"/>
          </a:p>
          <a:p>
            <a:pPr lvl="1">
              <a:lnSpc>
                <a:spcPct val="80000"/>
              </a:lnSpc>
              <a:buFontTx/>
              <a:buNone/>
            </a:pPr>
            <a:endParaRPr lang="sk-SK" altLang="cs-CZ" sz="1600" kern="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sk-SK" altLang="cs-CZ" sz="1600" kern="0" dirty="0" err="1"/>
              <a:t>Více</a:t>
            </a:r>
            <a:r>
              <a:rPr lang="sk-SK" altLang="cs-CZ" sz="1600" kern="0" dirty="0"/>
              <a:t> o </a:t>
            </a:r>
            <a:r>
              <a:rPr lang="sk-SK" altLang="cs-CZ" sz="1600" kern="0" dirty="0" err="1"/>
              <a:t>strukturovaném</a:t>
            </a:r>
            <a:r>
              <a:rPr lang="sk-SK" altLang="cs-CZ" sz="1600" kern="0" dirty="0"/>
              <a:t> návrhu </a:t>
            </a:r>
            <a:r>
              <a:rPr lang="sk-SK" altLang="cs-CZ" sz="1600" kern="0" dirty="0">
                <a:hlinkClick r:id="rId2"/>
              </a:rPr>
              <a:t>zde</a:t>
            </a:r>
            <a:endParaRPr lang="sk-SK" altLang="cs-CZ" sz="1600" kern="0" dirty="0"/>
          </a:p>
          <a:p>
            <a:pPr lvl="1">
              <a:lnSpc>
                <a:spcPct val="80000"/>
              </a:lnSpc>
              <a:buFontTx/>
              <a:buNone/>
            </a:pPr>
            <a:endParaRPr lang="cs-CZ" altLang="cs-CZ" sz="1600" kern="0" dirty="0"/>
          </a:p>
        </p:txBody>
      </p:sp>
    </p:spTree>
    <p:extLst>
      <p:ext uri="{BB962C8B-B14F-4D97-AF65-F5344CB8AC3E}">
        <p14:creationId xmlns:p14="http://schemas.microsoft.com/office/powerpoint/2010/main" val="103504143"/>
      </p:ext>
    </p:extLst>
  </p:cSld>
  <p:clrMapOvr>
    <a:masterClrMapping/>
  </p:clrMapOvr>
  <p:transition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8313" y="11663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kern="0" dirty="0"/>
              <a:t>Yourdon </a:t>
            </a:r>
            <a:r>
              <a:rPr lang="cs-CZ" altLang="cs-CZ" sz="3600" kern="0" dirty="0" err="1"/>
              <a:t>Structured</a:t>
            </a:r>
            <a:r>
              <a:rPr lang="cs-CZ" altLang="cs-CZ" sz="3600" kern="0" dirty="0"/>
              <a:t> </a:t>
            </a:r>
            <a:r>
              <a:rPr lang="cs-CZ" altLang="cs-CZ" sz="3600" kern="0" dirty="0" err="1"/>
              <a:t>Method</a:t>
            </a:r>
            <a:r>
              <a:rPr lang="cs-CZ" altLang="cs-CZ" sz="3600" kern="0" dirty="0"/>
              <a:t> YSM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68313" y="1772816"/>
            <a:ext cx="8229600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altLang="cs-CZ" sz="2200" kern="0" dirty="0"/>
              <a:t>V 80. letech </a:t>
            </a:r>
            <a:r>
              <a:rPr lang="cs-CZ" altLang="cs-CZ" sz="2200" kern="0" dirty="0" err="1"/>
              <a:t>Yourdon</a:t>
            </a:r>
            <a:r>
              <a:rPr lang="cs-CZ" altLang="cs-CZ" sz="2200" kern="0" dirty="0"/>
              <a:t> vyvinul metodu </a:t>
            </a:r>
            <a:r>
              <a:rPr lang="cs-CZ" altLang="cs-CZ" sz="2200" kern="0" dirty="0" err="1"/>
              <a:t>Yourdon</a:t>
            </a:r>
            <a:r>
              <a:rPr lang="cs-CZ" altLang="cs-CZ" sz="2200" kern="0" dirty="0"/>
              <a:t> </a:t>
            </a:r>
            <a:r>
              <a:rPr lang="cs-CZ" altLang="cs-CZ" sz="2200" kern="0" dirty="0" err="1"/>
              <a:t>Structured</a:t>
            </a:r>
            <a:r>
              <a:rPr lang="cs-CZ" altLang="cs-CZ" sz="2200" kern="0" dirty="0"/>
              <a:t> </a:t>
            </a:r>
            <a:r>
              <a:rPr lang="cs-CZ" altLang="cs-CZ" sz="2200" kern="0" dirty="0" err="1"/>
              <a:t>Method</a:t>
            </a:r>
            <a:r>
              <a:rPr lang="cs-CZ" altLang="cs-CZ" sz="2200" kern="0" dirty="0"/>
              <a:t> (YSM), která je založená na funkčních strukturách. Metoda podporuje 2 fáze ve vývoji SW: </a:t>
            </a:r>
            <a:r>
              <a:rPr lang="cs-CZ" altLang="cs-CZ" sz="2200" b="1" kern="0" dirty="0"/>
              <a:t>analýza a návrh</a:t>
            </a:r>
            <a:r>
              <a:rPr lang="cs-CZ" altLang="cs-CZ" sz="2200" kern="0" dirty="0"/>
              <a:t>. YSM zahrnuje 3 diskrétní kroky: studie proveditelnosti, základní modelování a implementační modelování. Dále nabízí další modely:</a:t>
            </a:r>
          </a:p>
          <a:p>
            <a:pPr>
              <a:lnSpc>
                <a:spcPct val="80000"/>
              </a:lnSpc>
            </a:pPr>
            <a:r>
              <a:rPr lang="cs-CZ" altLang="cs-CZ" sz="2200" b="1" kern="0" dirty="0"/>
              <a:t>Model chování</a:t>
            </a:r>
            <a:r>
              <a:rPr lang="cs-CZ" altLang="cs-CZ" sz="2200" kern="0" dirty="0"/>
              <a:t>: chování systému muže být popsáno 3 způsoby: funkčně, dynamicky a vztahově.</a:t>
            </a:r>
          </a:p>
          <a:p>
            <a:pPr>
              <a:lnSpc>
                <a:spcPct val="80000"/>
              </a:lnSpc>
            </a:pPr>
            <a:r>
              <a:rPr lang="cs-CZ" altLang="cs-CZ" sz="2200" kern="0" dirty="0" err="1"/>
              <a:t>Processor</a:t>
            </a:r>
            <a:r>
              <a:rPr lang="cs-CZ" altLang="cs-CZ" sz="2200" kern="0" dirty="0"/>
              <a:t> </a:t>
            </a:r>
            <a:r>
              <a:rPr lang="cs-CZ" altLang="cs-CZ" sz="2200" kern="0" dirty="0" err="1"/>
              <a:t>environment</a:t>
            </a:r>
            <a:r>
              <a:rPr lang="cs-CZ" altLang="cs-CZ" sz="2200" kern="0" dirty="0"/>
              <a:t> model (</a:t>
            </a:r>
            <a:r>
              <a:rPr lang="cs-CZ" altLang="cs-CZ" sz="2200" b="1" kern="0" dirty="0"/>
              <a:t>PEM</a:t>
            </a:r>
            <a:r>
              <a:rPr lang="cs-CZ" altLang="cs-CZ" sz="2200" kern="0" dirty="0"/>
              <a:t>): popisuje alokaci výpočtových funkcí v hardwaru procesoru.</a:t>
            </a:r>
          </a:p>
          <a:p>
            <a:pPr>
              <a:lnSpc>
                <a:spcPct val="80000"/>
              </a:lnSpc>
            </a:pPr>
            <a:r>
              <a:rPr lang="cs-CZ" altLang="cs-CZ" sz="2200" kern="0" dirty="0"/>
              <a:t>Software </a:t>
            </a:r>
            <a:r>
              <a:rPr lang="cs-CZ" altLang="cs-CZ" sz="2200" kern="0" dirty="0" err="1"/>
              <a:t>environment</a:t>
            </a:r>
            <a:r>
              <a:rPr lang="cs-CZ" altLang="cs-CZ" sz="2200" kern="0" dirty="0"/>
              <a:t> model (</a:t>
            </a:r>
            <a:r>
              <a:rPr lang="cs-CZ" altLang="cs-CZ" sz="2200" b="1" kern="0" dirty="0"/>
              <a:t>SEM</a:t>
            </a:r>
            <a:r>
              <a:rPr lang="cs-CZ" altLang="cs-CZ" sz="2200" kern="0" dirty="0"/>
              <a:t>): definuje softwarovou architekturu a její dopady na každý procesor.</a:t>
            </a:r>
          </a:p>
          <a:p>
            <a:pPr>
              <a:lnSpc>
                <a:spcPct val="80000"/>
              </a:lnSpc>
            </a:pPr>
            <a:r>
              <a:rPr lang="cs-CZ" altLang="cs-CZ" sz="2200" kern="0" dirty="0" err="1"/>
              <a:t>Code</a:t>
            </a:r>
            <a:r>
              <a:rPr lang="cs-CZ" altLang="cs-CZ" sz="2200" kern="0" dirty="0"/>
              <a:t> </a:t>
            </a:r>
            <a:r>
              <a:rPr lang="cs-CZ" altLang="cs-CZ" sz="2200" kern="0" dirty="0" err="1"/>
              <a:t>organizational</a:t>
            </a:r>
            <a:r>
              <a:rPr lang="cs-CZ" altLang="cs-CZ" sz="2200" kern="0" dirty="0"/>
              <a:t> model (</a:t>
            </a:r>
            <a:r>
              <a:rPr lang="cs-CZ" altLang="cs-CZ" sz="2200" b="1" kern="0" dirty="0"/>
              <a:t>COM</a:t>
            </a:r>
            <a:r>
              <a:rPr lang="cs-CZ" altLang="cs-CZ" sz="2200" kern="0" dirty="0"/>
              <a:t>): znázorňuje modulární strukturu každého úkolu.</a:t>
            </a:r>
          </a:p>
        </p:txBody>
      </p:sp>
    </p:spTree>
    <p:extLst>
      <p:ext uri="{BB962C8B-B14F-4D97-AF65-F5344CB8AC3E}">
        <p14:creationId xmlns:p14="http://schemas.microsoft.com/office/powerpoint/2010/main" val="2781704538"/>
      </p:ext>
    </p:extLst>
  </p:cSld>
  <p:clrMapOvr>
    <a:masterClrMapping/>
  </p:clrMapOvr>
  <p:transition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kern="0" dirty="0"/>
              <a:t>Yourdon </a:t>
            </a:r>
            <a:r>
              <a:rPr lang="cs-CZ" altLang="cs-CZ" sz="3600" kern="0" dirty="0" err="1"/>
              <a:t>Structured</a:t>
            </a:r>
            <a:r>
              <a:rPr lang="cs-CZ" altLang="cs-CZ" sz="3600" kern="0" dirty="0"/>
              <a:t> </a:t>
            </a:r>
            <a:r>
              <a:rPr lang="cs-CZ" altLang="cs-CZ" sz="3600" kern="0" dirty="0" err="1"/>
              <a:t>Method</a:t>
            </a:r>
            <a:r>
              <a:rPr lang="cs-CZ" altLang="cs-CZ" sz="3600" kern="0" dirty="0"/>
              <a:t> YSM II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55576" y="17728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altLang="cs-CZ" sz="2000" kern="0" dirty="0"/>
              <a:t>YSM pokrývá : Analýzu požadavků, Specifikaci systému, Konstrukci systému, Implementaci</a:t>
            </a:r>
          </a:p>
          <a:p>
            <a:pPr>
              <a:lnSpc>
                <a:spcPct val="90000"/>
              </a:lnSpc>
            </a:pPr>
            <a:r>
              <a:rPr lang="cs-CZ" altLang="cs-CZ" sz="2000" kern="0" dirty="0"/>
              <a:t>Vytváří 4 nezávislé modely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Datový : statický pohled na realitu, nejčastěji se používá ERA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Funkční: diagramy struktury funkcí, diagramy datových toků DFD a slovní popisy funkcí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Model řízení: Diagram stavů a přechodů (State </a:t>
            </a:r>
            <a:r>
              <a:rPr lang="cs-CZ" altLang="cs-CZ" sz="1800" kern="0" dirty="0" err="1"/>
              <a:t>transition</a:t>
            </a:r>
            <a:r>
              <a:rPr lang="cs-CZ" altLang="cs-CZ" sz="1800" kern="0" dirty="0"/>
              <a:t> diagram) a řídící toky v DFD – popis jak se mají k sobě chovat funkce systému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Model struktury programového systému (patří již do System design</a:t>
            </a:r>
            <a:r>
              <a:rPr lang="cs-CZ" altLang="cs-CZ" sz="2000" kern="0" dirty="0"/>
              <a:t>)</a:t>
            </a:r>
          </a:p>
          <a:p>
            <a:pPr>
              <a:lnSpc>
                <a:spcPct val="90000"/>
              </a:lnSpc>
            </a:pPr>
            <a:r>
              <a:rPr lang="cs-CZ" altLang="cs-CZ" sz="2000" kern="0" dirty="0"/>
              <a:t>Integrace z pohledu informací je zajištěna pomocí Data </a:t>
            </a:r>
            <a:r>
              <a:rPr lang="cs-CZ" altLang="cs-CZ" sz="2000" kern="0" dirty="0" err="1"/>
              <a:t>Dictionary</a:t>
            </a:r>
            <a:r>
              <a:rPr lang="cs-CZ" altLang="cs-CZ" sz="2000" kern="0" dirty="0"/>
              <a:t> DD </a:t>
            </a:r>
          </a:p>
        </p:txBody>
      </p:sp>
    </p:spTree>
    <p:extLst>
      <p:ext uri="{BB962C8B-B14F-4D97-AF65-F5344CB8AC3E}">
        <p14:creationId xmlns:p14="http://schemas.microsoft.com/office/powerpoint/2010/main" val="303389905"/>
      </p:ext>
    </p:extLst>
  </p:cSld>
  <p:clrMapOvr>
    <a:masterClrMapping/>
  </p:clrMapOvr>
  <p:transition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92285"/>
            <a:ext cx="8001000" cy="739353"/>
          </a:xfrm>
        </p:spPr>
        <p:txBody>
          <a:bodyPr/>
          <a:lstStyle/>
          <a:p>
            <a:r>
              <a:rPr lang="cs-CZ" altLang="cs-CZ" dirty="0"/>
              <a:t>Jacksonovy diagramy</a:t>
            </a:r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FEDA15E-780A-4A57-8707-C40F5CBE9DB4}" type="slidenum">
              <a:rPr lang="cs-CZ" altLang="cs-CZ"/>
              <a:pPr eaLnBrk="1" hangingPunct="1"/>
              <a:t>13</a:t>
            </a:fld>
            <a:endParaRPr lang="cs-CZ" altLang="cs-CZ"/>
          </a:p>
        </p:txBody>
      </p:sp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445713" y="4094885"/>
            <a:ext cx="15128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/>
              <a:t>Hierarchické stromové struktury</a:t>
            </a:r>
            <a:endParaRPr lang="en-US" alt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0719" y="3640352"/>
            <a:ext cx="4638675" cy="27813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16210"/>
            <a:ext cx="8980115" cy="2470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290850"/>
      </p:ext>
    </p:extLst>
  </p:cSld>
  <p:clrMapOvr>
    <a:masterClrMapping/>
  </p:clrMapOvr>
  <p:transition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11663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kern="0"/>
              <a:t>Strukturovaná dekompozice v projektu IS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53170" y="17728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sz="2800" kern="0" dirty="0"/>
              <a:t>V projektu IS se uplatňují zejména 2 hlediska:</a:t>
            </a:r>
          </a:p>
          <a:p>
            <a:pPr lvl="1"/>
            <a:r>
              <a:rPr lang="cs-CZ" altLang="cs-CZ" sz="2000" kern="0" dirty="0"/>
              <a:t>Dekompozice funkční</a:t>
            </a:r>
          </a:p>
          <a:p>
            <a:pPr lvl="2"/>
            <a:r>
              <a:rPr lang="cs-CZ" altLang="cs-CZ" sz="1600" kern="0" dirty="0"/>
              <a:t>Ve fázi plánování  jde o stanovení základních nových funkcí IS a jejich vazeb , detailní plán vzniká na základě konceptu řešení</a:t>
            </a:r>
          </a:p>
          <a:p>
            <a:pPr lvl="1"/>
            <a:r>
              <a:rPr lang="cs-CZ" altLang="cs-CZ" sz="2000" kern="0" dirty="0"/>
              <a:t>Dekompozice předmětová</a:t>
            </a:r>
          </a:p>
          <a:p>
            <a:pPr lvl="2"/>
            <a:r>
              <a:rPr lang="cs-CZ" altLang="cs-CZ" sz="1600" kern="0" dirty="0"/>
              <a:t>Jde v podstatě o stanovení prvků HW a infrastruktury, které se projekt týká</a:t>
            </a:r>
          </a:p>
          <a:p>
            <a:r>
              <a:rPr lang="cs-CZ" altLang="cs-CZ" sz="2800" kern="0" dirty="0"/>
              <a:t>Požadavek soudržnosti a jednoduchosti</a:t>
            </a:r>
          </a:p>
          <a:p>
            <a:pPr lvl="2"/>
            <a:r>
              <a:rPr lang="cs-CZ" altLang="cs-CZ" sz="1800" kern="0" dirty="0"/>
              <a:t>Nesmí se narušit celistvost systému,</a:t>
            </a:r>
          </a:p>
          <a:p>
            <a:pPr lvl="2"/>
            <a:r>
              <a:rPr lang="cs-CZ" altLang="cs-CZ" sz="1800" kern="0" dirty="0"/>
              <a:t>Dekompozice končí u samostatně řešitelných úloh</a:t>
            </a:r>
          </a:p>
          <a:p>
            <a:pPr lvl="1">
              <a:buFontTx/>
              <a:buNone/>
            </a:pPr>
            <a:endParaRPr lang="cs-CZ" altLang="cs-CZ" sz="2400" kern="0" dirty="0"/>
          </a:p>
        </p:txBody>
      </p:sp>
    </p:spTree>
    <p:extLst>
      <p:ext uri="{BB962C8B-B14F-4D97-AF65-F5344CB8AC3E}">
        <p14:creationId xmlns:p14="http://schemas.microsoft.com/office/powerpoint/2010/main" val="754955165"/>
      </p:ext>
    </p:extLst>
  </p:cSld>
  <p:clrMapOvr>
    <a:masterClrMapping/>
  </p:clrMapOvr>
  <p:transition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-9309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kern="0" dirty="0"/>
              <a:t>Strukturované metodologie - SSADM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55576" y="1772816"/>
            <a:ext cx="7010400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altLang="cs-CZ" sz="2000" kern="0" dirty="0"/>
              <a:t>SSADM – typický představitel strukturovaných metodologií</a:t>
            </a:r>
          </a:p>
          <a:p>
            <a:pPr>
              <a:lnSpc>
                <a:spcPct val="80000"/>
              </a:lnSpc>
            </a:pPr>
            <a:r>
              <a:rPr lang="cs-CZ" altLang="cs-CZ" sz="2000" kern="0" dirty="0"/>
              <a:t>Používala se jako standard pro vládní projekty ve Velké Británii</a:t>
            </a:r>
          </a:p>
          <a:p>
            <a:pPr>
              <a:lnSpc>
                <a:spcPct val="80000"/>
              </a:lnSpc>
            </a:pPr>
            <a:r>
              <a:rPr lang="cs-CZ" altLang="cs-CZ" sz="2000" kern="0" dirty="0"/>
              <a:t>SSADM (</a:t>
            </a:r>
            <a:r>
              <a:rPr lang="cs-CZ" altLang="cs-CZ" sz="2000" kern="0" dirty="0" err="1"/>
              <a:t>Structured</a:t>
            </a:r>
            <a:r>
              <a:rPr lang="cs-CZ" altLang="cs-CZ" sz="2000" kern="0" dirty="0"/>
              <a:t> Systems Analysis and Design </a:t>
            </a:r>
            <a:r>
              <a:rPr lang="cs-CZ" altLang="cs-CZ" sz="2000" kern="0" dirty="0" err="1"/>
              <a:t>Metology</a:t>
            </a:r>
            <a:r>
              <a:rPr lang="cs-CZ" altLang="cs-CZ" sz="2000" kern="0" dirty="0"/>
              <a:t>)</a:t>
            </a:r>
          </a:p>
          <a:p>
            <a:pPr lvl="1">
              <a:lnSpc>
                <a:spcPct val="80000"/>
              </a:lnSpc>
            </a:pPr>
            <a:r>
              <a:rPr lang="cs-CZ" altLang="cs-CZ" sz="1800" kern="0" dirty="0"/>
              <a:t>Analýza</a:t>
            </a:r>
          </a:p>
          <a:p>
            <a:pPr lvl="1">
              <a:lnSpc>
                <a:spcPct val="80000"/>
              </a:lnSpc>
            </a:pPr>
            <a:r>
              <a:rPr lang="cs-CZ" altLang="cs-CZ" sz="1800" kern="0" dirty="0"/>
              <a:t>Specifikace uživatelských a systémových požadavků</a:t>
            </a:r>
          </a:p>
          <a:p>
            <a:pPr lvl="1">
              <a:lnSpc>
                <a:spcPct val="80000"/>
              </a:lnSpc>
            </a:pPr>
            <a:r>
              <a:rPr lang="cs-CZ" altLang="cs-CZ" sz="1800" kern="0" dirty="0"/>
              <a:t>Výběr technických možností</a:t>
            </a:r>
          </a:p>
          <a:p>
            <a:pPr lvl="1">
              <a:lnSpc>
                <a:spcPct val="80000"/>
              </a:lnSpc>
            </a:pPr>
            <a:r>
              <a:rPr lang="cs-CZ" altLang="cs-CZ" sz="1800" kern="0" dirty="0"/>
              <a:t>Návrh struktury dat a procesů</a:t>
            </a:r>
          </a:p>
          <a:p>
            <a:pPr lvl="1">
              <a:lnSpc>
                <a:spcPct val="80000"/>
              </a:lnSpc>
            </a:pPr>
            <a:r>
              <a:rPr lang="cs-CZ" altLang="cs-CZ" sz="1800" kern="0" dirty="0"/>
              <a:t>Fyzický návrh</a:t>
            </a:r>
          </a:p>
          <a:p>
            <a:pPr lvl="1">
              <a:lnSpc>
                <a:spcPct val="80000"/>
              </a:lnSpc>
            </a:pPr>
            <a:r>
              <a:rPr lang="cs-CZ" altLang="cs-CZ" sz="1800" kern="0" dirty="0"/>
              <a:t>Nástroje SSADM se u různých autorů doporučení liší.</a:t>
            </a:r>
          </a:p>
          <a:p>
            <a:pPr>
              <a:lnSpc>
                <a:spcPct val="80000"/>
              </a:lnSpc>
            </a:pPr>
            <a:r>
              <a:rPr lang="cs-CZ" altLang="cs-CZ" sz="2200" kern="0" dirty="0"/>
              <a:t>SSADM používá 3 pohledy na DATA</a:t>
            </a:r>
          </a:p>
          <a:p>
            <a:pPr lvl="1">
              <a:lnSpc>
                <a:spcPct val="80000"/>
              </a:lnSpc>
            </a:pPr>
            <a:r>
              <a:rPr lang="cs-CZ" altLang="cs-CZ" sz="1800" kern="0" dirty="0"/>
              <a:t>Logické datové struktury	 - informace a jejich vazby</a:t>
            </a:r>
          </a:p>
          <a:p>
            <a:pPr lvl="1">
              <a:lnSpc>
                <a:spcPct val="80000"/>
              </a:lnSpc>
            </a:pPr>
            <a:r>
              <a:rPr lang="cs-CZ" altLang="cs-CZ" sz="1800" kern="0" dirty="0"/>
              <a:t>Diagramy datových toků</a:t>
            </a:r>
          </a:p>
          <a:p>
            <a:pPr lvl="1">
              <a:lnSpc>
                <a:spcPct val="80000"/>
              </a:lnSpc>
            </a:pPr>
            <a:r>
              <a:rPr lang="cs-CZ" altLang="cs-CZ" sz="1800" kern="0" dirty="0"/>
              <a:t>Životní cykly entit </a:t>
            </a:r>
          </a:p>
        </p:txBody>
      </p:sp>
    </p:spTree>
    <p:extLst>
      <p:ext uri="{BB962C8B-B14F-4D97-AF65-F5344CB8AC3E}">
        <p14:creationId xmlns:p14="http://schemas.microsoft.com/office/powerpoint/2010/main" val="2142353486"/>
      </p:ext>
    </p:extLst>
  </p:cSld>
  <p:clrMapOvr>
    <a:masterClrMapping/>
  </p:clrMapOvr>
  <p:transition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033463"/>
            <a:ext cx="4929336" cy="5564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500063" y="6286500"/>
            <a:ext cx="1643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Zdroj: Sochor</a:t>
            </a:r>
          </a:p>
        </p:txBody>
      </p:sp>
      <p:sp>
        <p:nvSpPr>
          <p:cNvPr id="4" name="Nadpis 5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altLang="cs-CZ"/>
              <a:t>Příklad životního cyklu entity  Zákazník</a:t>
            </a:r>
          </a:p>
        </p:txBody>
      </p:sp>
      <p:sp>
        <p:nvSpPr>
          <p:cNvPr id="5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0F6F272-EA1C-4F2E-A254-96E42BB97288}" type="slidenum">
              <a:rPr lang="cs-CZ" altLang="cs-CZ"/>
              <a:pPr eaLnBrk="1" hangingPunct="1"/>
              <a:t>16</a:t>
            </a:fld>
            <a:endParaRPr lang="cs-CZ" altLang="cs-CZ"/>
          </a:p>
        </p:txBody>
      </p:sp>
      <p:sp>
        <p:nvSpPr>
          <p:cNvPr id="6" name="TextovéPole 6"/>
          <p:cNvSpPr txBox="1">
            <a:spLocks noChangeArrowheads="1"/>
          </p:cNvSpPr>
          <p:nvPr/>
        </p:nvSpPr>
        <p:spPr bwMode="auto">
          <a:xfrm>
            <a:off x="574675" y="1772816"/>
            <a:ext cx="1214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/>
              <a:t>SSADM</a:t>
            </a:r>
          </a:p>
        </p:txBody>
      </p:sp>
    </p:spTree>
    <p:extLst>
      <p:ext uri="{BB962C8B-B14F-4D97-AF65-F5344CB8AC3E}">
        <p14:creationId xmlns:p14="http://schemas.microsoft.com/office/powerpoint/2010/main" val="3008545290"/>
      </p:ext>
    </p:extLst>
  </p:cSld>
  <p:clrMapOvr>
    <a:masterClrMapping/>
  </p:clrMapOvr>
  <p:transition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08720"/>
            <a:ext cx="8745980" cy="416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>
            <a:spLocks noChangeArrowheads="1"/>
          </p:cNvSpPr>
          <p:nvPr/>
        </p:nvSpPr>
        <p:spPr bwMode="auto">
          <a:xfrm>
            <a:off x="500063" y="6500813"/>
            <a:ext cx="1928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Zdroj : Lenertová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CA18973-8F05-472A-8B49-67CF7F26F55E}" type="slidenum">
              <a:rPr lang="cs-CZ" altLang="cs-CZ"/>
              <a:pPr eaLnBrk="1" hangingPunct="1"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7574725"/>
      </p:ext>
    </p:extLst>
  </p:cSld>
  <p:clrMapOvr>
    <a:masterClrMapping/>
  </p:clrMapOvr>
  <p:transition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314" y="467622"/>
            <a:ext cx="8321142" cy="5399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>
            <a:spLocks noChangeArrowheads="1"/>
          </p:cNvSpPr>
          <p:nvPr/>
        </p:nvSpPr>
        <p:spPr bwMode="auto">
          <a:xfrm>
            <a:off x="500063" y="6500813"/>
            <a:ext cx="1928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Zdroj : Lenertová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38872A2-0ADF-4E20-8FB4-DF8AEB6CBFB7}" type="slidenum">
              <a:rPr lang="cs-CZ" altLang="cs-CZ"/>
              <a:pPr eaLnBrk="1" hangingPunct="1"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5099524"/>
      </p:ext>
    </p:extLst>
  </p:cSld>
  <p:clrMapOvr>
    <a:masterClrMapping/>
  </p:clrMapOvr>
  <p:transition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85800" y="-18935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kern="0" dirty="0"/>
              <a:t>Datový model ERA (</a:t>
            </a:r>
            <a:r>
              <a:rPr lang="cs-CZ" altLang="cs-CZ" sz="3600" kern="0" dirty="0" err="1"/>
              <a:t>Chen</a:t>
            </a:r>
            <a:r>
              <a:rPr lang="cs-CZ" altLang="cs-CZ" sz="3600" kern="0" dirty="0"/>
              <a:t>)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92696" y="1844824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altLang="cs-CZ" sz="2000" kern="0" dirty="0"/>
              <a:t>Objekty, vztahy mezi objekty a vlastnosti objektů (vztahů)</a:t>
            </a:r>
          </a:p>
          <a:p>
            <a:pPr>
              <a:lnSpc>
                <a:spcPct val="80000"/>
              </a:lnSpc>
            </a:pPr>
            <a:r>
              <a:rPr lang="cs-CZ" altLang="cs-CZ" sz="2000" kern="0" dirty="0"/>
              <a:t>Entita – předmět našeho zájmu. </a:t>
            </a:r>
          </a:p>
          <a:p>
            <a:pPr lvl="1">
              <a:lnSpc>
                <a:spcPct val="80000"/>
              </a:lnSpc>
            </a:pPr>
            <a:r>
              <a:rPr lang="cs-CZ" altLang="cs-CZ" sz="1800" kern="0" dirty="0"/>
              <a:t>Typ – student</a:t>
            </a:r>
          </a:p>
          <a:p>
            <a:pPr lvl="1">
              <a:lnSpc>
                <a:spcPct val="80000"/>
              </a:lnSpc>
            </a:pPr>
            <a:r>
              <a:rPr lang="cs-CZ" altLang="cs-CZ" sz="1800" kern="0" dirty="0"/>
              <a:t>Výskyt  - student </a:t>
            </a:r>
            <a:r>
              <a:rPr lang="cs-CZ" altLang="cs-CZ" sz="1800" kern="0" dirty="0" err="1"/>
              <a:t>OXiiiiiii</a:t>
            </a:r>
            <a:endParaRPr lang="cs-CZ" altLang="cs-CZ" sz="1800" kern="0" dirty="0"/>
          </a:p>
          <a:p>
            <a:pPr lvl="1">
              <a:lnSpc>
                <a:spcPct val="80000"/>
              </a:lnSpc>
            </a:pPr>
            <a:r>
              <a:rPr lang="cs-CZ" altLang="cs-CZ" sz="1800" kern="0" dirty="0"/>
              <a:t>Má definici, popis, jak vzniká a zaniká</a:t>
            </a:r>
          </a:p>
          <a:p>
            <a:pPr>
              <a:lnSpc>
                <a:spcPct val="80000"/>
              </a:lnSpc>
            </a:pPr>
            <a:r>
              <a:rPr lang="cs-CZ" altLang="cs-CZ" sz="2000" kern="0" dirty="0"/>
              <a:t>Vztah – důležité vztahy mezi entitami</a:t>
            </a:r>
          </a:p>
          <a:p>
            <a:pPr lvl="1">
              <a:lnSpc>
                <a:spcPct val="80000"/>
              </a:lnSpc>
            </a:pPr>
            <a:r>
              <a:rPr lang="cs-CZ" altLang="cs-CZ" sz="1800" kern="0" dirty="0"/>
              <a:t>Násobnost  - binární až n-</a:t>
            </a:r>
            <a:r>
              <a:rPr lang="cs-CZ" altLang="cs-CZ" sz="1800" kern="0" dirty="0" err="1"/>
              <a:t>ární</a:t>
            </a:r>
            <a:r>
              <a:rPr lang="cs-CZ" altLang="cs-CZ" sz="1800" kern="0" dirty="0"/>
              <a:t> (kolik entit je vztahem spojeno)</a:t>
            </a:r>
            <a:br>
              <a:rPr lang="cs-CZ" altLang="cs-CZ" sz="1800" kern="0" dirty="0"/>
            </a:br>
            <a:r>
              <a:rPr lang="cs-CZ" altLang="cs-CZ" sz="1800" kern="0" dirty="0"/>
              <a:t>např. ředitel-řídí-podnik je binární ale  ředitel, </a:t>
            </a:r>
            <a:r>
              <a:rPr lang="cs-CZ" altLang="cs-CZ" sz="1800" kern="0" dirty="0" err="1"/>
              <a:t>náměstkové-vedení</a:t>
            </a:r>
            <a:r>
              <a:rPr lang="cs-CZ" altLang="cs-CZ" sz="1800" kern="0" dirty="0"/>
              <a:t> podniku je n-</a:t>
            </a:r>
            <a:r>
              <a:rPr lang="cs-CZ" altLang="cs-CZ" sz="1800" kern="0" dirty="0" err="1"/>
              <a:t>ární</a:t>
            </a:r>
            <a:r>
              <a:rPr lang="cs-CZ" altLang="cs-CZ" sz="1800" kern="0" dirty="0"/>
              <a:t> vztah</a:t>
            </a:r>
          </a:p>
          <a:p>
            <a:pPr lvl="1">
              <a:lnSpc>
                <a:spcPct val="80000"/>
              </a:lnSpc>
            </a:pPr>
            <a:r>
              <a:rPr lang="cs-CZ" altLang="cs-CZ" sz="1800" kern="0" dirty="0"/>
              <a:t>Kardinalita – má vazbu na výskyty 1:1, 1:n, n:m (1:1 na každé straně je jen jeden výskyt např.  děkan-řídí-fakulta)</a:t>
            </a:r>
          </a:p>
          <a:p>
            <a:pPr lvl="1">
              <a:lnSpc>
                <a:spcPct val="80000"/>
              </a:lnSpc>
            </a:pPr>
            <a:r>
              <a:rPr lang="cs-CZ" altLang="cs-CZ" sz="1800" kern="0" dirty="0"/>
              <a:t>Odvoditelnost – hledáme ty vztahy, které se nedají odvodit z jiných vztahů</a:t>
            </a:r>
          </a:p>
          <a:p>
            <a:pPr lvl="1">
              <a:lnSpc>
                <a:spcPct val="80000"/>
              </a:lnSpc>
            </a:pPr>
            <a:r>
              <a:rPr lang="cs-CZ" altLang="cs-CZ" sz="1800" kern="0" dirty="0" err="1"/>
              <a:t>Parcialita</a:t>
            </a:r>
            <a:r>
              <a:rPr lang="cs-CZ" altLang="cs-CZ" sz="1800" kern="0" dirty="0"/>
              <a:t> – vztah totální (musí existovat vždy), parciální</a:t>
            </a:r>
          </a:p>
        </p:txBody>
      </p:sp>
    </p:spTree>
    <p:extLst>
      <p:ext uri="{BB962C8B-B14F-4D97-AF65-F5344CB8AC3E}">
        <p14:creationId xmlns:p14="http://schemas.microsoft.com/office/powerpoint/2010/main" val="2134762826"/>
      </p:ext>
    </p:extLst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altLang="cs-CZ"/>
              <a:t>Příprava prováděcího projektu začíná detailní analýzou</a:t>
            </a:r>
          </a:p>
        </p:txBody>
      </p:sp>
      <p:sp>
        <p:nvSpPr>
          <p:cNvPr id="15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altLang="cs-CZ"/>
              <a:t>Analýza a návrh probíhá různými způsoby</a:t>
            </a:r>
          </a:p>
          <a:p>
            <a:r>
              <a:rPr lang="cs-CZ" altLang="cs-CZ"/>
              <a:t>Vždy však zahrnuje analýzu požadavků uživatele</a:t>
            </a:r>
          </a:p>
          <a:p>
            <a:r>
              <a:rPr lang="cs-CZ" altLang="cs-CZ"/>
              <a:t>Návrh probíhá s využitím různých přístupů</a:t>
            </a:r>
          </a:p>
          <a:p>
            <a:pPr lvl="1"/>
            <a:r>
              <a:rPr lang="cs-CZ" altLang="cs-CZ"/>
              <a:t>BPM  + návrh</a:t>
            </a:r>
          </a:p>
          <a:p>
            <a:pPr lvl="1"/>
            <a:r>
              <a:rPr lang="cs-CZ" altLang="cs-CZ"/>
              <a:t>Známé metodologie</a:t>
            </a:r>
          </a:p>
          <a:p>
            <a:pPr lvl="1"/>
            <a:r>
              <a:rPr lang="cs-CZ" altLang="cs-CZ"/>
              <a:t>Agilní metodiky</a:t>
            </a:r>
          </a:p>
          <a:p>
            <a:pPr lvl="1"/>
            <a:r>
              <a:rPr lang="cs-CZ" altLang="cs-CZ"/>
              <a:t>Hodnotové přístupy k modelování</a:t>
            </a:r>
          </a:p>
          <a:p>
            <a:pPr lvl="1"/>
            <a:r>
              <a:rPr lang="cs-CZ" altLang="cs-CZ"/>
              <a:t>Metodiky SW firem</a:t>
            </a:r>
          </a:p>
          <a:p>
            <a:pPr lvl="1"/>
            <a:endParaRPr lang="cs-CZ" altLang="cs-CZ"/>
          </a:p>
        </p:txBody>
      </p:sp>
      <p:sp>
        <p:nvSpPr>
          <p:cNvPr id="16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E5B32FA-B9E0-41DE-8EB9-260BC33BFF84}" type="slidenum">
              <a:rPr lang="cs-CZ" altLang="cs-CZ"/>
              <a:pPr eaLnBrk="1" hangingPunct="1"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2809579"/>
      </p:ext>
    </p:extLst>
  </p:cSld>
  <p:clrMapOvr>
    <a:masterClrMapping/>
  </p:clrMapOvr>
  <p:transition>
    <p:push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5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altLang="cs-CZ"/>
              <a:t>ERA</a:t>
            </a:r>
          </a:p>
        </p:txBody>
      </p:sp>
      <p:sp>
        <p:nvSpPr>
          <p:cNvPr id="3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1A64D66-9D46-4F52-BE39-837526D0FFA5}" type="slidenum">
              <a:rPr lang="cs-CZ" altLang="cs-CZ"/>
              <a:pPr eaLnBrk="1" hangingPunct="1"/>
              <a:t>20</a:t>
            </a:fld>
            <a:endParaRPr lang="cs-CZ" altLang="cs-CZ"/>
          </a:p>
        </p:txBody>
      </p:sp>
      <p:sp>
        <p:nvSpPr>
          <p:cNvPr id="4" name="Obdélník 3"/>
          <p:cNvSpPr/>
          <p:nvPr/>
        </p:nvSpPr>
        <p:spPr>
          <a:xfrm>
            <a:off x="864307" y="2410463"/>
            <a:ext cx="2088530" cy="1223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dirty="0"/>
              <a:t>Entita</a:t>
            </a:r>
          </a:p>
        </p:txBody>
      </p:sp>
      <p:sp>
        <p:nvSpPr>
          <p:cNvPr id="5" name="Obdélník 4"/>
          <p:cNvSpPr/>
          <p:nvPr/>
        </p:nvSpPr>
        <p:spPr>
          <a:xfrm>
            <a:off x="5904620" y="2410463"/>
            <a:ext cx="2088529" cy="1223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dirty="0"/>
              <a:t>Entita</a:t>
            </a:r>
          </a:p>
        </p:txBody>
      </p:sp>
      <p:sp>
        <p:nvSpPr>
          <p:cNvPr id="6" name="Vývojový diagram: spojnice 5"/>
          <p:cNvSpPr/>
          <p:nvPr/>
        </p:nvSpPr>
        <p:spPr>
          <a:xfrm>
            <a:off x="1606014" y="4174006"/>
            <a:ext cx="626098" cy="6129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7" name="Vývojový diagram: spojnice 6"/>
          <p:cNvSpPr/>
          <p:nvPr/>
        </p:nvSpPr>
        <p:spPr>
          <a:xfrm>
            <a:off x="6646326" y="4326406"/>
            <a:ext cx="626098" cy="6129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cxnSp>
        <p:nvCxnSpPr>
          <p:cNvPr id="8" name="Přímá spojnice se šipkou 7"/>
          <p:cNvCxnSpPr>
            <a:stCxn id="4" idx="3"/>
            <a:endCxn id="5" idx="1"/>
          </p:cNvCxnSpPr>
          <p:nvPr/>
        </p:nvCxnSpPr>
        <p:spPr>
          <a:xfrm>
            <a:off x="2952837" y="3022445"/>
            <a:ext cx="2951783" cy="0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13"/>
          <p:cNvSpPr txBox="1">
            <a:spLocks noChangeArrowheads="1"/>
          </p:cNvSpPr>
          <p:nvPr/>
        </p:nvSpPr>
        <p:spPr bwMode="auto">
          <a:xfrm>
            <a:off x="3923928" y="2618581"/>
            <a:ext cx="10450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/>
              <a:t>Relace</a:t>
            </a:r>
          </a:p>
        </p:txBody>
      </p:sp>
      <p:sp>
        <p:nvSpPr>
          <p:cNvPr id="10" name="TextovéPole 14"/>
          <p:cNvSpPr txBox="1">
            <a:spLocks noChangeArrowheads="1"/>
          </p:cNvSpPr>
          <p:nvPr/>
        </p:nvSpPr>
        <p:spPr bwMode="auto">
          <a:xfrm>
            <a:off x="388827" y="4455318"/>
            <a:ext cx="9075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/>
              <a:t>Atribut</a:t>
            </a:r>
          </a:p>
        </p:txBody>
      </p:sp>
      <p:sp>
        <p:nvSpPr>
          <p:cNvPr id="11" name="TextovéPole 16"/>
          <p:cNvSpPr txBox="1">
            <a:spLocks noChangeArrowheads="1"/>
          </p:cNvSpPr>
          <p:nvPr/>
        </p:nvSpPr>
        <p:spPr bwMode="auto">
          <a:xfrm>
            <a:off x="5710569" y="4482306"/>
            <a:ext cx="914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/>
              <a:t>Atribut</a:t>
            </a:r>
          </a:p>
        </p:txBody>
      </p:sp>
      <p:cxnSp>
        <p:nvCxnSpPr>
          <p:cNvPr id="12" name="Přímá spojnice 11"/>
          <p:cNvCxnSpPr>
            <a:stCxn id="4" idx="2"/>
            <a:endCxn id="6" idx="0"/>
          </p:cNvCxnSpPr>
          <p:nvPr/>
        </p:nvCxnSpPr>
        <p:spPr>
          <a:xfrm>
            <a:off x="1908572" y="3634426"/>
            <a:ext cx="10491" cy="5395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>
            <a:stCxn id="5" idx="2"/>
            <a:endCxn id="7" idx="0"/>
          </p:cNvCxnSpPr>
          <p:nvPr/>
        </p:nvCxnSpPr>
        <p:spPr>
          <a:xfrm>
            <a:off x="6948885" y="3634426"/>
            <a:ext cx="10490" cy="6919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6432321"/>
      </p:ext>
    </p:extLst>
  </p:cSld>
  <p:clrMapOvr>
    <a:masterClrMapping/>
  </p:clrMapOvr>
  <p:transition>
    <p:pu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kern="0" dirty="0" err="1"/>
              <a:t>Chenův</a:t>
            </a:r>
            <a:r>
              <a:rPr lang="cs-CZ" altLang="cs-CZ" sz="3600" kern="0" dirty="0"/>
              <a:t> model ERA II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39552" y="17728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altLang="cs-CZ" sz="2000" kern="0" dirty="0"/>
              <a:t>Atributy	</a:t>
            </a:r>
          </a:p>
          <a:p>
            <a:pPr lvl="1">
              <a:lnSpc>
                <a:spcPct val="90000"/>
              </a:lnSpc>
            </a:pPr>
            <a:r>
              <a:rPr lang="cs-CZ" altLang="cs-CZ" sz="2000" kern="0" dirty="0"/>
              <a:t> </a:t>
            </a:r>
            <a:r>
              <a:rPr lang="cs-CZ" altLang="cs-CZ" sz="1800" kern="0" dirty="0"/>
              <a:t>jsou podrobnosti (vlastnosti) objektů nebo vztahů, které v modelu zkoumáme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Atributy</a:t>
            </a:r>
          </a:p>
          <a:p>
            <a:pPr lvl="2">
              <a:lnSpc>
                <a:spcPct val="90000"/>
              </a:lnSpc>
            </a:pPr>
            <a:r>
              <a:rPr lang="cs-CZ" altLang="cs-CZ" sz="1800" kern="0" dirty="0"/>
              <a:t>Identifikační ( např. rodné číslo)</a:t>
            </a:r>
          </a:p>
          <a:p>
            <a:pPr lvl="2">
              <a:lnSpc>
                <a:spcPct val="90000"/>
              </a:lnSpc>
            </a:pPr>
            <a:r>
              <a:rPr lang="cs-CZ" altLang="cs-CZ" sz="1800" kern="0" dirty="0"/>
              <a:t>Parciální – nemusí mít hodnotu (např. č. pasu)</a:t>
            </a:r>
          </a:p>
          <a:p>
            <a:pPr lvl="2">
              <a:lnSpc>
                <a:spcPct val="90000"/>
              </a:lnSpc>
            </a:pPr>
            <a:r>
              <a:rPr lang="cs-CZ" altLang="cs-CZ" sz="1800" kern="0" dirty="0"/>
              <a:t>Opakované (např. jazykové vlastnosti)</a:t>
            </a:r>
          </a:p>
          <a:p>
            <a:pPr>
              <a:lnSpc>
                <a:spcPct val="90000"/>
              </a:lnSpc>
            </a:pPr>
            <a:r>
              <a:rPr lang="cs-CZ" altLang="cs-CZ" sz="2000" kern="0" dirty="0"/>
              <a:t>Konceptuální schéma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Textová část  (podrobné verbální popisy případně s logickými vztahy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Grafická část (všechny entity, vztahy mezi entitami, identifikační atributy) 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Kvantifikace (počty výskytů, počty opakování, frekvence přístupů, minimální, maximální a průměrné počty)</a:t>
            </a:r>
          </a:p>
        </p:txBody>
      </p:sp>
    </p:spTree>
    <p:extLst>
      <p:ext uri="{BB962C8B-B14F-4D97-AF65-F5344CB8AC3E}">
        <p14:creationId xmlns:p14="http://schemas.microsoft.com/office/powerpoint/2010/main" val="2718026691"/>
      </p:ext>
    </p:extLst>
  </p:cSld>
  <p:clrMapOvr>
    <a:masterClrMapping/>
  </p:clrMapOvr>
  <p:transition>
    <p:pu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-9309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kern="0" dirty="0"/>
              <a:t>ERA – definice jinak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68515" y="1700808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altLang="cs-CZ" sz="2400" kern="0" dirty="0"/>
              <a:t>Entita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Obecná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Silná/kmenová/základní (nezávislá na jiných entitách)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Slabá / popisná (existenčně závislá na jiných)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Vazební /  asociativní  (realizuje vazbu)</a:t>
            </a:r>
          </a:p>
          <a:p>
            <a:pPr>
              <a:lnSpc>
                <a:spcPct val="90000"/>
              </a:lnSpc>
            </a:pPr>
            <a:r>
              <a:rPr lang="cs-CZ" altLang="cs-CZ" sz="2000" kern="0" dirty="0"/>
              <a:t>Vztah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N-</a:t>
            </a:r>
            <a:r>
              <a:rPr lang="cs-CZ" altLang="cs-CZ" sz="1800" kern="0" dirty="0" err="1"/>
              <a:t>ární</a:t>
            </a:r>
            <a:r>
              <a:rPr lang="cs-CZ" altLang="cs-CZ" sz="1800" kern="0" dirty="0"/>
              <a:t> / </a:t>
            </a:r>
            <a:r>
              <a:rPr lang="cs-CZ" altLang="cs-CZ" sz="1800" kern="0" dirty="0" err="1"/>
              <a:t>polyární</a:t>
            </a:r>
            <a:r>
              <a:rPr lang="cs-CZ" altLang="cs-CZ" sz="1800" kern="0" dirty="0"/>
              <a:t>  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Binární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Kardinalita (</a:t>
            </a:r>
            <a:r>
              <a:rPr lang="cs-CZ" altLang="cs-CZ" sz="1800" kern="0" dirty="0" err="1"/>
              <a:t>max</a:t>
            </a:r>
            <a:r>
              <a:rPr lang="cs-CZ" altLang="cs-CZ" sz="1800" kern="0" dirty="0"/>
              <a:t> a min počet výskytů v určitém vztahu  1:1, 1:N, M:N)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Volitelnost / </a:t>
            </a:r>
            <a:r>
              <a:rPr lang="cs-CZ" altLang="cs-CZ" sz="1800" kern="0" dirty="0" err="1"/>
              <a:t>parcialita</a:t>
            </a:r>
            <a:r>
              <a:rPr lang="cs-CZ" altLang="cs-CZ" sz="1800" kern="0" dirty="0"/>
              <a:t> (vztah se nemusí týkat všech výskytů entity např. 0:N)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Výlučnost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Externí id / slabý vztah (nestačí vlastní atributy, je nutná externí identifikace)</a:t>
            </a:r>
          </a:p>
        </p:txBody>
      </p:sp>
    </p:spTree>
    <p:extLst>
      <p:ext uri="{BB962C8B-B14F-4D97-AF65-F5344CB8AC3E}">
        <p14:creationId xmlns:p14="http://schemas.microsoft.com/office/powerpoint/2010/main" val="2779917306"/>
      </p:ext>
    </p:extLst>
  </p:cSld>
  <p:clrMapOvr>
    <a:masterClrMapping/>
  </p:clrMapOvr>
  <p:transition>
    <p:pu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11560" y="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kern="0" dirty="0"/>
              <a:t>ERA – definice jinak  II 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76536" y="17728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sz="2000" kern="0" dirty="0"/>
              <a:t>Atribut</a:t>
            </a:r>
          </a:p>
          <a:p>
            <a:pPr lvl="1"/>
            <a:r>
              <a:rPr lang="cs-CZ" altLang="cs-CZ" sz="1800" kern="0" dirty="0"/>
              <a:t>Jednoduchý</a:t>
            </a:r>
          </a:p>
          <a:p>
            <a:pPr lvl="1"/>
            <a:r>
              <a:rPr lang="cs-CZ" altLang="cs-CZ" sz="1800" kern="0" dirty="0"/>
              <a:t>Složený</a:t>
            </a:r>
          </a:p>
          <a:p>
            <a:pPr lvl="1"/>
            <a:r>
              <a:rPr lang="cs-CZ" altLang="cs-CZ" sz="1800" kern="0" dirty="0"/>
              <a:t>Základní</a:t>
            </a:r>
          </a:p>
          <a:p>
            <a:pPr lvl="1"/>
            <a:r>
              <a:rPr lang="cs-CZ" altLang="cs-CZ" sz="1800" kern="0" dirty="0"/>
              <a:t>Odvoditelný</a:t>
            </a:r>
          </a:p>
          <a:p>
            <a:r>
              <a:rPr lang="cs-CZ" altLang="cs-CZ" sz="2000" kern="0" dirty="0"/>
              <a:t>Klíč</a:t>
            </a:r>
          </a:p>
          <a:p>
            <a:pPr lvl="1"/>
            <a:r>
              <a:rPr lang="cs-CZ" altLang="cs-CZ" sz="1800" kern="0" dirty="0"/>
              <a:t>Primární</a:t>
            </a:r>
          </a:p>
          <a:p>
            <a:pPr lvl="1"/>
            <a:r>
              <a:rPr lang="cs-CZ" altLang="cs-CZ" sz="1800" kern="0" dirty="0"/>
              <a:t>Cizí ( je to klíč, který je primárním v jiné  entitě, slouží pro vyjádření vztahů v datovém modelu na technologické nebo implementační úrovni)</a:t>
            </a:r>
          </a:p>
          <a:p>
            <a:pPr lvl="1"/>
            <a:r>
              <a:rPr lang="cs-CZ" altLang="cs-CZ" sz="1800" kern="0" dirty="0"/>
              <a:t>Alternativní</a:t>
            </a:r>
          </a:p>
          <a:p>
            <a:pPr lvl="1"/>
            <a:r>
              <a:rPr lang="cs-CZ" altLang="cs-CZ" sz="1800" kern="0" dirty="0"/>
              <a:t>Sekundární / nejednoznačný (atributy důležité pro přístup, další třídění atd.)</a:t>
            </a:r>
          </a:p>
        </p:txBody>
      </p:sp>
    </p:spTree>
    <p:extLst>
      <p:ext uri="{BB962C8B-B14F-4D97-AF65-F5344CB8AC3E}">
        <p14:creationId xmlns:p14="http://schemas.microsoft.com/office/powerpoint/2010/main" val="1594371994"/>
      </p:ext>
    </p:extLst>
  </p:cSld>
  <p:clrMapOvr>
    <a:masterClrMapping/>
  </p:clrMapOvr>
  <p:transition>
    <p:push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757238" y="66287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kern="0" dirty="0"/>
              <a:t>Entity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331913" y="2205038"/>
            <a:ext cx="86360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/>
              <a:t>Entita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835150" y="5084763"/>
            <a:ext cx="86360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/>
              <a:t>A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384300" y="23685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331913" y="3860800"/>
            <a:ext cx="86360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/>
              <a:t>Entity</a:t>
            </a:r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3851275" y="2205038"/>
            <a:ext cx="914400" cy="6096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/>
              <a:t>1:N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5651500" y="3644900"/>
            <a:ext cx="914400" cy="6096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/>
              <a:t>M:N</a:t>
            </a:r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 flipH="1" flipV="1">
            <a:off x="2195513" y="2349500"/>
            <a:ext cx="1655762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AutoShape 15"/>
          <p:cNvSpPr>
            <a:spLocks noChangeArrowheads="1"/>
          </p:cNvSpPr>
          <p:nvPr/>
        </p:nvSpPr>
        <p:spPr bwMode="auto">
          <a:xfrm>
            <a:off x="3563938" y="3141663"/>
            <a:ext cx="288925" cy="2159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1" name="AutoShape 16"/>
          <p:cNvSpPr>
            <a:spLocks noChangeArrowheads="1"/>
          </p:cNvSpPr>
          <p:nvPr/>
        </p:nvSpPr>
        <p:spPr bwMode="auto">
          <a:xfrm>
            <a:off x="4500563" y="3213100"/>
            <a:ext cx="288925" cy="2159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2" name="AutoShape 17"/>
          <p:cNvSpPr>
            <a:spLocks noChangeArrowheads="1"/>
          </p:cNvSpPr>
          <p:nvPr/>
        </p:nvSpPr>
        <p:spPr bwMode="auto">
          <a:xfrm>
            <a:off x="5940425" y="1628775"/>
            <a:ext cx="288925" cy="2159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3" name="AutoShape 18"/>
          <p:cNvSpPr>
            <a:spLocks noChangeArrowheads="1"/>
          </p:cNvSpPr>
          <p:nvPr/>
        </p:nvSpPr>
        <p:spPr bwMode="auto">
          <a:xfrm>
            <a:off x="7235825" y="2133600"/>
            <a:ext cx="288925" cy="2159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4" name="AutoShape 19"/>
          <p:cNvSpPr>
            <a:spLocks noChangeArrowheads="1"/>
          </p:cNvSpPr>
          <p:nvPr/>
        </p:nvSpPr>
        <p:spPr bwMode="auto">
          <a:xfrm>
            <a:off x="7235825" y="2708275"/>
            <a:ext cx="288925" cy="2159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5" name="AutoShape 20"/>
          <p:cNvSpPr>
            <a:spLocks noChangeArrowheads="1"/>
          </p:cNvSpPr>
          <p:nvPr/>
        </p:nvSpPr>
        <p:spPr bwMode="auto">
          <a:xfrm>
            <a:off x="7235825" y="3429000"/>
            <a:ext cx="288925" cy="2159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5580063" y="4724400"/>
            <a:ext cx="86360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/>
              <a:t>Entity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5580063" y="2349500"/>
            <a:ext cx="86360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/>
              <a:t>Entity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7596188" y="4797425"/>
            <a:ext cx="7921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cs-CZ"/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3543300" y="3448050"/>
            <a:ext cx="169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Atributy vztahu</a:t>
            </a:r>
          </a:p>
        </p:txBody>
      </p:sp>
      <p:sp>
        <p:nvSpPr>
          <p:cNvPr id="20" name="Text Box 25"/>
          <p:cNvSpPr txBox="1">
            <a:spLocks noChangeArrowheads="1"/>
          </p:cNvSpPr>
          <p:nvPr/>
        </p:nvSpPr>
        <p:spPr bwMode="auto">
          <a:xfrm rot="10800000" flipV="1">
            <a:off x="7812088" y="2349500"/>
            <a:ext cx="10429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Atributy </a:t>
            </a:r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6516688" y="1412875"/>
            <a:ext cx="2101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Identifikační atribut</a:t>
            </a:r>
          </a:p>
        </p:txBody>
      </p:sp>
      <p:sp>
        <p:nvSpPr>
          <p:cNvPr id="22" name="Line 27"/>
          <p:cNvSpPr>
            <a:spLocks noChangeShapeType="1"/>
          </p:cNvSpPr>
          <p:nvPr/>
        </p:nvSpPr>
        <p:spPr bwMode="auto">
          <a:xfrm flipV="1">
            <a:off x="6084888" y="184467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" name="Line 28"/>
          <p:cNvSpPr>
            <a:spLocks noChangeShapeType="1"/>
          </p:cNvSpPr>
          <p:nvPr/>
        </p:nvSpPr>
        <p:spPr bwMode="auto">
          <a:xfrm flipV="1">
            <a:off x="6443663" y="2276475"/>
            <a:ext cx="7921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" name="Line 29"/>
          <p:cNvSpPr>
            <a:spLocks noChangeShapeType="1"/>
          </p:cNvSpPr>
          <p:nvPr/>
        </p:nvSpPr>
        <p:spPr bwMode="auto">
          <a:xfrm>
            <a:off x="6443663" y="2565400"/>
            <a:ext cx="7921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" name="Line 30"/>
          <p:cNvSpPr>
            <a:spLocks noChangeShapeType="1"/>
          </p:cNvSpPr>
          <p:nvPr/>
        </p:nvSpPr>
        <p:spPr bwMode="auto">
          <a:xfrm>
            <a:off x="6443663" y="2708275"/>
            <a:ext cx="865187" cy="7207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7042150" y="3716338"/>
            <a:ext cx="2038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Podmíněný atribut</a:t>
            </a:r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7812088" y="4797425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B</a:t>
            </a:r>
          </a:p>
        </p:txBody>
      </p:sp>
      <p:sp>
        <p:nvSpPr>
          <p:cNvPr id="28" name="Line 34"/>
          <p:cNvSpPr>
            <a:spLocks noChangeShapeType="1"/>
          </p:cNvSpPr>
          <p:nvPr/>
        </p:nvSpPr>
        <p:spPr bwMode="auto">
          <a:xfrm flipV="1">
            <a:off x="3779838" y="2708275"/>
            <a:ext cx="43180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" name="Line 35"/>
          <p:cNvSpPr>
            <a:spLocks noChangeShapeType="1"/>
          </p:cNvSpPr>
          <p:nvPr/>
        </p:nvSpPr>
        <p:spPr bwMode="auto">
          <a:xfrm flipH="1" flipV="1">
            <a:off x="4500563" y="2708275"/>
            <a:ext cx="14287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" name="Line 36"/>
          <p:cNvSpPr>
            <a:spLocks noChangeShapeType="1"/>
          </p:cNvSpPr>
          <p:nvPr/>
        </p:nvSpPr>
        <p:spPr bwMode="auto">
          <a:xfrm flipV="1">
            <a:off x="6084888" y="2708275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" name="Line 37"/>
          <p:cNvSpPr>
            <a:spLocks noChangeShapeType="1"/>
          </p:cNvSpPr>
          <p:nvPr/>
        </p:nvSpPr>
        <p:spPr bwMode="auto">
          <a:xfrm>
            <a:off x="6084888" y="422116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" name="Line 39"/>
          <p:cNvSpPr>
            <a:spLocks noChangeShapeType="1"/>
          </p:cNvSpPr>
          <p:nvPr/>
        </p:nvSpPr>
        <p:spPr bwMode="auto">
          <a:xfrm>
            <a:off x="4716463" y="2492375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" name="AutoShape 40"/>
          <p:cNvSpPr>
            <a:spLocks noChangeArrowheads="1"/>
          </p:cNvSpPr>
          <p:nvPr/>
        </p:nvSpPr>
        <p:spPr bwMode="auto">
          <a:xfrm>
            <a:off x="1258888" y="2852738"/>
            <a:ext cx="914400" cy="6096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/>
              <a:t>1: N</a:t>
            </a:r>
          </a:p>
        </p:txBody>
      </p:sp>
      <p:sp>
        <p:nvSpPr>
          <p:cNvPr id="34" name="Line 41"/>
          <p:cNvSpPr>
            <a:spLocks noChangeShapeType="1"/>
          </p:cNvSpPr>
          <p:nvPr/>
        </p:nvSpPr>
        <p:spPr bwMode="auto">
          <a:xfrm flipV="1">
            <a:off x="1763713" y="25654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" name="Line 42"/>
          <p:cNvSpPr>
            <a:spLocks noChangeShapeType="1"/>
          </p:cNvSpPr>
          <p:nvPr/>
        </p:nvSpPr>
        <p:spPr bwMode="auto">
          <a:xfrm>
            <a:off x="1692275" y="3429000"/>
            <a:ext cx="714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" name="Arc 43"/>
          <p:cNvSpPr>
            <a:spLocks/>
          </p:cNvSpPr>
          <p:nvPr/>
        </p:nvSpPr>
        <p:spPr bwMode="auto">
          <a:xfrm>
            <a:off x="1979613" y="4221163"/>
            <a:ext cx="431800" cy="8636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Text Box 44"/>
          <p:cNvSpPr txBox="1">
            <a:spLocks noChangeArrowheads="1"/>
          </p:cNvSpPr>
          <p:nvPr/>
        </p:nvSpPr>
        <p:spPr bwMode="auto">
          <a:xfrm>
            <a:off x="250825" y="4868863"/>
            <a:ext cx="1152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cs-CZ"/>
          </a:p>
        </p:txBody>
      </p:sp>
      <p:sp>
        <p:nvSpPr>
          <p:cNvPr id="38" name="Text Box 45"/>
          <p:cNvSpPr txBox="1">
            <a:spLocks noChangeArrowheads="1"/>
          </p:cNvSpPr>
          <p:nvPr/>
        </p:nvSpPr>
        <p:spPr bwMode="auto">
          <a:xfrm>
            <a:off x="519113" y="4529138"/>
            <a:ext cx="2940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Externí identifikace entity A</a:t>
            </a:r>
          </a:p>
        </p:txBody>
      </p:sp>
      <p:sp>
        <p:nvSpPr>
          <p:cNvPr id="39" name="Arc 46"/>
          <p:cNvSpPr>
            <a:spLocks/>
          </p:cNvSpPr>
          <p:nvPr/>
        </p:nvSpPr>
        <p:spPr bwMode="auto">
          <a:xfrm flipH="1">
            <a:off x="5651500" y="1844675"/>
            <a:ext cx="360363" cy="50482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" name="AutoShape 47"/>
          <p:cNvSpPr>
            <a:spLocks noChangeArrowheads="1"/>
          </p:cNvSpPr>
          <p:nvPr/>
        </p:nvSpPr>
        <p:spPr bwMode="auto">
          <a:xfrm>
            <a:off x="8316913" y="5589588"/>
            <a:ext cx="288925" cy="2159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41" name="Line 48"/>
          <p:cNvSpPr>
            <a:spLocks noChangeShapeType="1"/>
          </p:cNvSpPr>
          <p:nvPr/>
        </p:nvSpPr>
        <p:spPr bwMode="auto">
          <a:xfrm>
            <a:off x="8243888" y="5157788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" name="Arc 49"/>
          <p:cNvSpPr>
            <a:spLocks/>
          </p:cNvSpPr>
          <p:nvPr/>
        </p:nvSpPr>
        <p:spPr bwMode="auto">
          <a:xfrm flipH="1" flipV="1">
            <a:off x="7885113" y="5157788"/>
            <a:ext cx="431800" cy="576262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" name="Arc 50"/>
          <p:cNvSpPr>
            <a:spLocks/>
          </p:cNvSpPr>
          <p:nvPr/>
        </p:nvSpPr>
        <p:spPr bwMode="auto">
          <a:xfrm>
            <a:off x="6443663" y="4724400"/>
            <a:ext cx="1174750" cy="360363"/>
          </a:xfrm>
          <a:custGeom>
            <a:avLst/>
            <a:gdLst>
              <a:gd name="T0" fmla="*/ 0 w 22019"/>
              <a:gd name="T1" fmla="*/ 2147483646 h 21600"/>
              <a:gd name="T2" fmla="*/ 2147483646 w 22019"/>
              <a:gd name="T3" fmla="*/ 2147483646 h 21600"/>
              <a:gd name="T4" fmla="*/ 2147483646 w 22019"/>
              <a:gd name="T5" fmla="*/ 2147483646 h 21600"/>
              <a:gd name="T6" fmla="*/ 0 60000 65536"/>
              <a:gd name="T7" fmla="*/ 0 60000 65536"/>
              <a:gd name="T8" fmla="*/ 0 60000 65536"/>
              <a:gd name="T9" fmla="*/ 0 w 22019"/>
              <a:gd name="T10" fmla="*/ 0 h 21600"/>
              <a:gd name="T11" fmla="*/ 22019 w 2201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019" h="21600" fill="none" extrusionOk="0">
                <a:moveTo>
                  <a:pt x="0" y="4"/>
                </a:moveTo>
                <a:cubicBezTo>
                  <a:pt x="139" y="1"/>
                  <a:pt x="279" y="-1"/>
                  <a:pt x="419" y="0"/>
                </a:cubicBezTo>
                <a:cubicBezTo>
                  <a:pt x="12348" y="0"/>
                  <a:pt x="22019" y="9670"/>
                  <a:pt x="22019" y="21600"/>
                </a:cubicBezTo>
              </a:path>
              <a:path w="22019" h="21600" stroke="0" extrusionOk="0">
                <a:moveTo>
                  <a:pt x="0" y="4"/>
                </a:moveTo>
                <a:cubicBezTo>
                  <a:pt x="139" y="1"/>
                  <a:pt x="279" y="-1"/>
                  <a:pt x="419" y="0"/>
                </a:cubicBezTo>
                <a:cubicBezTo>
                  <a:pt x="12348" y="0"/>
                  <a:pt x="22019" y="9670"/>
                  <a:pt x="22019" y="21600"/>
                </a:cubicBezTo>
                <a:lnTo>
                  <a:pt x="419" y="21600"/>
                </a:lnTo>
                <a:lnTo>
                  <a:pt x="0" y="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4" name="Text Box 51"/>
          <p:cNvSpPr txBox="1">
            <a:spLocks noChangeArrowheads="1"/>
          </p:cNvSpPr>
          <p:nvPr/>
        </p:nvSpPr>
        <p:spPr bwMode="auto">
          <a:xfrm>
            <a:off x="4643438" y="5229225"/>
            <a:ext cx="3117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Částečná externí identifikace</a:t>
            </a:r>
            <a:br>
              <a:rPr lang="cs-CZ" altLang="cs-CZ"/>
            </a:br>
            <a:r>
              <a:rPr lang="cs-CZ" altLang="cs-CZ"/>
              <a:t> entity B</a:t>
            </a:r>
          </a:p>
        </p:txBody>
      </p:sp>
    </p:spTree>
    <p:extLst>
      <p:ext uri="{BB962C8B-B14F-4D97-AF65-F5344CB8AC3E}">
        <p14:creationId xmlns:p14="http://schemas.microsoft.com/office/powerpoint/2010/main" val="202101069"/>
      </p:ext>
    </p:extLst>
  </p:cSld>
  <p:clrMapOvr>
    <a:masterClrMapping/>
  </p:clrMapOvr>
  <p:transition>
    <p:push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85800" y="-3175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kern="0"/>
              <a:t>Násobnost a kardinalita – např.</a:t>
            </a:r>
          </a:p>
        </p:txBody>
      </p:sp>
      <p:graphicFrame>
        <p:nvGraphicFramePr>
          <p:cNvPr id="3" name="Group 44"/>
          <p:cNvGraphicFramePr>
            <a:graphicFrameLocks noGrp="1"/>
          </p:cNvGraphicFramePr>
          <p:nvPr>
            <p:ph idx="4294967295"/>
          </p:nvPr>
        </p:nvGraphicFramePr>
        <p:xfrm>
          <a:off x="4165600" y="2997200"/>
          <a:ext cx="4978400" cy="1828800"/>
        </p:xfrm>
        <a:graphic>
          <a:graphicData uri="http://schemas.openxmlformats.org/drawingml/2006/table">
            <a:tbl>
              <a:tblPr/>
              <a:tblGrid>
                <a:gridCol w="1658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0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8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1788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Entita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Vztah 1: 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Entita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Vedoucí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řídí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Pracovník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Účet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skládá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Položka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Vlak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Vůz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Lékař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léčí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Pacient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11188" y="2349500"/>
            <a:ext cx="10080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/>
              <a:t>Tajemník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699793" y="3573463"/>
            <a:ext cx="1080046" cy="50360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dirty="0"/>
              <a:t>Proděkani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572000" y="2276475"/>
            <a:ext cx="10080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/>
              <a:t>Děkan</a:t>
            </a: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2267744" y="1988816"/>
            <a:ext cx="1943100" cy="863922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dirty="0"/>
              <a:t>Vedení</a:t>
            </a:r>
            <a:br>
              <a:rPr lang="cs-CZ" altLang="cs-CZ" dirty="0"/>
            </a:br>
            <a:r>
              <a:rPr lang="cs-CZ" altLang="cs-CZ" dirty="0"/>
              <a:t>fakulty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4067175" y="249237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1619250" y="2492375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3203575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6882934"/>
      </p:ext>
    </p:extLst>
  </p:cSld>
  <p:clrMapOvr>
    <a:masterClrMapping/>
  </p:clrMapOvr>
  <p:transition>
    <p:push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altLang="cs-CZ"/>
              <a:t>Normální formy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altLang="cs-CZ"/>
              <a:t>1. normální forma – atributy obsahují pouze atomické hodnoty. ( příklad: 1 osoba  a 2 tel. čísla) – rozdělit.</a:t>
            </a:r>
          </a:p>
          <a:p>
            <a:r>
              <a:rPr lang="cs-CZ" altLang="cs-CZ"/>
              <a:t>2. normální forma – každý neklíčový atribut je závislý na celém primárním klíči</a:t>
            </a:r>
          </a:p>
          <a:p>
            <a:r>
              <a:rPr lang="cs-CZ" altLang="cs-CZ"/>
              <a:t>3. normální forma – všechny neklíčové atributy jsou vzájemně nezávislé</a:t>
            </a:r>
          </a:p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677983E-32B3-456A-A234-B1E4118D9088}" type="slidenum">
              <a:rPr lang="cs-CZ" altLang="cs-CZ"/>
              <a:pPr eaLnBrk="1" hangingPunct="1"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877950"/>
      </p:ext>
    </p:extLst>
  </p:cSld>
  <p:clrMapOvr>
    <a:masterClrMapping/>
  </p:clrMapOvr>
  <p:transition>
    <p:push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altLang="cs-CZ"/>
              <a:t>Postup přípravy ER diagramu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916760"/>
          </a:xfrm>
        </p:spPr>
        <p:txBody>
          <a:bodyPr/>
          <a:lstStyle/>
          <a:p>
            <a:r>
              <a:rPr lang="cs-CZ" altLang="cs-CZ" sz="2400" dirty="0"/>
              <a:t>Výběr hlavních objektů (entit)</a:t>
            </a:r>
          </a:p>
          <a:p>
            <a:r>
              <a:rPr lang="cs-CZ" altLang="cs-CZ" sz="2400" dirty="0"/>
              <a:t>Definice vztahů mezi entitami (včetně kardinalit)</a:t>
            </a:r>
          </a:p>
          <a:p>
            <a:r>
              <a:rPr lang="cs-CZ" altLang="cs-CZ" sz="2400" dirty="0"/>
              <a:t>Přidání atributů entitám (zejména identifikátory)</a:t>
            </a:r>
          </a:p>
          <a:p>
            <a:r>
              <a:rPr lang="cs-CZ" altLang="cs-CZ" sz="2400" dirty="0"/>
              <a:t>Definice hierarchie (hledají se vztahy mezi generalizací a specializací )</a:t>
            </a:r>
          </a:p>
          <a:p>
            <a:r>
              <a:rPr lang="cs-CZ" altLang="cs-CZ" sz="2400" dirty="0"/>
              <a:t>Odstranění tranzitivních vztahů (těch, které se dají odvodit z jiných)</a:t>
            </a:r>
          </a:p>
          <a:p>
            <a:r>
              <a:rPr lang="cs-CZ" altLang="cs-CZ" sz="2400" dirty="0"/>
              <a:t>Odstranění nadbytečných entit</a:t>
            </a:r>
          </a:p>
          <a:p>
            <a:r>
              <a:rPr lang="cs-CZ" altLang="cs-CZ" sz="2400" dirty="0"/>
              <a:t>Ověření úplnosti </a:t>
            </a:r>
          </a:p>
          <a:p>
            <a:r>
              <a:rPr lang="cs-CZ" altLang="cs-CZ" dirty="0"/>
              <a:t>Výsledek – konceptuální schéma datové základny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8DB383B-C97E-4F06-BD24-F8975B7D2106}" type="slidenum">
              <a:rPr lang="cs-CZ" altLang="cs-CZ"/>
              <a:pPr eaLnBrk="1" hangingPunct="1"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9077710"/>
      </p:ext>
    </p:extLst>
  </p:cSld>
  <p:clrMapOvr>
    <a:masterClrMapping/>
  </p:clrMapOvr>
  <p:transition>
    <p:push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33823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kern="0"/>
              <a:t>Implementace datové základny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55576" y="1700808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altLang="cs-CZ" sz="2000" kern="0" dirty="0"/>
              <a:t>Konceptuální schéma nebere do úvahy, v jakém prostředí má být systém zaveden.</a:t>
            </a:r>
          </a:p>
          <a:p>
            <a:pPr>
              <a:lnSpc>
                <a:spcPct val="90000"/>
              </a:lnSpc>
            </a:pPr>
            <a:r>
              <a:rPr lang="cs-CZ" altLang="cs-CZ" sz="2000" kern="0" dirty="0"/>
              <a:t>Proto jsou nutné následující kroky: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Volba prostředí (databázový SW, HW, …)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Tvorba logické struktury datové základny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Vytvoření fyzické struktury datové základny</a:t>
            </a:r>
          </a:p>
          <a:p>
            <a:pPr>
              <a:lnSpc>
                <a:spcPct val="90000"/>
              </a:lnSpc>
            </a:pPr>
            <a:r>
              <a:rPr lang="cs-CZ" altLang="cs-CZ" sz="2000" kern="0" dirty="0"/>
              <a:t>Důležité otázky pro implementaci: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Způsob práce s daty (</a:t>
            </a:r>
            <a:r>
              <a:rPr lang="cs-CZ" altLang="cs-CZ" sz="1800" kern="0" dirty="0" err="1"/>
              <a:t>client</a:t>
            </a:r>
            <a:r>
              <a:rPr lang="cs-CZ" altLang="cs-CZ" sz="1800" kern="0" dirty="0"/>
              <a:t>-server , on line, dávka, řízeno událostmi…)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Přístupové metody a frekvence ( klíče, sekvenční, metody hledání)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Počty záznamů každého typu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Současné přístupy a očekávané doby odezvy,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Požadavky na bezpečnost a omezení uživatelů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Odvoditelné atribut (počítaná pole) a jejich podíl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Nutné kompromisy v čistotě návrhu (duplicitní tabulky, pole…)</a:t>
            </a:r>
            <a:endParaRPr lang="cs-CZ" altLang="cs-CZ" sz="2400" kern="0" dirty="0"/>
          </a:p>
        </p:txBody>
      </p:sp>
    </p:spTree>
    <p:extLst>
      <p:ext uri="{BB962C8B-B14F-4D97-AF65-F5344CB8AC3E}">
        <p14:creationId xmlns:p14="http://schemas.microsoft.com/office/powerpoint/2010/main" val="1682989858"/>
      </p:ext>
    </p:extLst>
  </p:cSld>
  <p:clrMapOvr>
    <a:masterClrMapping/>
  </p:clrMapOvr>
  <p:transition>
    <p:push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11560" y="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kern="0"/>
              <a:t>Logická a fyzická struktura dat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55576" y="1844824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altLang="cs-CZ" sz="2400" kern="0" dirty="0"/>
              <a:t>Logická struktura</a:t>
            </a:r>
          </a:p>
          <a:p>
            <a:pPr lvl="1">
              <a:lnSpc>
                <a:spcPct val="90000"/>
              </a:lnSpc>
            </a:pPr>
            <a:r>
              <a:rPr lang="cs-CZ" altLang="cs-CZ" sz="2000" kern="0" dirty="0"/>
              <a:t>Je implementací konceptuálního modelu</a:t>
            </a:r>
          </a:p>
          <a:p>
            <a:pPr lvl="1">
              <a:lnSpc>
                <a:spcPct val="90000"/>
              </a:lnSpc>
            </a:pPr>
            <a:r>
              <a:rPr lang="cs-CZ" altLang="cs-CZ" sz="2000" kern="0" dirty="0"/>
              <a:t>Abstrakce vztahů mezi daty</a:t>
            </a:r>
          </a:p>
          <a:p>
            <a:pPr lvl="2">
              <a:lnSpc>
                <a:spcPct val="90000"/>
              </a:lnSpc>
            </a:pPr>
            <a:r>
              <a:rPr lang="cs-CZ" altLang="cs-CZ" sz="1800" kern="0" dirty="0"/>
              <a:t>Lineární, stromová, relační struktura</a:t>
            </a:r>
          </a:p>
          <a:p>
            <a:pPr lvl="2">
              <a:lnSpc>
                <a:spcPct val="90000"/>
              </a:lnSpc>
            </a:pPr>
            <a:r>
              <a:rPr lang="cs-CZ" altLang="cs-CZ" sz="1800" kern="0" dirty="0"/>
              <a:t>Výskyty, četnost vztahů, </a:t>
            </a:r>
          </a:p>
          <a:p>
            <a:pPr lvl="2">
              <a:lnSpc>
                <a:spcPct val="90000"/>
              </a:lnSpc>
            </a:pPr>
            <a:r>
              <a:rPr lang="cs-CZ" altLang="cs-CZ" sz="1800" kern="0" dirty="0"/>
              <a:t>Zde též bereme do úvahy potřeby na HW</a:t>
            </a:r>
          </a:p>
          <a:p>
            <a:pPr>
              <a:lnSpc>
                <a:spcPct val="90000"/>
              </a:lnSpc>
            </a:pPr>
            <a:r>
              <a:rPr lang="cs-CZ" altLang="cs-CZ" sz="2400" kern="0" dirty="0"/>
              <a:t>Fyzická struktura</a:t>
            </a:r>
          </a:p>
          <a:p>
            <a:pPr lvl="1">
              <a:lnSpc>
                <a:spcPct val="90000"/>
              </a:lnSpc>
            </a:pPr>
            <a:r>
              <a:rPr lang="cs-CZ" altLang="cs-CZ" sz="2000" kern="0" dirty="0"/>
              <a:t>Zavedení reálných (testovacích ) dat do struktur </a:t>
            </a:r>
          </a:p>
          <a:p>
            <a:pPr lvl="1">
              <a:lnSpc>
                <a:spcPct val="90000"/>
              </a:lnSpc>
            </a:pPr>
            <a:r>
              <a:rPr lang="cs-CZ" altLang="cs-CZ" sz="2000" kern="0" dirty="0"/>
              <a:t>Test splnění požadavků uživatele na data a vlastnosti jejich poskytování</a:t>
            </a:r>
          </a:p>
          <a:p>
            <a:pPr lvl="1">
              <a:lnSpc>
                <a:spcPct val="90000"/>
              </a:lnSpc>
            </a:pPr>
            <a:r>
              <a:rPr lang="cs-CZ" altLang="cs-CZ" sz="2000" kern="0" dirty="0"/>
              <a:t>Úpravy fyzických dat, případně změny v logických strukturách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 kern="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08022273"/>
      </p:ext>
    </p:extLst>
  </p:cSld>
  <p:clrMapOvr>
    <a:masterClrMapping/>
  </p:clrMapOvr>
  <p:transition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altLang="cs-CZ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altLang="cs-CZ" sz="2400" dirty="0"/>
              <a:t>Metodika, metodologie</a:t>
            </a:r>
          </a:p>
          <a:p>
            <a:pPr lvl="1"/>
            <a:r>
              <a:rPr lang="cs-CZ" altLang="cs-CZ" sz="2000" dirty="0"/>
              <a:t>Doporučený souhrn přístupů, zásad,  postupů, metod, technik atd. pro tvůrce IS</a:t>
            </a:r>
          </a:p>
          <a:p>
            <a:pPr lvl="1"/>
            <a:r>
              <a:rPr lang="cs-CZ" altLang="cs-CZ" sz="2000" dirty="0"/>
              <a:t>Kdo co  a proč</a:t>
            </a:r>
          </a:p>
          <a:p>
            <a:r>
              <a:rPr lang="cs-CZ" altLang="cs-CZ" sz="2400" dirty="0"/>
              <a:t>Metoda určuje co je třeba dělat v určité fázi</a:t>
            </a:r>
          </a:p>
          <a:p>
            <a:pPr lvl="1"/>
            <a:r>
              <a:rPr lang="cs-CZ" altLang="cs-CZ" sz="2000" dirty="0"/>
              <a:t>Přístupy jako funkční, datový, objektový</a:t>
            </a:r>
          </a:p>
          <a:p>
            <a:pPr lvl="1"/>
            <a:r>
              <a:rPr lang="cs-CZ" altLang="cs-CZ" sz="2000" dirty="0"/>
              <a:t>Řeší postup v určité fázi</a:t>
            </a:r>
          </a:p>
          <a:p>
            <a:r>
              <a:rPr lang="cs-CZ" altLang="cs-CZ" sz="2400" dirty="0"/>
              <a:t>Technika – přesné postupy</a:t>
            </a:r>
          </a:p>
          <a:p>
            <a:r>
              <a:rPr lang="cs-CZ" altLang="cs-CZ" sz="2400" dirty="0"/>
              <a:t>Nástroj – prostředek uskutečnění určité činnosti</a:t>
            </a:r>
          </a:p>
          <a:p>
            <a:pPr lvl="1"/>
            <a:r>
              <a:rPr lang="cs-CZ" altLang="cs-CZ" sz="2000" dirty="0"/>
              <a:t>Diagramy, atd.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949015C-B536-45F1-A68C-7DA69A6CEFE5}" type="slidenum">
              <a:rPr lang="cs-CZ" altLang="cs-CZ"/>
              <a:pPr eaLnBrk="1" hangingPunct="1"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662414"/>
      </p:ext>
    </p:extLst>
  </p:cSld>
  <p:clrMapOvr>
    <a:masterClrMapping/>
  </p:clrMapOvr>
  <p:transition>
    <p:push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09600" y="27827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kern="0" dirty="0"/>
              <a:t>Funkční analýza FSD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4038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sz="2400" kern="0" dirty="0"/>
              <a:t>Top Down přístup </a:t>
            </a:r>
            <a:br>
              <a:rPr lang="cs-CZ" altLang="cs-CZ" sz="2400" kern="0" dirty="0"/>
            </a:br>
            <a:r>
              <a:rPr lang="cs-CZ" altLang="cs-CZ" sz="2400" kern="0" dirty="0"/>
              <a:t>k hierarchii funkcí</a:t>
            </a:r>
          </a:p>
          <a:p>
            <a:r>
              <a:rPr lang="cs-CZ" altLang="cs-CZ" sz="2400" kern="0" dirty="0"/>
              <a:t>Dynamické hledisko</a:t>
            </a:r>
            <a:br>
              <a:rPr lang="cs-CZ" altLang="cs-CZ" sz="2400" kern="0" dirty="0"/>
            </a:br>
            <a:r>
              <a:rPr lang="cs-CZ" altLang="cs-CZ" sz="2400" kern="0" dirty="0"/>
              <a:t>(posloupnost funkcí a</a:t>
            </a:r>
            <a:br>
              <a:rPr lang="cs-CZ" altLang="cs-CZ" sz="2400" kern="0" dirty="0"/>
            </a:br>
            <a:r>
              <a:rPr lang="cs-CZ" altLang="cs-CZ" sz="2400" kern="0" dirty="0"/>
              <a:t>podmínky řízení</a:t>
            </a:r>
            <a:br>
              <a:rPr lang="cs-CZ" altLang="cs-CZ" sz="2400" kern="0" dirty="0"/>
            </a:br>
            <a:r>
              <a:rPr lang="cs-CZ" altLang="cs-CZ" sz="2400" kern="0" dirty="0"/>
              <a:t>jejich pořadí) – zpravidla text nebo tabulka</a:t>
            </a:r>
          </a:p>
          <a:p>
            <a:pPr>
              <a:buFontTx/>
              <a:buNone/>
            </a:pPr>
            <a:endParaRPr lang="cs-CZ" altLang="cs-CZ" sz="2400" kern="0" dirty="0"/>
          </a:p>
        </p:txBody>
      </p:sp>
      <p:grpSp>
        <p:nvGrpSpPr>
          <p:cNvPr id="6" name="Organization Chart 5"/>
          <p:cNvGrpSpPr>
            <a:grpSpLocks/>
          </p:cNvGrpSpPr>
          <p:nvPr/>
        </p:nvGrpSpPr>
        <p:grpSpPr bwMode="auto">
          <a:xfrm>
            <a:off x="4788024" y="1629920"/>
            <a:ext cx="4038600" cy="4495800"/>
            <a:chOff x="1134" y="1271"/>
            <a:chExt cx="3887" cy="1152"/>
          </a:xfrm>
        </p:grpSpPr>
        <p:cxnSp>
          <p:nvCxnSpPr>
            <p:cNvPr id="5124" name="_s5124"/>
            <p:cNvCxnSpPr>
              <a:cxnSpLocks noChangeShapeType="1"/>
              <a:stCxn id="13" idx="0"/>
              <a:endCxn id="8" idx="2"/>
            </p:cNvCxnSpPr>
            <p:nvPr/>
          </p:nvCxnSpPr>
          <p:spPr bwMode="auto">
            <a:xfrm rot="5400000" flipH="1">
              <a:off x="3006" y="1558"/>
              <a:ext cx="144" cy="1009"/>
            </a:xfrm>
            <a:prstGeom prst="bentConnector3">
              <a:avLst>
                <a:gd name="adj1" fmla="val 2033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25" name="_s5125"/>
            <p:cNvCxnSpPr>
              <a:cxnSpLocks noChangeShapeType="1"/>
              <a:stCxn id="12" idx="0"/>
              <a:endCxn id="8" idx="2"/>
            </p:cNvCxnSpPr>
            <p:nvPr/>
          </p:nvCxnSpPr>
          <p:spPr bwMode="auto">
            <a:xfrm rot="5400000" flipH="1">
              <a:off x="2502" y="2062"/>
              <a:ext cx="144" cy="2"/>
            </a:xfrm>
            <a:prstGeom prst="bentConnector3">
              <a:avLst>
                <a:gd name="adj1" fmla="val 2033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26" name="_s5126"/>
            <p:cNvCxnSpPr>
              <a:cxnSpLocks noChangeShapeType="1"/>
              <a:stCxn id="11" idx="0"/>
              <a:endCxn id="8" idx="2"/>
            </p:cNvCxnSpPr>
            <p:nvPr/>
          </p:nvCxnSpPr>
          <p:spPr bwMode="auto">
            <a:xfrm rot="16200000">
              <a:off x="1998" y="1559"/>
              <a:ext cx="144" cy="1007"/>
            </a:xfrm>
            <a:prstGeom prst="bentConnector3">
              <a:avLst>
                <a:gd name="adj1" fmla="val 2033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27" name="_s5127"/>
            <p:cNvCxnSpPr>
              <a:cxnSpLocks noChangeShapeType="1"/>
              <a:stCxn id="10" idx="0"/>
              <a:endCxn id="7" idx="2"/>
            </p:cNvCxnSpPr>
            <p:nvPr/>
          </p:nvCxnSpPr>
          <p:spPr bwMode="auto">
            <a:xfrm rot="5400000" flipH="1">
              <a:off x="4014" y="1127"/>
              <a:ext cx="144" cy="1008"/>
            </a:xfrm>
            <a:prstGeom prst="bentConnector3">
              <a:avLst>
                <a:gd name="adj1" fmla="val 2033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28" name="_s5128"/>
            <p:cNvCxnSpPr>
              <a:cxnSpLocks noChangeShapeType="1"/>
              <a:stCxn id="9" idx="0"/>
              <a:endCxn id="7" idx="2"/>
            </p:cNvCxnSpPr>
            <p:nvPr/>
          </p:nvCxnSpPr>
          <p:spPr bwMode="auto">
            <a:xfrm rot="16200000">
              <a:off x="3511" y="1630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29" name="_s5129"/>
            <p:cNvCxnSpPr>
              <a:cxnSpLocks noChangeShapeType="1"/>
              <a:stCxn id="8" idx="0"/>
              <a:endCxn id="7" idx="2"/>
            </p:cNvCxnSpPr>
            <p:nvPr/>
          </p:nvCxnSpPr>
          <p:spPr bwMode="auto">
            <a:xfrm rot="16200000">
              <a:off x="3006" y="1126"/>
              <a:ext cx="144" cy="1009"/>
            </a:xfrm>
            <a:prstGeom prst="bentConnector3">
              <a:avLst>
                <a:gd name="adj1" fmla="val 2033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_s5130"/>
            <p:cNvSpPr>
              <a:spLocks noChangeArrowheads="1"/>
            </p:cNvSpPr>
            <p:nvPr/>
          </p:nvSpPr>
          <p:spPr bwMode="auto">
            <a:xfrm>
              <a:off x="3149" y="127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7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Obchodní případ</a:t>
              </a:r>
            </a:p>
          </p:txBody>
        </p:sp>
        <p:sp>
          <p:nvSpPr>
            <p:cNvPr id="8" name="_s5131"/>
            <p:cNvSpPr>
              <a:spLocks noChangeArrowheads="1"/>
            </p:cNvSpPr>
            <p:nvPr/>
          </p:nvSpPr>
          <p:spPr bwMode="auto">
            <a:xfrm>
              <a:off x="2141" y="170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7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Registrace</a:t>
              </a:r>
              <a:br>
                <a:rPr kumimoji="0" lang="cs-CZ" altLang="cs-CZ" sz="7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0" lang="cs-CZ" altLang="cs-CZ" sz="7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objednávky</a:t>
              </a:r>
            </a:p>
          </p:txBody>
        </p:sp>
        <p:sp>
          <p:nvSpPr>
            <p:cNvPr id="9" name="_s5132"/>
            <p:cNvSpPr>
              <a:spLocks noChangeArrowheads="1"/>
            </p:cNvSpPr>
            <p:nvPr/>
          </p:nvSpPr>
          <p:spPr bwMode="auto">
            <a:xfrm>
              <a:off x="3149" y="170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7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Realizace dodávky</a:t>
              </a:r>
              <a:br>
                <a:rPr kumimoji="0" lang="cs-CZ" altLang="cs-CZ" sz="7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0" lang="cs-CZ" altLang="cs-CZ" sz="7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ze skladu</a:t>
              </a:r>
            </a:p>
          </p:txBody>
        </p:sp>
        <p:sp>
          <p:nvSpPr>
            <p:cNvPr id="10" name="_s5133"/>
            <p:cNvSpPr>
              <a:spLocks noChangeArrowheads="1"/>
            </p:cNvSpPr>
            <p:nvPr/>
          </p:nvSpPr>
          <p:spPr bwMode="auto">
            <a:xfrm>
              <a:off x="4157" y="170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7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Fakturace </a:t>
              </a:r>
              <a:br>
                <a:rPr kumimoji="0" lang="cs-CZ" altLang="cs-CZ" sz="7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0" lang="cs-CZ" altLang="cs-CZ" sz="7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a účtování</a:t>
              </a:r>
            </a:p>
          </p:txBody>
        </p:sp>
        <p:sp>
          <p:nvSpPr>
            <p:cNvPr id="11" name="_s5134"/>
            <p:cNvSpPr>
              <a:spLocks noChangeArrowheads="1"/>
            </p:cNvSpPr>
            <p:nvPr/>
          </p:nvSpPr>
          <p:spPr bwMode="auto">
            <a:xfrm>
              <a:off x="1134" y="213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7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Zavedení </a:t>
              </a:r>
              <a:br>
                <a:rPr kumimoji="0" lang="cs-CZ" altLang="cs-CZ" sz="7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0" lang="cs-CZ" altLang="cs-CZ" sz="7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objednávky</a:t>
              </a:r>
            </a:p>
          </p:txBody>
        </p:sp>
        <p:sp>
          <p:nvSpPr>
            <p:cNvPr id="12" name="_s5135"/>
            <p:cNvSpPr>
              <a:spLocks noChangeArrowheads="1"/>
            </p:cNvSpPr>
            <p:nvPr/>
          </p:nvSpPr>
          <p:spPr bwMode="auto">
            <a:xfrm>
              <a:off x="2142" y="213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7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Kontrola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7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Bonity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7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zákazníka</a:t>
              </a:r>
            </a:p>
          </p:txBody>
        </p:sp>
        <p:sp>
          <p:nvSpPr>
            <p:cNvPr id="13" name="_s5136"/>
            <p:cNvSpPr>
              <a:spLocks noChangeArrowheads="1"/>
            </p:cNvSpPr>
            <p:nvPr/>
          </p:nvSpPr>
          <p:spPr bwMode="auto">
            <a:xfrm>
              <a:off x="3150" y="2135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7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Disponibilita na skladě</a:t>
              </a:r>
            </a:p>
          </p:txBody>
        </p:sp>
      </p:grp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500063" y="5000625"/>
            <a:ext cx="2214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Jacksonův SD</a:t>
            </a:r>
          </a:p>
        </p:txBody>
      </p:sp>
    </p:spTree>
    <p:extLst>
      <p:ext uri="{BB962C8B-B14F-4D97-AF65-F5344CB8AC3E}">
        <p14:creationId xmlns:p14="http://schemas.microsoft.com/office/powerpoint/2010/main" val="3217637957"/>
      </p:ext>
    </p:extLst>
  </p:cSld>
  <p:clrMapOvr>
    <a:masterClrMapping/>
  </p:clrMapOvr>
  <p:transition>
    <p:push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13569" y="114301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kern="0" dirty="0"/>
              <a:t>Diagram toku dat DFD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13569" y="1628800"/>
            <a:ext cx="8229600" cy="482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sz="2000" kern="0" dirty="0"/>
              <a:t>Obsahuje:</a:t>
            </a:r>
          </a:p>
          <a:p>
            <a:pPr lvl="1"/>
            <a:r>
              <a:rPr lang="cs-CZ" altLang="cs-CZ" sz="1800" kern="0" dirty="0"/>
              <a:t>Datové prvky</a:t>
            </a:r>
          </a:p>
          <a:p>
            <a:pPr lvl="1"/>
            <a:r>
              <a:rPr lang="cs-CZ" altLang="cs-CZ" sz="1800" kern="0" dirty="0"/>
              <a:t>Funkce  (procesy, transformace)</a:t>
            </a:r>
          </a:p>
          <a:p>
            <a:pPr lvl="1"/>
            <a:r>
              <a:rPr lang="cs-CZ" altLang="cs-CZ" sz="1800" kern="0" dirty="0"/>
              <a:t>Data </a:t>
            </a:r>
            <a:r>
              <a:rPr lang="cs-CZ" altLang="cs-CZ" sz="1800" kern="0" dirty="0" err="1"/>
              <a:t>store</a:t>
            </a:r>
            <a:r>
              <a:rPr lang="cs-CZ" altLang="cs-CZ" sz="1800" kern="0" dirty="0"/>
              <a:t> – systém uchovávání dat</a:t>
            </a:r>
          </a:p>
          <a:p>
            <a:pPr lvl="1"/>
            <a:r>
              <a:rPr lang="cs-CZ" altLang="cs-CZ" sz="1800" kern="0" dirty="0"/>
              <a:t>Terminátory – prvky okolí, které jsou zdrojem, nebo cílem  datových toků</a:t>
            </a:r>
          </a:p>
          <a:p>
            <a:pPr lvl="1"/>
            <a:r>
              <a:rPr lang="cs-CZ" altLang="cs-CZ" sz="1800" kern="0" dirty="0"/>
              <a:t>Spojení DFD a top </a:t>
            </a:r>
            <a:r>
              <a:rPr lang="cs-CZ" altLang="cs-CZ" sz="1800" kern="0" dirty="0" err="1"/>
              <a:t>down</a:t>
            </a:r>
            <a:r>
              <a:rPr lang="cs-CZ" altLang="cs-CZ" sz="1800" kern="0" dirty="0"/>
              <a:t> principu se často používá u velkých návrhů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042988" y="4221163"/>
            <a:ext cx="144145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5148263" y="4652963"/>
            <a:ext cx="93662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627313" y="5373688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627313" y="5661025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116013" y="4365625"/>
            <a:ext cx="1223962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800"/>
              <a:t>Externí  terminátor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5292725" y="4941888"/>
            <a:ext cx="719138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800"/>
              <a:t>funkce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 rot="19518291">
            <a:off x="3708400" y="4149725"/>
            <a:ext cx="1008063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800"/>
              <a:t>Datový tok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771775" y="5445125"/>
            <a:ext cx="936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800"/>
              <a:t>Uložení dat</a:t>
            </a: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2484438" y="4437063"/>
            <a:ext cx="26638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 flipH="1">
            <a:off x="3779838" y="5157788"/>
            <a:ext cx="1439862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592995"/>
      </p:ext>
    </p:extLst>
  </p:cSld>
  <p:clrMapOvr>
    <a:masterClrMapping/>
  </p:clrMapOvr>
  <p:transition>
    <p:push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97" y="1530662"/>
            <a:ext cx="8271144" cy="4621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>
            <a:spLocks noChangeArrowheads="1"/>
          </p:cNvSpPr>
          <p:nvPr/>
        </p:nvSpPr>
        <p:spPr bwMode="auto">
          <a:xfrm>
            <a:off x="500063" y="6500813"/>
            <a:ext cx="1928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Zdroj : Lenertová</a:t>
            </a: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CECFAF6-4B46-488B-87C2-CBF9EDC28570}" type="slidenum">
              <a:rPr lang="cs-CZ" altLang="cs-CZ"/>
              <a:pPr eaLnBrk="1" hangingPunct="1"/>
              <a:t>32</a:t>
            </a:fld>
            <a:endParaRPr lang="cs-CZ" altLang="cs-CZ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13569" y="114301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kern="0" dirty="0"/>
              <a:t>State </a:t>
            </a:r>
            <a:r>
              <a:rPr lang="cs-CZ" altLang="cs-CZ" sz="3600" kern="0" dirty="0" err="1"/>
              <a:t>transition</a:t>
            </a:r>
            <a:r>
              <a:rPr lang="cs-CZ" altLang="cs-CZ" sz="3600" kern="0" dirty="0"/>
              <a:t> diagram STD</a:t>
            </a:r>
          </a:p>
        </p:txBody>
      </p:sp>
    </p:spTree>
    <p:extLst>
      <p:ext uri="{BB962C8B-B14F-4D97-AF65-F5344CB8AC3E}">
        <p14:creationId xmlns:p14="http://schemas.microsoft.com/office/powerpoint/2010/main" val="2375839138"/>
      </p:ext>
    </p:extLst>
  </p:cSld>
  <p:clrMapOvr>
    <a:masterClrMapping/>
  </p:clrMapOvr>
  <p:transition>
    <p:push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5288" y="1889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kern="0"/>
              <a:t>Diagram přechodů a stavů STD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484438" y="4581525"/>
            <a:ext cx="1439862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000"/>
              <a:t>Stav 2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411413" y="2132013"/>
            <a:ext cx="1439862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000"/>
              <a:t>Stav 1</a:t>
            </a: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2987675" y="2852738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203575" y="3644900"/>
            <a:ext cx="1008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000"/>
              <a:t>Směr přechodu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684213" y="3573463"/>
            <a:ext cx="863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000"/>
              <a:t>Podmínka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755650" y="4292600"/>
            <a:ext cx="863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000"/>
              <a:t>Akce</a:t>
            </a: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395288" y="40767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6156325" y="2133600"/>
            <a:ext cx="1223963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6372225" y="2205038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000"/>
              <a:t>Prázdný displej</a:t>
            </a: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6300788" y="4652963"/>
            <a:ext cx="1223962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000"/>
              <a:t>Zobrazená strana</a:t>
            </a:r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4859338" y="5516563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5003800" y="5157788"/>
            <a:ext cx="5000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000"/>
              <a:t>PgDn</a:t>
            </a: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5148263" y="5661025"/>
            <a:ext cx="184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 sz="1000"/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5003800" y="5589588"/>
            <a:ext cx="9429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000"/>
              <a:t>Vypiš stránku</a:t>
            </a:r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>
            <a:off x="7740650" y="5589588"/>
            <a:ext cx="1081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7956550" y="5157788"/>
            <a:ext cx="4445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000"/>
              <a:t>ESC</a:t>
            </a:r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7812088" y="5661025"/>
            <a:ext cx="9350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000"/>
              <a:t>Konec výpisu</a:t>
            </a:r>
          </a:p>
        </p:txBody>
      </p:sp>
      <p:sp>
        <p:nvSpPr>
          <p:cNvPr id="20" name="Line 23"/>
          <p:cNvSpPr>
            <a:spLocks noChangeShapeType="1"/>
          </p:cNvSpPr>
          <p:nvPr/>
        </p:nvSpPr>
        <p:spPr bwMode="auto">
          <a:xfrm>
            <a:off x="4643438" y="3500438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4787900" y="3716338"/>
            <a:ext cx="9429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000"/>
              <a:t>Vypiš stránku</a:t>
            </a:r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4716463" y="3068638"/>
            <a:ext cx="1244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000"/>
              <a:t>Záznamy nalezeny</a:t>
            </a:r>
          </a:p>
        </p:txBody>
      </p:sp>
      <p:sp>
        <p:nvSpPr>
          <p:cNvPr id="23" name="Line 26"/>
          <p:cNvSpPr>
            <a:spLocks noChangeShapeType="1"/>
          </p:cNvSpPr>
          <p:nvPr/>
        </p:nvSpPr>
        <p:spPr bwMode="auto">
          <a:xfrm>
            <a:off x="6659563" y="2708275"/>
            <a:ext cx="0" cy="1944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" name="Line 27"/>
          <p:cNvSpPr>
            <a:spLocks noChangeShapeType="1"/>
          </p:cNvSpPr>
          <p:nvPr/>
        </p:nvSpPr>
        <p:spPr bwMode="auto">
          <a:xfrm>
            <a:off x="7308850" y="522922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" name="Line 28"/>
          <p:cNvSpPr>
            <a:spLocks noChangeShapeType="1"/>
          </p:cNvSpPr>
          <p:nvPr/>
        </p:nvSpPr>
        <p:spPr bwMode="auto">
          <a:xfrm>
            <a:off x="7308850" y="5516563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" name="Line 29"/>
          <p:cNvSpPr>
            <a:spLocks noChangeShapeType="1"/>
          </p:cNvSpPr>
          <p:nvPr/>
        </p:nvSpPr>
        <p:spPr bwMode="auto">
          <a:xfrm flipV="1">
            <a:off x="7812088" y="1700213"/>
            <a:ext cx="0" cy="381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" name="Line 30"/>
          <p:cNvSpPr>
            <a:spLocks noChangeShapeType="1"/>
          </p:cNvSpPr>
          <p:nvPr/>
        </p:nvSpPr>
        <p:spPr bwMode="auto">
          <a:xfrm flipH="1">
            <a:off x="7019925" y="170021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" name="Line 31"/>
          <p:cNvSpPr>
            <a:spLocks noChangeShapeType="1"/>
          </p:cNvSpPr>
          <p:nvPr/>
        </p:nvSpPr>
        <p:spPr bwMode="auto">
          <a:xfrm>
            <a:off x="7019925" y="1700213"/>
            <a:ext cx="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" name="Line 33"/>
          <p:cNvSpPr>
            <a:spLocks noChangeShapeType="1"/>
          </p:cNvSpPr>
          <p:nvPr/>
        </p:nvSpPr>
        <p:spPr bwMode="auto">
          <a:xfrm>
            <a:off x="6443663" y="522922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" name="Line 35"/>
          <p:cNvSpPr>
            <a:spLocks noChangeShapeType="1"/>
          </p:cNvSpPr>
          <p:nvPr/>
        </p:nvSpPr>
        <p:spPr bwMode="auto">
          <a:xfrm flipH="1">
            <a:off x="6011863" y="537368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" name="Line 36"/>
          <p:cNvSpPr>
            <a:spLocks noChangeShapeType="1"/>
          </p:cNvSpPr>
          <p:nvPr/>
        </p:nvSpPr>
        <p:spPr bwMode="auto">
          <a:xfrm flipV="1">
            <a:off x="6011863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" name="Line 37"/>
          <p:cNvSpPr>
            <a:spLocks noChangeShapeType="1"/>
          </p:cNvSpPr>
          <p:nvPr/>
        </p:nvSpPr>
        <p:spPr bwMode="auto">
          <a:xfrm>
            <a:off x="6011863" y="43656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" name="Line 39"/>
          <p:cNvSpPr>
            <a:spLocks noChangeShapeType="1"/>
          </p:cNvSpPr>
          <p:nvPr/>
        </p:nvSpPr>
        <p:spPr bwMode="auto">
          <a:xfrm>
            <a:off x="6372225" y="436562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893463"/>
      </p:ext>
    </p:extLst>
  </p:cSld>
  <p:clrMapOvr>
    <a:masterClrMapping/>
  </p:clrMapOvr>
  <p:transition>
    <p:push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-18935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kern="0"/>
              <a:t>Vztahy mezi nástroji I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83568" y="1700808"/>
            <a:ext cx="701040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altLang="cs-CZ" sz="2400" kern="0" dirty="0"/>
              <a:t>DFD a DD</a:t>
            </a:r>
          </a:p>
          <a:p>
            <a:pPr lvl="1">
              <a:lnSpc>
                <a:spcPct val="90000"/>
              </a:lnSpc>
            </a:pPr>
            <a:r>
              <a:rPr lang="cs-CZ" altLang="cs-CZ" sz="2000" kern="0" dirty="0"/>
              <a:t>Každý datový tok a data </a:t>
            </a:r>
            <a:r>
              <a:rPr lang="cs-CZ" altLang="cs-CZ" sz="2000" kern="0" dirty="0" err="1"/>
              <a:t>store</a:t>
            </a:r>
            <a:r>
              <a:rPr lang="cs-CZ" altLang="cs-CZ" sz="2000" kern="0" dirty="0"/>
              <a:t> musí být definován v DD (vztah k ontologii)</a:t>
            </a:r>
          </a:p>
          <a:p>
            <a:pPr>
              <a:lnSpc>
                <a:spcPct val="90000"/>
              </a:lnSpc>
            </a:pPr>
            <a:r>
              <a:rPr lang="cs-CZ" altLang="cs-CZ" sz="2400" kern="0" dirty="0"/>
              <a:t>Specifikace procesu a DFD + DD</a:t>
            </a:r>
          </a:p>
          <a:p>
            <a:pPr lvl="1">
              <a:lnSpc>
                <a:spcPct val="90000"/>
              </a:lnSpc>
            </a:pPr>
            <a:r>
              <a:rPr lang="cs-CZ" altLang="cs-CZ" sz="2000" kern="0" dirty="0"/>
              <a:t>Každý odkaz na data ve specifikaci procesů k DFD:	</a:t>
            </a:r>
            <a:r>
              <a:rPr lang="cs-CZ" altLang="cs-CZ" sz="1800" kern="0" dirty="0"/>
              <a:t>Musí použít název dle DD</a:t>
            </a:r>
          </a:p>
          <a:p>
            <a:pPr lvl="2">
              <a:lnSpc>
                <a:spcPct val="90000"/>
              </a:lnSpc>
            </a:pPr>
            <a:r>
              <a:rPr lang="cs-CZ" altLang="cs-CZ" sz="1800" kern="0" dirty="0"/>
              <a:t>Nebo mít  název lokálních dat dle DD</a:t>
            </a:r>
          </a:p>
          <a:p>
            <a:pPr>
              <a:lnSpc>
                <a:spcPct val="90000"/>
              </a:lnSpc>
            </a:pPr>
            <a:r>
              <a:rPr lang="cs-CZ" altLang="cs-CZ" sz="2400" kern="0" dirty="0"/>
              <a:t>Vztahy DFD ke specifikaci procesů</a:t>
            </a:r>
          </a:p>
          <a:p>
            <a:pPr lvl="1">
              <a:lnSpc>
                <a:spcPct val="90000"/>
              </a:lnSpc>
            </a:pPr>
            <a:r>
              <a:rPr lang="cs-CZ" altLang="cs-CZ" sz="2000" kern="0" dirty="0"/>
              <a:t>Každý proces který už není rozepsán na nižší úroveň DFD musí být popsán ve specifikaci procesů</a:t>
            </a:r>
          </a:p>
          <a:p>
            <a:pPr lvl="1">
              <a:lnSpc>
                <a:spcPct val="90000"/>
              </a:lnSpc>
            </a:pPr>
            <a:r>
              <a:rPr lang="cs-CZ" altLang="cs-CZ" sz="2000" kern="0" dirty="0"/>
              <a:t>Každý specifikovaný proces musí být obsažen v některém DFD nejnižší úrovně</a:t>
            </a:r>
          </a:p>
          <a:p>
            <a:pPr lvl="1">
              <a:lnSpc>
                <a:spcPct val="90000"/>
              </a:lnSpc>
            </a:pPr>
            <a:r>
              <a:rPr lang="cs-CZ" altLang="cs-CZ" sz="2000" kern="0" dirty="0"/>
              <a:t>Každému výstupnímu toku z procesu musí odpovídat WRITE  a každému vstupnímu zase READ</a:t>
            </a:r>
          </a:p>
        </p:txBody>
      </p:sp>
    </p:spTree>
    <p:extLst>
      <p:ext uri="{BB962C8B-B14F-4D97-AF65-F5344CB8AC3E}">
        <p14:creationId xmlns:p14="http://schemas.microsoft.com/office/powerpoint/2010/main" val="3804142777"/>
      </p:ext>
    </p:extLst>
  </p:cSld>
  <p:clrMapOvr>
    <a:masterClrMapping/>
  </p:clrMapOvr>
  <p:transition>
    <p:push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5536" y="11663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kern="0"/>
              <a:t>Vztahy mezi nástroji II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83568" y="17728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altLang="cs-CZ" sz="1800" kern="0" dirty="0"/>
              <a:t>Vztahy DD+DFD ke specifikaci procesů</a:t>
            </a:r>
          </a:p>
          <a:p>
            <a:pPr lvl="1">
              <a:lnSpc>
                <a:spcPct val="80000"/>
              </a:lnSpc>
            </a:pPr>
            <a:r>
              <a:rPr lang="cs-CZ" altLang="cs-CZ" sz="1600" kern="0" dirty="0"/>
              <a:t>Každý datový prvek v DD musí být použit ve specifikaci procesů, nebo DFD  případně při popisu jiného datového prvku</a:t>
            </a:r>
          </a:p>
          <a:p>
            <a:pPr>
              <a:lnSpc>
                <a:spcPct val="80000"/>
              </a:lnSpc>
            </a:pPr>
            <a:r>
              <a:rPr lang="cs-CZ" altLang="cs-CZ" sz="1800" kern="0" dirty="0"/>
              <a:t>Vztahy ER diagramu  + DFD ke specifikaci procesů</a:t>
            </a:r>
          </a:p>
          <a:p>
            <a:pPr lvl="1">
              <a:lnSpc>
                <a:spcPct val="80000"/>
              </a:lnSpc>
            </a:pPr>
            <a:r>
              <a:rPr lang="cs-CZ" altLang="cs-CZ" sz="1600" kern="0" dirty="0"/>
              <a:t>Každý Data </a:t>
            </a:r>
            <a:r>
              <a:rPr lang="cs-CZ" altLang="cs-CZ" sz="1600" kern="0" dirty="0" err="1"/>
              <a:t>store</a:t>
            </a:r>
            <a:r>
              <a:rPr lang="cs-CZ" altLang="cs-CZ" sz="1600" kern="0" dirty="0"/>
              <a:t> v DFD  musí být v ERD zastoupen jako objekt nebo vztah nebo kombinace obojího</a:t>
            </a:r>
          </a:p>
          <a:p>
            <a:pPr lvl="1">
              <a:lnSpc>
                <a:spcPct val="80000"/>
              </a:lnSpc>
            </a:pPr>
            <a:r>
              <a:rPr lang="cs-CZ" altLang="cs-CZ" sz="1600" kern="0" dirty="0"/>
              <a:t>Datové prvky v DD popisují jak data v ERD tak data v DFD, to znamená že data v DD musí být v DFD i ER diagramu</a:t>
            </a:r>
          </a:p>
          <a:p>
            <a:pPr lvl="1">
              <a:lnSpc>
                <a:spcPct val="80000"/>
              </a:lnSpc>
            </a:pPr>
            <a:r>
              <a:rPr lang="cs-CZ" altLang="cs-CZ" sz="1600" kern="0" dirty="0"/>
              <a:t>Specifikace procesů musí obsahovat operace CREATE a DELETE  pro každý objekt a vztah uvedený v ER diagramu</a:t>
            </a:r>
          </a:p>
          <a:p>
            <a:pPr lvl="1">
              <a:lnSpc>
                <a:spcPct val="80000"/>
              </a:lnSpc>
            </a:pPr>
            <a:r>
              <a:rPr lang="cs-CZ" altLang="cs-CZ" sz="1600" kern="0" dirty="0"/>
              <a:t>Atributy každého objektu musí být nastaveny některým procesem v DFD</a:t>
            </a:r>
          </a:p>
          <a:p>
            <a:pPr>
              <a:lnSpc>
                <a:spcPct val="80000"/>
              </a:lnSpc>
            </a:pPr>
            <a:r>
              <a:rPr lang="cs-CZ" altLang="cs-CZ" sz="1800" kern="0" dirty="0"/>
              <a:t>Vztahy mezi DFD a STD</a:t>
            </a:r>
          </a:p>
          <a:p>
            <a:pPr lvl="1">
              <a:lnSpc>
                <a:spcPct val="80000"/>
              </a:lnSpc>
            </a:pPr>
            <a:r>
              <a:rPr lang="cs-CZ" altLang="cs-CZ" sz="1600" kern="0" dirty="0"/>
              <a:t>Každý řídící proces v DFD musí mít svůj STD</a:t>
            </a:r>
          </a:p>
          <a:p>
            <a:pPr lvl="1">
              <a:lnSpc>
                <a:spcPct val="80000"/>
              </a:lnSpc>
            </a:pPr>
            <a:r>
              <a:rPr lang="cs-CZ" altLang="cs-CZ" sz="1600" kern="0" dirty="0"/>
              <a:t>Každá podmínka v STD odpovídá vstupnímu řídícímu toku v DFD a naopak</a:t>
            </a:r>
          </a:p>
          <a:p>
            <a:pPr lvl="1">
              <a:lnSpc>
                <a:spcPct val="80000"/>
              </a:lnSpc>
            </a:pPr>
            <a:r>
              <a:rPr lang="cs-CZ" altLang="cs-CZ" sz="1600" kern="0" dirty="0"/>
              <a:t>Každá akce v STD odpovídá výstupnímu řídícímu toku v DFD a naopak</a:t>
            </a:r>
          </a:p>
        </p:txBody>
      </p:sp>
    </p:spTree>
    <p:extLst>
      <p:ext uri="{BB962C8B-B14F-4D97-AF65-F5344CB8AC3E}">
        <p14:creationId xmlns:p14="http://schemas.microsoft.com/office/powerpoint/2010/main" val="2652756875"/>
      </p:ext>
    </p:extLst>
  </p:cSld>
  <p:clrMapOvr>
    <a:masterClrMapping/>
  </p:clrMapOvr>
  <p:transition>
    <p:push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96913" y="18864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kern="0" dirty="0"/>
              <a:t>Objektové přístupy k zobrazení reality – základní charakteristika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68313" y="1628775"/>
            <a:ext cx="8229600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lnSpc>
                <a:spcPct val="80000"/>
              </a:lnSpc>
              <a:buFontTx/>
              <a:buNone/>
            </a:pPr>
            <a:endParaRPr lang="cs-CZ" altLang="cs-CZ" sz="1600" kern="0" dirty="0"/>
          </a:p>
          <a:p>
            <a:pPr lvl="1">
              <a:lnSpc>
                <a:spcPct val="80000"/>
              </a:lnSpc>
            </a:pPr>
            <a:r>
              <a:rPr lang="cs-CZ" altLang="cs-CZ" sz="2400" kern="0" dirty="0"/>
              <a:t>Princip je ve spojení dat a služeb</a:t>
            </a:r>
          </a:p>
          <a:p>
            <a:pPr lvl="1">
              <a:lnSpc>
                <a:spcPct val="80000"/>
              </a:lnSpc>
            </a:pPr>
            <a:r>
              <a:rPr lang="cs-CZ" altLang="cs-CZ" sz="2400" kern="0" dirty="0"/>
              <a:t>Metodologie a metody</a:t>
            </a:r>
          </a:p>
          <a:p>
            <a:pPr lvl="2">
              <a:lnSpc>
                <a:spcPct val="80000"/>
              </a:lnSpc>
            </a:pPr>
            <a:r>
              <a:rPr lang="cs-CZ" altLang="cs-CZ" kern="0" dirty="0" err="1"/>
              <a:t>Yourdon</a:t>
            </a:r>
            <a:r>
              <a:rPr lang="cs-CZ" altLang="cs-CZ" kern="0" dirty="0"/>
              <a:t>/</a:t>
            </a:r>
            <a:r>
              <a:rPr lang="cs-CZ" altLang="cs-CZ" kern="0" dirty="0" err="1"/>
              <a:t>Coad</a:t>
            </a:r>
            <a:r>
              <a:rPr lang="cs-CZ" altLang="cs-CZ" kern="0" dirty="0"/>
              <a:t> OOA/OOD  (</a:t>
            </a:r>
            <a:r>
              <a:rPr lang="cs-CZ" altLang="cs-CZ" kern="0" dirty="0" err="1"/>
              <a:t>Yourdon&amp;Coad</a:t>
            </a:r>
            <a:r>
              <a:rPr lang="cs-CZ" altLang="cs-CZ" kern="0" dirty="0"/>
              <a:t> </a:t>
            </a:r>
            <a:r>
              <a:rPr lang="cs-CZ" altLang="cs-CZ" kern="0" dirty="0" err="1"/>
              <a:t>Prentice</a:t>
            </a:r>
            <a:r>
              <a:rPr lang="cs-CZ" altLang="cs-CZ" kern="0" dirty="0"/>
              <a:t> </a:t>
            </a:r>
            <a:r>
              <a:rPr lang="cs-CZ" altLang="cs-CZ" kern="0" dirty="0" err="1"/>
              <a:t>Hall</a:t>
            </a:r>
            <a:r>
              <a:rPr lang="cs-CZ" altLang="cs-CZ" kern="0" dirty="0"/>
              <a:t> 1990)</a:t>
            </a:r>
          </a:p>
          <a:p>
            <a:pPr lvl="2">
              <a:lnSpc>
                <a:spcPct val="80000"/>
              </a:lnSpc>
            </a:pPr>
            <a:r>
              <a:rPr lang="cs-CZ" altLang="cs-CZ" kern="0" dirty="0"/>
              <a:t>Object Modelling </a:t>
            </a:r>
            <a:r>
              <a:rPr lang="cs-CZ" altLang="cs-CZ" kern="0" dirty="0" err="1"/>
              <a:t>Technique</a:t>
            </a:r>
            <a:r>
              <a:rPr lang="cs-CZ" altLang="cs-CZ" kern="0" dirty="0"/>
              <a:t> OMT (James </a:t>
            </a:r>
            <a:r>
              <a:rPr lang="cs-CZ" altLang="cs-CZ" kern="0" dirty="0" err="1"/>
              <a:t>Rumbaugh</a:t>
            </a:r>
            <a:r>
              <a:rPr lang="cs-CZ" altLang="cs-CZ" kern="0" dirty="0"/>
              <a:t> „Object </a:t>
            </a:r>
            <a:r>
              <a:rPr lang="cs-CZ" altLang="cs-CZ" kern="0" dirty="0" err="1"/>
              <a:t>oriented</a:t>
            </a:r>
            <a:r>
              <a:rPr lang="cs-CZ" altLang="cs-CZ" kern="0" dirty="0"/>
              <a:t> Modelling and Design  </a:t>
            </a:r>
            <a:r>
              <a:rPr lang="cs-CZ" altLang="cs-CZ" kern="0" dirty="0" err="1"/>
              <a:t>Prentice-Hall</a:t>
            </a:r>
            <a:r>
              <a:rPr lang="cs-CZ" altLang="cs-CZ" kern="0" dirty="0"/>
              <a:t> 1991)  viz dále Rational Rose a Select</a:t>
            </a:r>
          </a:p>
          <a:p>
            <a:pPr lvl="1">
              <a:lnSpc>
                <a:spcPct val="80000"/>
              </a:lnSpc>
            </a:pPr>
            <a:r>
              <a:rPr lang="cs-CZ" altLang="cs-CZ" sz="2400" kern="0" dirty="0"/>
              <a:t>Nástroj např. UML</a:t>
            </a:r>
          </a:p>
          <a:p>
            <a:pPr lvl="1">
              <a:lnSpc>
                <a:spcPct val="80000"/>
              </a:lnSpc>
            </a:pPr>
            <a:r>
              <a:rPr lang="cs-CZ" altLang="cs-CZ" sz="2400" kern="0" dirty="0"/>
              <a:t>Objektové metody však nenahrazují plně strukturované přístupy , stále jsou důležité diagramy procesních a datových toků</a:t>
            </a:r>
          </a:p>
        </p:txBody>
      </p:sp>
    </p:spTree>
    <p:extLst>
      <p:ext uri="{BB962C8B-B14F-4D97-AF65-F5344CB8AC3E}">
        <p14:creationId xmlns:p14="http://schemas.microsoft.com/office/powerpoint/2010/main" val="1758656928"/>
      </p:ext>
    </p:extLst>
  </p:cSld>
  <p:clrMapOvr>
    <a:masterClrMapping/>
  </p:clrMapOvr>
  <p:transition>
    <p:push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64704" y="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kern="0" dirty="0"/>
              <a:t>Objektově orientované metodologie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64704" y="1772816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sz="2000" kern="0" dirty="0"/>
              <a:t>OOA/OOD</a:t>
            </a:r>
          </a:p>
          <a:p>
            <a:pPr lvl="1"/>
            <a:r>
              <a:rPr lang="cs-CZ" altLang="cs-CZ" sz="1800" kern="0" dirty="0"/>
              <a:t>Analýza : 5 vrstev – subjekty (problémové oblasti), objekty, struktury, atributy, služby</a:t>
            </a:r>
          </a:p>
          <a:p>
            <a:pPr lvl="1"/>
            <a:r>
              <a:rPr lang="cs-CZ" altLang="cs-CZ" sz="1800" kern="0" dirty="0"/>
              <a:t>Design:  definuje třídy v  problémové oblasti, třídy lidské interakce, třídy správy systému, třídy správy dat (přístupu k databázím)</a:t>
            </a:r>
          </a:p>
          <a:p>
            <a:r>
              <a:rPr lang="cs-CZ" altLang="cs-CZ" sz="2000" kern="0" dirty="0"/>
              <a:t>OMT (Object Modeling </a:t>
            </a:r>
            <a:r>
              <a:rPr lang="cs-CZ" altLang="cs-CZ" sz="2000" kern="0" dirty="0" err="1"/>
              <a:t>Technique</a:t>
            </a:r>
            <a:r>
              <a:rPr lang="cs-CZ" altLang="cs-CZ" sz="2000" kern="0" dirty="0"/>
              <a:t>)</a:t>
            </a:r>
          </a:p>
          <a:p>
            <a:pPr lvl="1"/>
            <a:r>
              <a:rPr lang="cs-CZ" altLang="cs-CZ" sz="1800" kern="0" dirty="0"/>
              <a:t>Fáze vývoje systému : analýza, systémový design, objektový design, implementace a testování </a:t>
            </a:r>
          </a:p>
          <a:p>
            <a:pPr lvl="1"/>
            <a:r>
              <a:rPr lang="cs-CZ" altLang="cs-CZ" sz="1800" kern="0" dirty="0"/>
              <a:t>Objektový model: definice tříd a jejich </a:t>
            </a:r>
            <a:r>
              <a:rPr lang="cs-CZ" altLang="cs-CZ" sz="1800" kern="0" dirty="0" err="1"/>
              <a:t>vztahů,atributů</a:t>
            </a:r>
            <a:r>
              <a:rPr lang="cs-CZ" altLang="cs-CZ" sz="1800" kern="0" dirty="0"/>
              <a:t> a metod</a:t>
            </a:r>
            <a:br>
              <a:rPr lang="cs-CZ" altLang="cs-CZ" sz="1800" kern="0" dirty="0"/>
            </a:br>
            <a:r>
              <a:rPr lang="cs-CZ" altLang="cs-CZ" sz="1800" kern="0" dirty="0"/>
              <a:t>Statická struktura systému</a:t>
            </a:r>
          </a:p>
          <a:p>
            <a:pPr lvl="1"/>
            <a:r>
              <a:rPr lang="cs-CZ" altLang="cs-CZ" sz="1800" kern="0" dirty="0"/>
              <a:t>Dynamický model: změny stavů objektů – stavové diagramy STD, mapa událostí, diagram událostí (reakce systému na vstupy)</a:t>
            </a:r>
          </a:p>
          <a:p>
            <a:pPr lvl="1"/>
            <a:r>
              <a:rPr lang="cs-CZ" altLang="cs-CZ" sz="1800" kern="0" dirty="0"/>
              <a:t>Funkční model : popisuje co systém dělá, ne jak to dělá – obdoba DFD</a:t>
            </a:r>
          </a:p>
          <a:p>
            <a:pPr lvl="1"/>
            <a:r>
              <a:rPr lang="cs-CZ" altLang="cs-CZ" sz="1800" kern="0" dirty="0"/>
              <a:t>Model jednání  - obdoba Use   case – specifikace a určení hranic systému</a:t>
            </a:r>
            <a:br>
              <a:rPr lang="cs-CZ" altLang="cs-CZ" sz="1800" kern="0" dirty="0"/>
            </a:br>
            <a:endParaRPr lang="cs-CZ" altLang="cs-CZ" sz="1800" kern="0" dirty="0"/>
          </a:p>
          <a:p>
            <a:endParaRPr lang="cs-CZ" altLang="cs-CZ" sz="2000" kern="0" dirty="0"/>
          </a:p>
        </p:txBody>
      </p:sp>
    </p:spTree>
    <p:extLst>
      <p:ext uri="{BB962C8B-B14F-4D97-AF65-F5344CB8AC3E}">
        <p14:creationId xmlns:p14="http://schemas.microsoft.com/office/powerpoint/2010/main" val="2674829202"/>
      </p:ext>
    </p:extLst>
  </p:cSld>
  <p:clrMapOvr>
    <a:masterClrMapping/>
  </p:clrMapOvr>
  <p:transition>
    <p:push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altLang="cs-CZ"/>
              <a:t>Souvislosti modelů</a:t>
            </a:r>
          </a:p>
        </p:txBody>
      </p:sp>
      <p:sp>
        <p:nvSpPr>
          <p:cNvPr id="3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86CDA54-3A22-4C00-BA31-13BF9C439D3B}" type="slidenum">
              <a:rPr lang="cs-CZ" altLang="cs-CZ"/>
              <a:pPr eaLnBrk="1" hangingPunct="1"/>
              <a:t>38</a:t>
            </a:fld>
            <a:endParaRPr lang="cs-CZ" altLang="cs-CZ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913" y="1700213"/>
            <a:ext cx="5972175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5"/>
          <p:cNvSpPr txBox="1">
            <a:spLocks noChangeArrowheads="1"/>
          </p:cNvSpPr>
          <p:nvPr/>
        </p:nvSpPr>
        <p:spPr bwMode="auto">
          <a:xfrm>
            <a:off x="714375" y="6215063"/>
            <a:ext cx="20716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Zdroj: Řepa</a:t>
            </a:r>
          </a:p>
        </p:txBody>
      </p:sp>
    </p:spTree>
    <p:extLst>
      <p:ext uri="{BB962C8B-B14F-4D97-AF65-F5344CB8AC3E}">
        <p14:creationId xmlns:p14="http://schemas.microsoft.com/office/powerpoint/2010/main" val="2652763942"/>
      </p:ext>
    </p:extLst>
  </p:cSld>
  <p:clrMapOvr>
    <a:masterClrMapping/>
  </p:clrMapOvr>
  <p:transition>
    <p:push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altLang="cs-CZ"/>
              <a:t>Objektové technologie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altLang="cs-CZ" dirty="0"/>
              <a:t>Základním  pojmem  objektově   orientované  technologie  je objekt.</a:t>
            </a:r>
          </a:p>
          <a:p>
            <a:pPr lvl="1" algn="just"/>
            <a:r>
              <a:rPr lang="cs-CZ" altLang="cs-CZ" sz="2000" dirty="0"/>
              <a:t>Základní  myšlenka objektového přístupu spočívá v tom, objekt zahrnuje také činnosti, které jsou s objektem svázány. Spojení   datových  struktur  s algoritmy nazýváme zapouzdření (angl.  ENCAPSULATION)  a  činnosti  zapouzdřené  do objektu označujeme jako metody (angl. METHODS).</a:t>
            </a:r>
          </a:p>
          <a:p>
            <a:pPr lvl="1" algn="just"/>
            <a:r>
              <a:rPr lang="cs-CZ" altLang="cs-CZ" sz="2000" dirty="0"/>
              <a:t>Objekty se  společnými vlastnostmi tvoří tzv. třídy (angl. CLASSES).</a:t>
            </a:r>
          </a:p>
          <a:p>
            <a:pPr lvl="1" algn="just"/>
            <a:r>
              <a:rPr lang="cs-CZ" altLang="cs-CZ" sz="2000" dirty="0"/>
              <a:t>Konkrétní výskyt určitého druhu objektu se nazývá jeho instance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2F9AE42-E4EF-45D1-BF83-E601E4FB5016}" type="slidenum">
              <a:rPr lang="cs-CZ" altLang="cs-CZ"/>
              <a:pPr eaLnBrk="1" hangingPunct="1"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2459512"/>
      </p:ext>
    </p:extLst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64704"/>
            <a:ext cx="828675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571500" y="6357938"/>
            <a:ext cx="2643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Zdroj:Lenertová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5EFC60F-B0D1-43B7-B099-F5D5BFEE4DEC}" type="slidenum">
              <a:rPr lang="cs-CZ" altLang="cs-CZ"/>
              <a:pPr eaLnBrk="1" hangingPunct="1"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0591768"/>
      </p:ext>
    </p:extLst>
  </p:cSld>
  <p:clrMapOvr>
    <a:masterClrMapping/>
  </p:clrMapOvr>
  <p:transition>
    <p:push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-2856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kern="0"/>
              <a:t>Objektové metody – definice I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27584" y="1700808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altLang="cs-CZ" sz="2000" kern="0" dirty="0"/>
              <a:t>Třída</a:t>
            </a:r>
            <a:r>
              <a:rPr lang="cs-CZ" altLang="cs-CZ" kern="0" dirty="0"/>
              <a:t> 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Zobecnění reálných objektů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Popisná charakteristika : atribut (omezení)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Abstraktní – nemá instance objektů</a:t>
            </a:r>
          </a:p>
          <a:p>
            <a:pPr>
              <a:lnSpc>
                <a:spcPct val="90000"/>
              </a:lnSpc>
            </a:pPr>
            <a:r>
              <a:rPr lang="cs-CZ" altLang="cs-CZ" sz="2000" kern="0" dirty="0"/>
              <a:t>Metoda 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Popisuje chování objektů dané třídy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Popisná charakteristika: příznak</a:t>
            </a:r>
          </a:p>
          <a:p>
            <a:pPr>
              <a:lnSpc>
                <a:spcPct val="90000"/>
              </a:lnSpc>
            </a:pPr>
            <a:r>
              <a:rPr lang="cs-CZ" altLang="cs-CZ" sz="2000" kern="0" dirty="0"/>
              <a:t>Závislost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Pokud jedna třídy využívá jinou třídu </a:t>
            </a:r>
            <a:r>
              <a:rPr lang="cs-CZ" altLang="cs-CZ" sz="1800" kern="0" dirty="0" err="1"/>
              <a:t>např.metoda</a:t>
            </a:r>
            <a:r>
              <a:rPr lang="cs-CZ" altLang="cs-CZ" sz="1800" kern="0" dirty="0"/>
              <a:t> „zobraz menu“ u jedné třídy volá objekty z třídy „menu“</a:t>
            </a:r>
          </a:p>
          <a:p>
            <a:pPr>
              <a:lnSpc>
                <a:spcPct val="90000"/>
              </a:lnSpc>
            </a:pPr>
            <a:r>
              <a:rPr lang="cs-CZ" altLang="cs-CZ" sz="2000" kern="0" dirty="0"/>
              <a:t>Rozhraní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Skupina operací určující chování třídy a její vztah k jiným třídám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Vztah mezi třídou a rozhraním : realizace</a:t>
            </a:r>
          </a:p>
        </p:txBody>
      </p:sp>
    </p:spTree>
    <p:extLst>
      <p:ext uri="{BB962C8B-B14F-4D97-AF65-F5344CB8AC3E}">
        <p14:creationId xmlns:p14="http://schemas.microsoft.com/office/powerpoint/2010/main" val="1287665401"/>
      </p:ext>
    </p:extLst>
  </p:cSld>
  <p:clrMapOvr>
    <a:masterClrMapping/>
  </p:clrMapOvr>
  <p:transition>
    <p:push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11560" y="27827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kern="0"/>
              <a:t>Objektové metody – definice II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30172" y="17728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altLang="cs-CZ" sz="2000" kern="0" dirty="0"/>
              <a:t>Viditelnost (zapouzdření)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Veřejná, </a:t>
            </a:r>
            <a:r>
              <a:rPr lang="cs-CZ" altLang="cs-CZ" sz="1800" kern="0" dirty="0" err="1"/>
              <a:t>private</a:t>
            </a:r>
            <a:r>
              <a:rPr lang="cs-CZ" altLang="cs-CZ" sz="1800" kern="0" dirty="0"/>
              <a:t>, </a:t>
            </a:r>
            <a:r>
              <a:rPr lang="cs-CZ" altLang="cs-CZ" sz="1800" kern="0" dirty="0" err="1"/>
              <a:t>protected</a:t>
            </a:r>
            <a:endParaRPr lang="cs-CZ" altLang="cs-CZ" sz="1800" kern="0" dirty="0"/>
          </a:p>
          <a:p>
            <a:pPr>
              <a:lnSpc>
                <a:spcPct val="90000"/>
              </a:lnSpc>
            </a:pPr>
            <a:r>
              <a:rPr lang="cs-CZ" altLang="cs-CZ" sz="2000" kern="0" dirty="0"/>
              <a:t>Dědičnost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Každý objekt dědí atributy a metody třídy do které patří i její nadtřídy, pokud existuje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Jeden rodič – jednoduchá dědičnost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Žádný rodič – základní třída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 err="1"/>
              <a:t>Žádny</a:t>
            </a:r>
            <a:r>
              <a:rPr lang="cs-CZ" altLang="cs-CZ" sz="1800" kern="0" dirty="0"/>
              <a:t> potomek – listová třída</a:t>
            </a:r>
          </a:p>
          <a:p>
            <a:pPr>
              <a:lnSpc>
                <a:spcPct val="90000"/>
              </a:lnSpc>
            </a:pPr>
            <a:r>
              <a:rPr lang="cs-CZ" altLang="cs-CZ" sz="2000" kern="0" dirty="0"/>
              <a:t>Asociace – vzájemný vztah objektů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Jednosměrné i obousměrné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ROLE – každá třída má v asociaci roli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LINK – vazba – instance asociace</a:t>
            </a:r>
          </a:p>
          <a:p>
            <a:pPr lvl="1">
              <a:lnSpc>
                <a:spcPct val="90000"/>
              </a:lnSpc>
            </a:pPr>
            <a:r>
              <a:rPr lang="cs-CZ" altLang="cs-CZ" sz="1800" kern="0" dirty="0"/>
              <a:t>AGREGACE – objekt je agregací objektů jiných tříd</a:t>
            </a:r>
          </a:p>
        </p:txBody>
      </p:sp>
    </p:spTree>
    <p:extLst>
      <p:ext uri="{BB962C8B-B14F-4D97-AF65-F5344CB8AC3E}">
        <p14:creationId xmlns:p14="http://schemas.microsoft.com/office/powerpoint/2010/main" val="2933679651"/>
      </p:ext>
    </p:extLst>
  </p:cSld>
  <p:clrMapOvr>
    <a:masterClrMapping/>
  </p:clrMapOvr>
  <p:transition>
    <p:push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altLang="cs-CZ"/>
              <a:t>Objektové technologie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altLang="cs-CZ" dirty="0"/>
              <a:t>Důsledek pojmu Třída: dědičnost</a:t>
            </a:r>
          </a:p>
          <a:p>
            <a:pPr lvl="1"/>
            <a:r>
              <a:rPr lang="cs-CZ" altLang="cs-CZ" dirty="0"/>
              <a:t>Nový  objekt   určité  třídy  dědí  všechny  vlastnosti této  třídy. Hovoříme o rodičovském objektu , o odvozeném objektu, který dědí ( INHERITS) všechny atributy  a metody svého  předka. Potomek však může být rodičem pro další objekt.</a:t>
            </a:r>
          </a:p>
          <a:p>
            <a:pPr lvl="1"/>
            <a:r>
              <a:rPr lang="cs-CZ" altLang="cs-CZ" dirty="0"/>
              <a:t>Polymorfismus – určitou vlastnost, metodu sdílí celá hierarchie ale lze ji na určité úrovni upravit, přizpůsobit.</a:t>
            </a:r>
          </a:p>
          <a:p>
            <a:pPr lvl="1"/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3863692-CD84-4FEE-9B58-BC2D98FCF513}" type="slidenum">
              <a:rPr lang="cs-CZ" altLang="cs-CZ"/>
              <a:pPr eaLnBrk="1" hangingPunct="1"/>
              <a:t>42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8189635"/>
      </p:ext>
    </p:extLst>
  </p:cSld>
  <p:clrMapOvr>
    <a:masterClrMapping/>
  </p:clrMapOvr>
  <p:transition>
    <p:push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altLang="cs-CZ"/>
              <a:t>Zapouzdřenost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altLang="cs-CZ" sz="2400" dirty="0"/>
              <a:t>Striktně rozlišujeme vnějšek a vnitřek třídy</a:t>
            </a:r>
          </a:p>
          <a:p>
            <a:pPr lvl="1"/>
            <a:r>
              <a:rPr lang="cs-CZ" altLang="cs-CZ" sz="2000" dirty="0"/>
              <a:t>Vnitřní atributy, metody a rozhraní nejsou z vnějšku viditelné</a:t>
            </a:r>
          </a:p>
          <a:p>
            <a:pPr lvl="1"/>
            <a:r>
              <a:rPr lang="cs-CZ" altLang="cs-CZ" sz="2000" dirty="0"/>
              <a:t>Vnějškem třídy se rozumí komunikace mezi objekty</a:t>
            </a:r>
          </a:p>
          <a:p>
            <a:r>
              <a:rPr lang="cs-CZ" altLang="cs-CZ" sz="2400" dirty="0"/>
              <a:t>Základní výhody objektových metod. Proč?</a:t>
            </a:r>
          </a:p>
          <a:p>
            <a:pPr lvl="1"/>
            <a:r>
              <a:rPr lang="cs-CZ" altLang="cs-CZ" sz="2000" dirty="0"/>
              <a:t>Máme-li příliš složitý problém, snažíme se jej rozložit</a:t>
            </a:r>
          </a:p>
          <a:p>
            <a:pPr lvl="1"/>
            <a:r>
              <a:rPr lang="cs-CZ" altLang="cs-CZ" sz="2000" dirty="0"/>
              <a:t>Rozkládáme tedy problém na nižší objekty, třídy</a:t>
            </a:r>
          </a:p>
          <a:p>
            <a:r>
              <a:rPr lang="cs-CZ" altLang="cs-CZ" sz="2400" dirty="0"/>
              <a:t>Jaký je zde rozdíl oproti strukturované metodě?</a:t>
            </a:r>
          </a:p>
          <a:p>
            <a:pPr lvl="1"/>
            <a:r>
              <a:rPr lang="cs-CZ" altLang="cs-CZ" sz="2000" dirty="0"/>
              <a:t>Strukturované metody – jednotlivé dekompozice dle</a:t>
            </a:r>
            <a:br>
              <a:rPr lang="cs-CZ" altLang="cs-CZ" sz="2000" dirty="0"/>
            </a:br>
            <a:r>
              <a:rPr lang="cs-CZ" altLang="cs-CZ" sz="2000" dirty="0"/>
              <a:t>pohledů. </a:t>
            </a:r>
          </a:p>
          <a:p>
            <a:pPr lvl="1"/>
            <a:r>
              <a:rPr lang="cs-CZ" altLang="cs-CZ" sz="2000" dirty="0"/>
              <a:t>Objektově – celek včetně metod, atributů a dědičností </a:t>
            </a:r>
          </a:p>
          <a:p>
            <a:pPr lvl="1"/>
            <a:endParaRPr lang="cs-CZ" altLang="cs-CZ" sz="2000" dirty="0"/>
          </a:p>
          <a:p>
            <a:pPr lvl="1"/>
            <a:endParaRPr lang="cs-CZ" alt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7593E59-2E89-4E85-AA3D-40C5BE62B9BF}" type="slidenum">
              <a:rPr lang="cs-CZ" altLang="cs-CZ"/>
              <a:pPr eaLnBrk="1" hangingPunct="1"/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5700335"/>
      </p:ext>
    </p:extLst>
  </p:cSld>
  <p:clrMapOvr>
    <a:masterClrMapping/>
  </p:clrMapOvr>
  <p:transition>
    <p:push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altLang="cs-CZ"/>
              <a:t>Princip rozhraní se zapouzdřením</a:t>
            </a:r>
          </a:p>
        </p:txBody>
      </p:sp>
      <p:sp>
        <p:nvSpPr>
          <p:cNvPr id="3" name="Zástupný symbol pro číslo snímku 1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7DF999E-3243-4261-80E9-794757E85B41}" type="slidenum">
              <a:rPr lang="cs-CZ" altLang="cs-CZ"/>
              <a:pPr eaLnBrk="1" hangingPunct="1"/>
              <a:t>44</a:t>
            </a:fld>
            <a:endParaRPr lang="cs-CZ" altLang="cs-CZ"/>
          </a:p>
        </p:txBody>
      </p:sp>
      <p:sp>
        <p:nvSpPr>
          <p:cNvPr id="4" name="Oval 2"/>
          <p:cNvSpPr>
            <a:spLocks noChangeArrowheads="1"/>
          </p:cNvSpPr>
          <p:nvPr/>
        </p:nvSpPr>
        <p:spPr bwMode="auto">
          <a:xfrm>
            <a:off x="642938" y="3071813"/>
            <a:ext cx="1463675" cy="1279525"/>
          </a:xfrm>
          <a:prstGeom prst="ellipse">
            <a:avLst/>
          </a:prstGeom>
          <a:noFill/>
          <a:ln w="9525">
            <a:solidFill>
              <a:schemeClr val="tx1">
                <a:lumMod val="95000"/>
              </a:schemeClr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5" name="Oval 2"/>
          <p:cNvSpPr>
            <a:spLocks noChangeArrowheads="1"/>
          </p:cNvSpPr>
          <p:nvPr/>
        </p:nvSpPr>
        <p:spPr bwMode="auto">
          <a:xfrm>
            <a:off x="5214938" y="3143250"/>
            <a:ext cx="1463675" cy="1279525"/>
          </a:xfrm>
          <a:prstGeom prst="ellipse">
            <a:avLst/>
          </a:prstGeom>
          <a:noFill/>
          <a:ln w="9525">
            <a:solidFill>
              <a:schemeClr val="tx1">
                <a:lumMod val="95000"/>
              </a:schemeClr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cs-CZ">
              <a:latin typeface="Arial" charset="0"/>
              <a:cs typeface="Arial" charset="0"/>
            </a:endParaRPr>
          </a:p>
        </p:txBody>
      </p:sp>
      <p:cxnSp>
        <p:nvCxnSpPr>
          <p:cNvPr id="6" name="Přímá spojovací čára 7"/>
          <p:cNvCxnSpPr>
            <a:stCxn id="4" idx="2"/>
            <a:endCxn id="4" idx="6"/>
          </p:cNvCxnSpPr>
          <p:nvPr/>
        </p:nvCxnSpPr>
        <p:spPr>
          <a:xfrm rot="10800000" flipH="1">
            <a:off x="642938" y="3711575"/>
            <a:ext cx="14636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9"/>
          <p:cNvCxnSpPr>
            <a:stCxn id="5" idx="2"/>
            <a:endCxn id="5" idx="6"/>
          </p:cNvCxnSpPr>
          <p:nvPr/>
        </p:nvCxnSpPr>
        <p:spPr>
          <a:xfrm rot="10800000" flipH="1">
            <a:off x="5214938" y="3783013"/>
            <a:ext cx="146367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10"/>
          <p:cNvSpPr txBox="1">
            <a:spLocks noChangeArrowheads="1"/>
          </p:cNvSpPr>
          <p:nvPr/>
        </p:nvSpPr>
        <p:spPr bwMode="auto">
          <a:xfrm>
            <a:off x="928688" y="3286125"/>
            <a:ext cx="9667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Atributy</a:t>
            </a:r>
          </a:p>
        </p:txBody>
      </p:sp>
      <p:sp>
        <p:nvSpPr>
          <p:cNvPr id="9" name="TextovéPole 11"/>
          <p:cNvSpPr txBox="1">
            <a:spLocks noChangeArrowheads="1"/>
          </p:cNvSpPr>
          <p:nvPr/>
        </p:nvSpPr>
        <p:spPr bwMode="auto">
          <a:xfrm>
            <a:off x="5429250" y="3357563"/>
            <a:ext cx="966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Atributy</a:t>
            </a:r>
          </a:p>
        </p:txBody>
      </p:sp>
      <p:sp>
        <p:nvSpPr>
          <p:cNvPr id="10" name="TextovéPole 12"/>
          <p:cNvSpPr txBox="1">
            <a:spLocks noChangeArrowheads="1"/>
          </p:cNvSpPr>
          <p:nvPr/>
        </p:nvSpPr>
        <p:spPr bwMode="auto">
          <a:xfrm>
            <a:off x="928688" y="3857625"/>
            <a:ext cx="941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Metody</a:t>
            </a:r>
          </a:p>
        </p:txBody>
      </p:sp>
      <p:sp>
        <p:nvSpPr>
          <p:cNvPr id="11" name="TextovéPole 13"/>
          <p:cNvSpPr txBox="1">
            <a:spLocks noChangeArrowheads="1"/>
          </p:cNvSpPr>
          <p:nvPr/>
        </p:nvSpPr>
        <p:spPr bwMode="auto">
          <a:xfrm>
            <a:off x="5500688" y="3857625"/>
            <a:ext cx="941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Metody</a:t>
            </a:r>
          </a:p>
        </p:txBody>
      </p:sp>
      <p:sp>
        <p:nvSpPr>
          <p:cNvPr id="12" name="Šipka doprava 11"/>
          <p:cNvSpPr/>
          <p:nvPr/>
        </p:nvSpPr>
        <p:spPr>
          <a:xfrm>
            <a:off x="2500313" y="3429000"/>
            <a:ext cx="2357437" cy="214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3" name="Šipka doprava 12"/>
          <p:cNvSpPr/>
          <p:nvPr/>
        </p:nvSpPr>
        <p:spPr>
          <a:xfrm rot="10800000">
            <a:off x="2500313" y="4071938"/>
            <a:ext cx="2428875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4" name="TextovéPole 17"/>
          <p:cNvSpPr txBox="1">
            <a:spLocks noChangeArrowheads="1"/>
          </p:cNvSpPr>
          <p:nvPr/>
        </p:nvSpPr>
        <p:spPr bwMode="auto">
          <a:xfrm>
            <a:off x="3071813" y="3714750"/>
            <a:ext cx="145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Komunikace</a:t>
            </a:r>
          </a:p>
        </p:txBody>
      </p:sp>
      <p:cxnSp>
        <p:nvCxnSpPr>
          <p:cNvPr id="15" name="Přímá spojovací šipka 19"/>
          <p:cNvCxnSpPr/>
          <p:nvPr/>
        </p:nvCxnSpPr>
        <p:spPr>
          <a:xfrm rot="10800000" flipV="1">
            <a:off x="1714500" y="1714500"/>
            <a:ext cx="1643063" cy="1357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21"/>
          <p:cNvCxnSpPr/>
          <p:nvPr/>
        </p:nvCxnSpPr>
        <p:spPr>
          <a:xfrm rot="16200000" flipH="1">
            <a:off x="4643438" y="2000250"/>
            <a:ext cx="1357312" cy="9286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22"/>
          <p:cNvSpPr txBox="1">
            <a:spLocks noChangeArrowheads="1"/>
          </p:cNvSpPr>
          <p:nvPr/>
        </p:nvSpPr>
        <p:spPr bwMode="auto">
          <a:xfrm>
            <a:off x="3214688" y="2357438"/>
            <a:ext cx="15001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Zapouzdření a rozhraní</a:t>
            </a:r>
          </a:p>
        </p:txBody>
      </p:sp>
      <p:sp>
        <p:nvSpPr>
          <p:cNvPr id="18" name="TextovéPole 20"/>
          <p:cNvSpPr txBox="1">
            <a:spLocks noChangeArrowheads="1"/>
          </p:cNvSpPr>
          <p:nvPr/>
        </p:nvSpPr>
        <p:spPr bwMode="auto">
          <a:xfrm>
            <a:off x="6553200" y="1770062"/>
            <a:ext cx="20716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/>
              <a:t>Rozhraní: množina informací, které o sobě třída zveřejní</a:t>
            </a:r>
          </a:p>
        </p:txBody>
      </p:sp>
      <p:sp>
        <p:nvSpPr>
          <p:cNvPr id="19" name="TextovéPole 22"/>
          <p:cNvSpPr txBox="1">
            <a:spLocks noChangeArrowheads="1"/>
          </p:cNvSpPr>
          <p:nvPr/>
        </p:nvSpPr>
        <p:spPr bwMode="auto">
          <a:xfrm>
            <a:off x="857250" y="5072063"/>
            <a:ext cx="62150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Public Interface Moje_Rozhraní { }</a:t>
            </a:r>
            <a:br>
              <a:rPr lang="cs-CZ" altLang="cs-CZ"/>
            </a:br>
            <a:r>
              <a:rPr lang="cs-CZ" altLang="cs-CZ"/>
              <a:t>…</a:t>
            </a:r>
            <a:br>
              <a:rPr lang="cs-CZ" altLang="cs-CZ"/>
            </a:br>
            <a:r>
              <a:rPr lang="cs-CZ" altLang="cs-CZ"/>
              <a:t>Public Class Moje_Třída implements Moje_Rozhraní { }</a:t>
            </a:r>
          </a:p>
        </p:txBody>
      </p:sp>
    </p:spTree>
    <p:extLst>
      <p:ext uri="{BB962C8B-B14F-4D97-AF65-F5344CB8AC3E}">
        <p14:creationId xmlns:p14="http://schemas.microsoft.com/office/powerpoint/2010/main" val="2107305028"/>
      </p:ext>
    </p:extLst>
  </p:cSld>
  <p:clrMapOvr>
    <a:masterClrMapping/>
  </p:clrMapOvr>
  <p:transition>
    <p:push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altLang="cs-CZ"/>
              <a:t>Postup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altLang="cs-CZ"/>
              <a:t>Provede se dekompozice až do tříd</a:t>
            </a:r>
          </a:p>
          <a:p>
            <a:r>
              <a:rPr lang="cs-CZ" altLang="cs-CZ"/>
              <a:t>Definují se třídy a jejich rozhraní</a:t>
            </a:r>
          </a:p>
          <a:p>
            <a:r>
              <a:rPr lang="cs-CZ" altLang="cs-CZ"/>
              <a:t>Pak se jde dovnitř tříd</a:t>
            </a:r>
          </a:p>
          <a:p>
            <a:r>
              <a:rPr lang="cs-CZ" altLang="cs-CZ"/>
              <a:t>Když se ukáže, že je třeba rozhraní dodefinovat, provede se iterace s případnou úpravou tříd a rozhraní</a:t>
            </a:r>
          </a:p>
          <a:p>
            <a:r>
              <a:rPr lang="cs-CZ" altLang="cs-CZ"/>
              <a:t>Poznámka:</a:t>
            </a:r>
          </a:p>
          <a:p>
            <a:pPr lvl="1"/>
            <a:r>
              <a:rPr lang="cs-CZ" altLang="cs-CZ"/>
              <a:t>Třídy v různých metodikách mohou být ekvivaletní objektům v UML.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B5BB6C5-708F-46FF-93D4-E001D1489C82}" type="slidenum">
              <a:rPr lang="cs-CZ" altLang="cs-CZ"/>
              <a:pPr eaLnBrk="1" hangingPunct="1"/>
              <a:t>45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5319661"/>
      </p:ext>
    </p:extLst>
  </p:cSld>
  <p:clrMapOvr>
    <a:masterClrMapping/>
  </p:clrMapOvr>
  <p:transition>
    <p:push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altLang="cs-CZ"/>
              <a:t>Abstrakce</a:t>
            </a:r>
          </a:p>
        </p:txBody>
      </p:sp>
      <p:sp>
        <p:nvSpPr>
          <p:cNvPr id="3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7EEC806-6DDD-427D-9B3E-4758DB04476E}" type="slidenum">
              <a:rPr lang="cs-CZ" altLang="cs-CZ"/>
              <a:pPr eaLnBrk="1" hangingPunct="1"/>
              <a:t>46</a:t>
            </a:fld>
            <a:endParaRPr lang="cs-CZ" altLang="cs-CZ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1643063"/>
            <a:ext cx="6067425" cy="447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571500" y="6286500"/>
            <a:ext cx="1714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Zdroj: Řepa</a:t>
            </a:r>
          </a:p>
        </p:txBody>
      </p:sp>
    </p:spTree>
    <p:extLst>
      <p:ext uri="{BB962C8B-B14F-4D97-AF65-F5344CB8AC3E}">
        <p14:creationId xmlns:p14="http://schemas.microsoft.com/office/powerpoint/2010/main" val="1798695115"/>
      </p:ext>
    </p:extLst>
  </p:cSld>
  <p:clrMapOvr>
    <a:masterClrMapping/>
  </p:clrMapOvr>
  <p:transition>
    <p:push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altLang="cs-CZ"/>
              <a:t>Generalizace a specializace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altLang="cs-CZ"/>
              <a:t>Generalizace</a:t>
            </a:r>
          </a:p>
          <a:p>
            <a:pPr lvl="1"/>
            <a:r>
              <a:rPr lang="cs-CZ" altLang="cs-CZ"/>
              <a:t>Objekt vyšší úrovně je nositelem společných vlastností</a:t>
            </a:r>
          </a:p>
          <a:p>
            <a:pPr lvl="1"/>
            <a:r>
              <a:rPr lang="cs-CZ" altLang="cs-CZ"/>
              <a:t>Tento objekt je nadtypem svého podtypu</a:t>
            </a:r>
          </a:p>
          <a:p>
            <a:pPr lvl="1"/>
            <a:r>
              <a:rPr lang="cs-CZ" altLang="cs-CZ"/>
              <a:t>Jednotlivé podtypy jsou navzájem disjunktní</a:t>
            </a:r>
          </a:p>
          <a:p>
            <a:r>
              <a:rPr lang="cs-CZ" altLang="cs-CZ"/>
              <a:t>Specializace</a:t>
            </a:r>
          </a:p>
          <a:p>
            <a:pPr lvl="1"/>
            <a:r>
              <a:rPr lang="cs-CZ" altLang="cs-CZ"/>
              <a:t>Představuje zjemnění třídy do podtřídy</a:t>
            </a:r>
          </a:p>
          <a:p>
            <a:pPr lvl="1"/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7AA33D9-EDBC-48EF-BFB5-752EA65B2FC3}" type="slidenum">
              <a:rPr lang="cs-CZ" altLang="cs-CZ"/>
              <a:pPr eaLnBrk="1" hangingPunct="1"/>
              <a:t>47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2536150"/>
      </p:ext>
    </p:extLst>
  </p:cSld>
  <p:clrMapOvr>
    <a:masterClrMapping/>
  </p:clrMapOvr>
  <p:transition>
    <p:push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altLang="cs-CZ"/>
              <a:t>Záměna výskytů za jejich abstrakce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altLang="cs-CZ" sz="2400"/>
              <a:t>Zobecněním – generalizací provádím abstrakci a definici vyšší úrovně</a:t>
            </a:r>
          </a:p>
          <a:p>
            <a:r>
              <a:rPr lang="cs-CZ" altLang="cs-CZ" sz="2400"/>
              <a:t>Příklad:	 </a:t>
            </a:r>
          </a:p>
          <a:p>
            <a:pPr lvl="1"/>
            <a:r>
              <a:rPr lang="cs-CZ" altLang="cs-CZ" sz="2000"/>
              <a:t>Máme nastavená pravidla jak tvořit obchodní zakázky</a:t>
            </a:r>
          </a:p>
          <a:p>
            <a:pPr lvl="1"/>
            <a:r>
              <a:rPr lang="cs-CZ" altLang="cs-CZ" sz="2000"/>
              <a:t>Každá zakázka tím získává určité atributy</a:t>
            </a:r>
          </a:p>
          <a:p>
            <a:pPr lvl="1"/>
            <a:r>
              <a:rPr lang="cs-CZ" altLang="cs-CZ" sz="2000"/>
              <a:t>Každá zakázka je zpracovávána v  podstatě stejným způsobem</a:t>
            </a:r>
          </a:p>
          <a:p>
            <a:pPr lvl="1"/>
            <a:r>
              <a:rPr lang="cs-CZ" altLang="cs-CZ" sz="2000"/>
              <a:t>Zobecnění pro všechny zakázky daného typu – generalizace</a:t>
            </a:r>
          </a:p>
          <a:p>
            <a:pPr lvl="1"/>
            <a:r>
              <a:rPr lang="cs-CZ" altLang="cs-CZ" sz="2000"/>
              <a:t>Výsledek : třída zakázek definující pravidla týkající se výskytů všech zakázek daného typu.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F245770-91C8-44A8-8679-EBF852CA72E7}" type="slidenum">
              <a:rPr lang="cs-CZ" altLang="cs-CZ"/>
              <a:pPr eaLnBrk="1" hangingPunct="1"/>
              <a:t>48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3657248"/>
      </p:ext>
    </p:extLst>
  </p:cSld>
  <p:clrMapOvr>
    <a:masterClrMapping/>
  </p:clrMapOvr>
  <p:transition>
    <p:push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altLang="cs-CZ"/>
              <a:t>Příklad generalizace</a:t>
            </a:r>
          </a:p>
        </p:txBody>
      </p:sp>
      <p:sp>
        <p:nvSpPr>
          <p:cNvPr id="3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F21D4E8-4360-477C-A600-7453C0581741}" type="slidenum">
              <a:rPr lang="cs-CZ" altLang="cs-CZ"/>
              <a:pPr eaLnBrk="1" hangingPunct="1"/>
              <a:t>49</a:t>
            </a:fld>
            <a:endParaRPr lang="cs-CZ" altLang="cs-CZ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828" y="1988840"/>
            <a:ext cx="6166693" cy="3549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4253650"/>
      </p:ext>
    </p:extLst>
  </p:cSld>
  <p:clrMapOvr>
    <a:masterClrMapping/>
  </p:clrMapOvr>
  <p:transition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876300"/>
            <a:ext cx="828675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>
            <a:spLocks noChangeArrowheads="1"/>
          </p:cNvSpPr>
          <p:nvPr/>
        </p:nvSpPr>
        <p:spPr bwMode="auto">
          <a:xfrm>
            <a:off x="571500" y="6357938"/>
            <a:ext cx="2643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Zdroj:Lenertová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E0C3048-5FA5-406A-8A00-335A57A46A5A}" type="slidenum">
              <a:rPr lang="cs-CZ" altLang="cs-CZ"/>
              <a:pPr eaLnBrk="1" hangingPunct="1"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8390915"/>
      </p:ext>
    </p:extLst>
  </p:cSld>
  <p:clrMapOvr>
    <a:masterClrMapping/>
  </p:clrMapOvr>
  <p:transition>
    <p:push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altLang="cs-CZ"/>
              <a:t>Jiný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altLang="cs-CZ" sz="2400" dirty="0"/>
              <a:t>Člověk</a:t>
            </a:r>
          </a:p>
          <a:p>
            <a:pPr lvl="1"/>
            <a:r>
              <a:rPr lang="cs-CZ" altLang="cs-CZ" sz="2000" dirty="0"/>
              <a:t>Skládá se </a:t>
            </a:r>
          </a:p>
          <a:p>
            <a:pPr lvl="2"/>
            <a:r>
              <a:rPr lang="cs-CZ" altLang="cs-CZ" sz="1800" dirty="0"/>
              <a:t>Kostry</a:t>
            </a:r>
          </a:p>
          <a:p>
            <a:pPr lvl="2"/>
            <a:r>
              <a:rPr lang="cs-CZ" altLang="cs-CZ" sz="1800" dirty="0"/>
              <a:t>Svalů</a:t>
            </a:r>
          </a:p>
          <a:p>
            <a:pPr lvl="2"/>
            <a:r>
              <a:rPr lang="cs-CZ" altLang="cs-CZ" sz="1800" dirty="0"/>
              <a:t>Vnitřních orgánů atd.</a:t>
            </a:r>
          </a:p>
          <a:p>
            <a:pPr lvl="1"/>
            <a:r>
              <a:rPr lang="cs-CZ" altLang="cs-CZ" sz="2000" dirty="0"/>
              <a:t>Avšak: tato statická definice nic neříká o funkcích jednotlivých orgánů</a:t>
            </a:r>
          </a:p>
          <a:p>
            <a:pPr lvl="1"/>
            <a:r>
              <a:rPr lang="cs-CZ" altLang="cs-CZ" sz="2000" dirty="0"/>
              <a:t>Srdce pohání krev</a:t>
            </a:r>
          </a:p>
          <a:p>
            <a:pPr lvl="1"/>
            <a:r>
              <a:rPr lang="cs-CZ" altLang="cs-CZ" sz="2000" dirty="0"/>
              <a:t>Krev se okysličuje v plicích</a:t>
            </a:r>
          </a:p>
          <a:p>
            <a:pPr lvl="1"/>
            <a:r>
              <a:rPr lang="cs-CZ" altLang="cs-CZ" sz="2000" dirty="0"/>
              <a:t>Atd.</a:t>
            </a:r>
          </a:p>
          <a:p>
            <a:r>
              <a:rPr lang="cs-CZ" altLang="cs-CZ" sz="2400" dirty="0"/>
              <a:t>Ještě vyšší úroveň generalizace: třída savců atd.</a:t>
            </a:r>
            <a:br>
              <a:rPr lang="cs-CZ" altLang="cs-CZ" sz="2400" dirty="0"/>
            </a:br>
            <a:r>
              <a:rPr lang="cs-CZ" altLang="cs-CZ" sz="2400" dirty="0"/>
              <a:t>					</a:t>
            </a:r>
          </a:p>
          <a:p>
            <a:pPr lvl="1"/>
            <a:endParaRPr lang="cs-CZ" alt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77E429D-48DF-4FF4-AB4E-3E60B5FF5CBC}" type="slidenum">
              <a:rPr lang="cs-CZ" altLang="cs-CZ"/>
              <a:pPr eaLnBrk="1" hangingPunct="1"/>
              <a:t>50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7804843"/>
      </p:ext>
    </p:extLst>
  </p:cSld>
  <p:clrMapOvr>
    <a:masterClrMapping/>
  </p:clrMapOvr>
  <p:transition>
    <p:push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2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altLang="cs-CZ"/>
              <a:t>Modely používané v OO metodikách</a:t>
            </a:r>
          </a:p>
        </p:txBody>
      </p:sp>
      <p:sp>
        <p:nvSpPr>
          <p:cNvPr id="3" name="Zástupný symbol pro obsah 3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altLang="cs-CZ" sz="2400"/>
              <a:t>Model tříd a stavový model</a:t>
            </a:r>
          </a:p>
          <a:p>
            <a:pPr lvl="1"/>
            <a:r>
              <a:rPr lang="cs-CZ" altLang="cs-CZ" sz="2000"/>
              <a:t>Popisuje objektový pohled na realitu</a:t>
            </a:r>
          </a:p>
          <a:p>
            <a:r>
              <a:rPr lang="cs-CZ" altLang="cs-CZ" sz="2400"/>
              <a:t>Procesní model</a:t>
            </a:r>
          </a:p>
          <a:p>
            <a:pPr lvl="1"/>
            <a:r>
              <a:rPr lang="cs-CZ" altLang="cs-CZ" sz="2000"/>
              <a:t>Klíčové procesy a jejich produkty</a:t>
            </a:r>
          </a:p>
          <a:p>
            <a:r>
              <a:rPr lang="cs-CZ" altLang="cs-CZ" sz="2400"/>
              <a:t>Funkční model</a:t>
            </a:r>
          </a:p>
          <a:p>
            <a:pPr lvl="1"/>
            <a:r>
              <a:rPr lang="cs-CZ" altLang="cs-CZ" sz="2000"/>
              <a:t>Klíčové funkce </a:t>
            </a:r>
          </a:p>
          <a:p>
            <a:r>
              <a:rPr lang="cs-CZ" altLang="cs-CZ" sz="2400"/>
              <a:t>Struktura technologie</a:t>
            </a:r>
          </a:p>
          <a:p>
            <a:r>
              <a:rPr lang="cs-CZ" altLang="cs-CZ" sz="2400"/>
              <a:t>Procesně-technologický</a:t>
            </a:r>
          </a:p>
          <a:p>
            <a:pPr lvl="1"/>
            <a:r>
              <a:rPr lang="cs-CZ" altLang="cs-CZ" sz="2000"/>
              <a:t>Umístění logických komponent na fyzických komponentách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0DDFDFB-A63B-46EF-8C33-80FAEEFBB8D8}" type="slidenum">
              <a:rPr lang="cs-CZ" altLang="cs-CZ"/>
              <a:pPr eaLnBrk="1" hangingPunct="1"/>
              <a:t>51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9576659"/>
      </p:ext>
    </p:extLst>
  </p:cSld>
  <p:clrMapOvr>
    <a:masterClrMapping/>
  </p:clrMapOvr>
  <p:transition>
    <p:push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altLang="cs-CZ"/>
              <a:t>Modely při objektovém návrhu IS</a:t>
            </a:r>
          </a:p>
        </p:txBody>
      </p:sp>
      <p:sp>
        <p:nvSpPr>
          <p:cNvPr id="3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49A1661-B22D-4157-B0F6-72C724ACEA20}" type="slidenum">
              <a:rPr lang="cs-CZ" altLang="cs-CZ"/>
              <a:pPr eaLnBrk="1" hangingPunct="1"/>
              <a:t>52</a:t>
            </a:fld>
            <a:endParaRPr lang="cs-CZ" altLang="cs-CZ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86781"/>
            <a:ext cx="7897256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7807635"/>
      </p:ext>
    </p:extLst>
  </p:cSld>
  <p:clrMapOvr>
    <a:masterClrMapping/>
  </p:clrMapOvr>
  <p:transition>
    <p:push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0"/>
            <a:ext cx="4752528" cy="6775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4385206"/>
      </p:ext>
    </p:extLst>
  </p:cSld>
  <p:clrMapOvr>
    <a:masterClrMapping/>
  </p:clrMapOvr>
  <p:transition>
    <p:push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/>
              <a:t>Děkuji za pozornost.</a:t>
            </a:r>
          </a:p>
          <a:p>
            <a:r>
              <a:rPr lang="cs-CZ" sz="3200" dirty="0"/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842593451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11663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200" kern="0"/>
              <a:t>Detailní analýza požadavků na nový systém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11560" y="1844824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altLang="cs-CZ" sz="2400" kern="0" dirty="0"/>
              <a:t>Cíl:</a:t>
            </a:r>
          </a:p>
          <a:p>
            <a:pPr lvl="1">
              <a:lnSpc>
                <a:spcPct val="80000"/>
              </a:lnSpc>
            </a:pPr>
            <a:r>
              <a:rPr lang="cs-CZ" altLang="cs-CZ" sz="2000" kern="0" dirty="0"/>
              <a:t>Na základě firemní strategie a cílů projektu definovat detailní požadované funkce</a:t>
            </a:r>
          </a:p>
          <a:p>
            <a:pPr>
              <a:lnSpc>
                <a:spcPct val="80000"/>
              </a:lnSpc>
            </a:pPr>
            <a:r>
              <a:rPr lang="cs-CZ" altLang="cs-CZ" sz="2400" kern="0" dirty="0"/>
              <a:t>Forma:</a:t>
            </a:r>
          </a:p>
          <a:p>
            <a:pPr lvl="1">
              <a:lnSpc>
                <a:spcPct val="80000"/>
              </a:lnSpc>
            </a:pPr>
            <a:r>
              <a:rPr lang="cs-CZ" altLang="cs-CZ" sz="2000" kern="0" dirty="0"/>
              <a:t>Workshopy s řízenou moderací a dokumentací</a:t>
            </a:r>
          </a:p>
          <a:p>
            <a:pPr>
              <a:lnSpc>
                <a:spcPct val="80000"/>
              </a:lnSpc>
            </a:pPr>
            <a:r>
              <a:rPr lang="cs-CZ" altLang="cs-CZ" sz="2400" kern="0" dirty="0"/>
              <a:t>Účastníci:</a:t>
            </a:r>
          </a:p>
          <a:p>
            <a:pPr lvl="1">
              <a:lnSpc>
                <a:spcPct val="80000"/>
              </a:lnSpc>
            </a:pPr>
            <a:r>
              <a:rPr lang="cs-CZ" altLang="cs-CZ" sz="2000" kern="0" dirty="0"/>
              <a:t>Dle témat jednotlivé specializované dílčí týmy</a:t>
            </a:r>
          </a:p>
          <a:p>
            <a:pPr lvl="1">
              <a:lnSpc>
                <a:spcPct val="80000"/>
              </a:lnSpc>
            </a:pPr>
            <a:r>
              <a:rPr lang="cs-CZ" altLang="cs-CZ" sz="2000" kern="0" dirty="0"/>
              <a:t>K integraci je nutné dílčí týmy koordinovat (úloha projektového manažéra)</a:t>
            </a:r>
          </a:p>
          <a:p>
            <a:pPr>
              <a:lnSpc>
                <a:spcPct val="80000"/>
              </a:lnSpc>
            </a:pPr>
            <a:r>
              <a:rPr lang="cs-CZ" altLang="cs-CZ" sz="2400" kern="0" dirty="0"/>
              <a:t>Výstup:</a:t>
            </a:r>
          </a:p>
          <a:p>
            <a:pPr lvl="1">
              <a:lnSpc>
                <a:spcPct val="80000"/>
              </a:lnSpc>
            </a:pPr>
            <a:r>
              <a:rPr lang="cs-CZ" altLang="cs-CZ" sz="2000" kern="0" dirty="0"/>
              <a:t>Podklady pro návrh databáze</a:t>
            </a:r>
          </a:p>
          <a:p>
            <a:pPr lvl="1">
              <a:lnSpc>
                <a:spcPct val="80000"/>
              </a:lnSpc>
            </a:pPr>
            <a:r>
              <a:rPr lang="cs-CZ" altLang="cs-CZ" sz="2000" kern="0" dirty="0"/>
              <a:t>Podrobná specifikace funkcí a prací</a:t>
            </a:r>
          </a:p>
          <a:p>
            <a:pPr lvl="1">
              <a:lnSpc>
                <a:spcPct val="80000"/>
              </a:lnSpc>
            </a:pPr>
            <a:r>
              <a:rPr lang="cs-CZ" altLang="cs-CZ" sz="2000" kern="0" dirty="0"/>
              <a:t>Podklady pro cílový koncept řešení</a:t>
            </a:r>
          </a:p>
        </p:txBody>
      </p:sp>
    </p:spTree>
    <p:extLst>
      <p:ext uri="{BB962C8B-B14F-4D97-AF65-F5344CB8AC3E}">
        <p14:creationId xmlns:p14="http://schemas.microsoft.com/office/powerpoint/2010/main" val="668369718"/>
      </p:ext>
    </p:extLst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altLang="cs-CZ"/>
              <a:t>Principy analýzy a návrhu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844752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/>
              <a:t>Analýza a návrh  systému se řídí několika principy:</a:t>
            </a:r>
          </a:p>
          <a:p>
            <a:pPr lvl="1"/>
            <a:r>
              <a:rPr lang="cs-CZ" altLang="cs-CZ" dirty="0"/>
              <a:t>Princip abstrakce – vyvoláno nutností pracovat se zvládnutelnými úseky (částmi)</a:t>
            </a:r>
          </a:p>
          <a:p>
            <a:pPr lvl="1"/>
            <a:r>
              <a:rPr lang="cs-CZ" altLang="cs-CZ" dirty="0"/>
              <a:t>Top </a:t>
            </a:r>
            <a:r>
              <a:rPr lang="cs-CZ" altLang="cs-CZ" dirty="0" err="1"/>
              <a:t>down</a:t>
            </a:r>
            <a:r>
              <a:rPr lang="cs-CZ" altLang="cs-CZ" dirty="0"/>
              <a:t> hierarchie</a:t>
            </a:r>
          </a:p>
          <a:p>
            <a:pPr lvl="1"/>
            <a:r>
              <a:rPr lang="cs-CZ" altLang="cs-CZ" dirty="0"/>
              <a:t>Princip tří architektur</a:t>
            </a:r>
          </a:p>
          <a:p>
            <a:pPr lvl="1"/>
            <a:r>
              <a:rPr lang="cs-CZ" altLang="cs-CZ" dirty="0"/>
              <a:t>Agregace – specializace – generalizace</a:t>
            </a:r>
          </a:p>
          <a:p>
            <a:pPr lvl="1"/>
            <a:r>
              <a:rPr lang="cs-CZ" altLang="cs-CZ" dirty="0"/>
              <a:t>Princip modelování (formální zjednodušené zobrazení systému/reality)</a:t>
            </a:r>
          </a:p>
          <a:p>
            <a:pPr marL="471487" lvl="1" indent="0">
              <a:buNone/>
            </a:pPr>
            <a:endParaRPr lang="sk-SK" altLang="cs-CZ" sz="1800" dirty="0"/>
          </a:p>
          <a:p>
            <a:pPr marL="471487" lvl="1" indent="0">
              <a:buNone/>
            </a:pPr>
            <a:r>
              <a:rPr lang="sk-SK" altLang="cs-CZ" sz="1800" dirty="0" err="1"/>
              <a:t>Více</a:t>
            </a:r>
            <a:r>
              <a:rPr lang="sk-SK" altLang="cs-CZ" sz="1800" dirty="0"/>
              <a:t> o </a:t>
            </a:r>
            <a:r>
              <a:rPr lang="sk-SK" altLang="cs-CZ" sz="1800" dirty="0" err="1"/>
              <a:t>principech</a:t>
            </a:r>
            <a:r>
              <a:rPr lang="sk-SK" altLang="cs-CZ" sz="1800" dirty="0"/>
              <a:t> </a:t>
            </a:r>
            <a:r>
              <a:rPr lang="sk-SK" altLang="cs-CZ" sz="1800" dirty="0">
                <a:hlinkClick r:id="rId2"/>
              </a:rPr>
              <a:t>zde</a:t>
            </a:r>
            <a:endParaRPr lang="cs-CZ" alt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59A421A-6BA7-4583-AC08-637138B1EC2B}" type="slidenum">
              <a:rPr lang="cs-CZ" altLang="cs-CZ"/>
              <a:pPr eaLnBrk="1" hangingPunct="1"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5277596"/>
      </p:ext>
    </p:extLst>
  </p:cSld>
  <p:clrMapOvr>
    <a:masterClrMapping/>
  </p:clrMapOvr>
  <p:transition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11560" y="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kern="0"/>
              <a:t>Popis očekávané reality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03474" y="17728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sz="2000" kern="0" dirty="0"/>
              <a:t>Je základem pro tvorbu nového sytému</a:t>
            </a:r>
          </a:p>
          <a:p>
            <a:r>
              <a:rPr lang="cs-CZ" altLang="cs-CZ" sz="2000" kern="0" dirty="0"/>
              <a:t>Konkrétní forma – model</a:t>
            </a:r>
          </a:p>
          <a:p>
            <a:pPr lvl="1"/>
            <a:r>
              <a:rPr lang="cs-CZ" altLang="cs-CZ" sz="1800" kern="0" dirty="0"/>
              <a:t>Znázornění stávajícího nebo vytvářeného systému</a:t>
            </a:r>
          </a:p>
          <a:p>
            <a:pPr lvl="1"/>
            <a:r>
              <a:rPr lang="cs-CZ" altLang="cs-CZ" sz="1800" kern="0" dirty="0"/>
              <a:t>Specifikace struktury a chování systému</a:t>
            </a:r>
          </a:p>
          <a:p>
            <a:pPr lvl="1"/>
            <a:r>
              <a:rPr lang="cs-CZ" altLang="cs-CZ" sz="1800" kern="0" dirty="0"/>
              <a:t>Specifikace omezení a vazeb na okolí</a:t>
            </a:r>
          </a:p>
          <a:p>
            <a:r>
              <a:rPr lang="cs-CZ" altLang="cs-CZ" sz="2000" kern="0" dirty="0"/>
              <a:t>Tři nutné předpoklady</a:t>
            </a:r>
          </a:p>
          <a:p>
            <a:pPr lvl="1"/>
            <a:r>
              <a:rPr lang="cs-CZ" altLang="cs-CZ" sz="1800" kern="0" dirty="0"/>
              <a:t>Notace – způsob zápisu modelu systému</a:t>
            </a:r>
          </a:p>
          <a:p>
            <a:pPr lvl="1"/>
            <a:r>
              <a:rPr lang="cs-CZ" altLang="cs-CZ" sz="1800" kern="0" dirty="0"/>
              <a:t>Proces – způsob použití notace</a:t>
            </a:r>
          </a:p>
          <a:p>
            <a:pPr lvl="1"/>
            <a:r>
              <a:rPr lang="cs-CZ" altLang="cs-CZ" sz="1800" kern="0" dirty="0"/>
              <a:t>Nástroj – </a:t>
            </a:r>
            <a:r>
              <a:rPr lang="cs-CZ" altLang="cs-CZ" sz="1800" kern="0" dirty="0" err="1"/>
              <a:t>tool</a:t>
            </a:r>
            <a:r>
              <a:rPr lang="cs-CZ" altLang="cs-CZ" sz="1800" kern="0" dirty="0"/>
              <a:t> k dokumentování našeho modelu</a:t>
            </a:r>
          </a:p>
          <a:p>
            <a:r>
              <a:rPr lang="cs-CZ" altLang="cs-CZ" sz="2000" kern="0" dirty="0"/>
              <a:t>Forma</a:t>
            </a:r>
          </a:p>
          <a:p>
            <a:pPr lvl="1"/>
            <a:r>
              <a:rPr lang="cs-CZ" altLang="cs-CZ" sz="1800" kern="0" dirty="0"/>
              <a:t>Top </a:t>
            </a:r>
            <a:r>
              <a:rPr lang="cs-CZ" altLang="cs-CZ" sz="1800" kern="0" dirty="0" err="1"/>
              <a:t>down</a:t>
            </a:r>
            <a:r>
              <a:rPr lang="cs-CZ" altLang="cs-CZ" sz="1800" kern="0" dirty="0"/>
              <a:t> kaskáda – viz princip top-</a:t>
            </a:r>
            <a:r>
              <a:rPr lang="cs-CZ" altLang="cs-CZ" sz="1800" kern="0" dirty="0" err="1"/>
              <a:t>down</a:t>
            </a:r>
            <a:r>
              <a:rPr lang="cs-CZ" altLang="cs-CZ" sz="1800" kern="0" dirty="0"/>
              <a:t> hierarchie ne vždy možná </a:t>
            </a:r>
          </a:p>
          <a:p>
            <a:pPr lvl="1"/>
            <a:r>
              <a:rPr lang="cs-CZ" altLang="cs-CZ" sz="1800" kern="0" dirty="0"/>
              <a:t>Iterační a přírůstkový cyklus </a:t>
            </a:r>
          </a:p>
        </p:txBody>
      </p:sp>
    </p:spTree>
    <p:extLst>
      <p:ext uri="{BB962C8B-B14F-4D97-AF65-F5344CB8AC3E}">
        <p14:creationId xmlns:p14="http://schemas.microsoft.com/office/powerpoint/2010/main" val="3599661382"/>
      </p:ext>
    </p:extLst>
  </p:cSld>
  <p:clrMapOvr>
    <a:masterClrMapping/>
  </p:clrMapOvr>
  <p:transition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11663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kern="0" dirty="0"/>
              <a:t>Základní přístupy k zobrazení očekávané reality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70693" y="1916832"/>
            <a:ext cx="8229600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altLang="cs-CZ" sz="2400" b="1" kern="0" dirty="0"/>
              <a:t>Strukturované</a:t>
            </a:r>
          </a:p>
          <a:p>
            <a:pPr lvl="1">
              <a:lnSpc>
                <a:spcPct val="80000"/>
              </a:lnSpc>
            </a:pPr>
            <a:r>
              <a:rPr lang="cs-CZ" altLang="cs-CZ" sz="2400" kern="0" dirty="0"/>
              <a:t>Člení projekt na definované substruktury</a:t>
            </a:r>
          </a:p>
          <a:p>
            <a:pPr lvl="1">
              <a:lnSpc>
                <a:spcPct val="80000"/>
              </a:lnSpc>
            </a:pPr>
            <a:r>
              <a:rPr lang="cs-CZ" altLang="cs-CZ" sz="2400" kern="0" dirty="0"/>
              <a:t>Probíhají více či méně ex post balancováním funkčního a datového modelu</a:t>
            </a:r>
          </a:p>
          <a:p>
            <a:pPr lvl="1">
              <a:lnSpc>
                <a:spcPct val="80000"/>
              </a:lnSpc>
            </a:pPr>
            <a:r>
              <a:rPr lang="cs-CZ" altLang="cs-CZ" sz="2400" kern="0" dirty="0"/>
              <a:t>Data Flow Diagram (DFD), </a:t>
            </a:r>
            <a:r>
              <a:rPr lang="en-US" altLang="cs-CZ" sz="2400" kern="0" dirty="0"/>
              <a:t>Entity Relationship Diagram (ERD), State Transition Diagram (STD), Data Dictionary a Process Specification</a:t>
            </a:r>
            <a:endParaRPr lang="cs-CZ" altLang="cs-CZ" sz="2400" kern="0" dirty="0"/>
          </a:p>
          <a:p>
            <a:pPr lvl="1">
              <a:lnSpc>
                <a:spcPct val="80000"/>
              </a:lnSpc>
              <a:buFontTx/>
              <a:buNone/>
            </a:pPr>
            <a:endParaRPr lang="cs-CZ" altLang="cs-CZ" sz="2400" kern="0" dirty="0"/>
          </a:p>
          <a:p>
            <a:pPr>
              <a:lnSpc>
                <a:spcPct val="80000"/>
              </a:lnSpc>
            </a:pPr>
            <a:r>
              <a:rPr lang="cs-CZ" altLang="cs-CZ" sz="2400" b="1" kern="0" dirty="0"/>
              <a:t>Objektové</a:t>
            </a:r>
          </a:p>
          <a:p>
            <a:pPr lvl="1">
              <a:lnSpc>
                <a:spcPct val="80000"/>
              </a:lnSpc>
            </a:pPr>
            <a:r>
              <a:rPr lang="cs-CZ" altLang="cs-CZ" sz="2400" kern="0" dirty="0"/>
              <a:t>Princip je ve spojení dat a služeb – objekty volají metody jiných objektů</a:t>
            </a:r>
          </a:p>
          <a:p>
            <a:pPr lvl="1">
              <a:lnSpc>
                <a:spcPct val="80000"/>
              </a:lnSpc>
            </a:pPr>
            <a:r>
              <a:rPr lang="cs-CZ" altLang="cs-CZ" sz="2400" kern="0" dirty="0" err="1"/>
              <a:t>Zapouzdřenost</a:t>
            </a:r>
            <a:r>
              <a:rPr lang="cs-CZ" altLang="cs-CZ" sz="2400" kern="0" dirty="0"/>
              <a:t> chování a dědičnost</a:t>
            </a:r>
          </a:p>
          <a:p>
            <a:pPr lvl="1">
              <a:lnSpc>
                <a:spcPct val="80000"/>
              </a:lnSpc>
            </a:pPr>
            <a:endParaRPr lang="cs-CZ" altLang="cs-CZ" sz="2400" kern="0" dirty="0"/>
          </a:p>
        </p:txBody>
      </p:sp>
    </p:spTree>
    <p:extLst>
      <p:ext uri="{BB962C8B-B14F-4D97-AF65-F5344CB8AC3E}">
        <p14:creationId xmlns:p14="http://schemas.microsoft.com/office/powerpoint/2010/main" val="2059541697"/>
      </p:ext>
    </p:extLst>
  </p:cSld>
  <p:clrMapOvr>
    <a:masterClrMapping/>
  </p:clrMapOvr>
  <p:transition>
    <p:push/>
  </p:transition>
</p:sld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1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E3CFB722-539F-42ED-BBBD-F7C4D348D030}" vid="{D7229444-53EE-4975-BF99-8AB22657DB66}"/>
    </a:ext>
  </a:extLst>
</a:theme>
</file>

<file path=ppt/theme/theme3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projektování</Template>
  <TotalTime>624</TotalTime>
  <Words>2462</Words>
  <Application>Microsoft Office PowerPoint</Application>
  <PresentationFormat>Předvádění na obrazovce (4:3)</PresentationFormat>
  <Paragraphs>466</Paragraphs>
  <Slides>54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54</vt:i4>
      </vt:variant>
    </vt:vector>
  </HeadingPairs>
  <TitlesOfParts>
    <vt:vector size="62" baseType="lpstr">
      <vt:lpstr>Arial</vt:lpstr>
      <vt:lpstr>Calibri</vt:lpstr>
      <vt:lpstr>Times New Roman</vt:lpstr>
      <vt:lpstr>Verdana</vt:lpstr>
      <vt:lpstr>Wingdings</vt:lpstr>
      <vt:lpstr>Vlastní návrh</vt:lpstr>
      <vt:lpstr>Motiv1</vt:lpstr>
      <vt:lpstr>Profil</vt:lpstr>
      <vt:lpstr>Projektování informačních systémů 5</vt:lpstr>
      <vt:lpstr>Příprava prováděcího projektu začíná detailní analýzou</vt:lpstr>
      <vt:lpstr>Základní pojmy</vt:lpstr>
      <vt:lpstr>Prezentace aplikace PowerPoint</vt:lpstr>
      <vt:lpstr>Prezentace aplikace PowerPoint</vt:lpstr>
      <vt:lpstr>Prezentace aplikace PowerPoint</vt:lpstr>
      <vt:lpstr>Principy analýzy a návrhu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Jacksonovy diagramy</vt:lpstr>
      <vt:lpstr>Prezentace aplikace PowerPoint</vt:lpstr>
      <vt:lpstr>Prezentace aplikace PowerPoint</vt:lpstr>
      <vt:lpstr>Příklad životního cyklu entity  Zákazník</vt:lpstr>
      <vt:lpstr>Prezentace aplikace PowerPoint</vt:lpstr>
      <vt:lpstr>Prezentace aplikace PowerPoint</vt:lpstr>
      <vt:lpstr>Prezentace aplikace PowerPoint</vt:lpstr>
      <vt:lpstr>ERA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Normální formy</vt:lpstr>
      <vt:lpstr>Postup přípravy ER diagramu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Souvislosti modelů</vt:lpstr>
      <vt:lpstr>Objektové technologie</vt:lpstr>
      <vt:lpstr>Prezentace aplikace PowerPoint</vt:lpstr>
      <vt:lpstr>Prezentace aplikace PowerPoint</vt:lpstr>
      <vt:lpstr>Objektové technologie II</vt:lpstr>
      <vt:lpstr>Zapouzdřenost</vt:lpstr>
      <vt:lpstr>Princip rozhraní se zapouzdřením</vt:lpstr>
      <vt:lpstr>Postup</vt:lpstr>
      <vt:lpstr>Abstrakce</vt:lpstr>
      <vt:lpstr>Generalizace a specializace</vt:lpstr>
      <vt:lpstr>Záměna výskytů za jejich abstrakce</vt:lpstr>
      <vt:lpstr>Příklad generalizace</vt:lpstr>
      <vt:lpstr>Jiný příklad</vt:lpstr>
      <vt:lpstr>Modely používané v OO metodikách</vt:lpstr>
      <vt:lpstr>Modely při objektovém návrhu IS</vt:lpstr>
      <vt:lpstr>Prezentace aplikace PowerPoint</vt:lpstr>
      <vt:lpstr>Prezentace aplikace PowerPoint</vt:lpstr>
    </vt:vector>
  </TitlesOfParts>
  <Company>OPF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Projektování informačních systémů 1</dc:title>
  <dc:creator>Roman Šperka</dc:creator>
  <cp:lastModifiedBy>Roman Šperka</cp:lastModifiedBy>
  <cp:revision>192</cp:revision>
  <cp:lastPrinted>2013-02-12T08:20:14Z</cp:lastPrinted>
  <dcterms:created xsi:type="dcterms:W3CDTF">2006-12-01T12:12:29Z</dcterms:created>
  <dcterms:modified xsi:type="dcterms:W3CDTF">2019-03-16T14:07:45Z</dcterms:modified>
</cp:coreProperties>
</file>