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9" r:id="rId5"/>
    <p:sldId id="270" r:id="rId6"/>
    <p:sldId id="259" r:id="rId7"/>
    <p:sldId id="291" r:id="rId8"/>
    <p:sldId id="290" r:id="rId9"/>
    <p:sldId id="271" r:id="rId10"/>
    <p:sldId id="301" r:id="rId11"/>
    <p:sldId id="272" r:id="rId12"/>
    <p:sldId id="261" r:id="rId13"/>
    <p:sldId id="300" r:id="rId14"/>
    <p:sldId id="273" r:id="rId15"/>
    <p:sldId id="274" r:id="rId16"/>
    <p:sldId id="265" r:id="rId17"/>
    <p:sldId id="275" r:id="rId18"/>
    <p:sldId id="276" r:id="rId19"/>
    <p:sldId id="267" r:id="rId20"/>
    <p:sldId id="279" r:id="rId21"/>
    <p:sldId id="280" r:id="rId22"/>
    <p:sldId id="292" r:id="rId23"/>
    <p:sldId id="293" r:id="rId24"/>
    <p:sldId id="294" r:id="rId25"/>
    <p:sldId id="295" r:id="rId26"/>
    <p:sldId id="268" r:id="rId27"/>
    <p:sldId id="281" r:id="rId28"/>
    <p:sldId id="282" r:id="rId29"/>
    <p:sldId id="296" r:id="rId30"/>
    <p:sldId id="302" r:id="rId31"/>
    <p:sldId id="303" r:id="rId32"/>
    <p:sldId id="304" r:id="rId33"/>
    <p:sldId id="305" r:id="rId34"/>
    <p:sldId id="283" r:id="rId35"/>
    <p:sldId id="284" r:id="rId36"/>
    <p:sldId id="285" r:id="rId37"/>
    <p:sldId id="286" r:id="rId38"/>
    <p:sldId id="297" r:id="rId39"/>
    <p:sldId id="298" r:id="rId40"/>
    <p:sldId id="289" r:id="rId41"/>
    <p:sldId id="306" r:id="rId42"/>
    <p:sldId id="264" r:id="rId43"/>
    <p:sldId id="287" r:id="rId44"/>
    <p:sldId id="299" r:id="rId45"/>
    <p:sldId id="262" r:id="rId46"/>
    <p:sldId id="288" r:id="rId4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62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27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5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6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792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9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43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613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8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5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26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14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33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001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632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40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137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0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99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860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40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860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38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373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2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486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163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763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4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303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89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6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097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64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93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36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074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880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0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5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59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3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57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616624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ICT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INM/NPNPICT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46449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přednášky: Nové trendy ve vývoji CRM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předmětu: doc. Mgr. Petr Suchánek,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Přednášející: Mgr. Milena Janáková,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jsou rovněž spojeny s e-mailovým marketingem.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systémy disponují moduly využívající marketingové nástroje a umožňující vyhodnocovat úspěšnost kampaní. Takovým nástrojem je například Outlook využívaný pro rozesílání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Rozesílání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stovkách na více e-mailových adres přináší úskalí spočívající v objemu zasílaných e-mailů, protože jejich větší objem by mohl vést k zařazení odesilatele 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blacklist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poskytovatele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e-mailových služeb. CRM systémy dokáží postupně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newslettery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dávkovat, aby nebyly překročeny limity vedoucí k zablokování.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procesy marketingu je důležitá podpora značné variability filtrace klientů sloužící k přesnému zacílení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sz="3200" dirty="0"/>
              <a:t>Pilíře nových trendů: e-mailový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4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064896" cy="507703"/>
          </a:xfrm>
        </p:spPr>
        <p:txBody>
          <a:bodyPr/>
          <a:lstStyle/>
          <a:p>
            <a:r>
              <a:rPr lang="cs-CZ" sz="3200" dirty="0"/>
              <a:t>Pilíře nových trendů: mobilita a sociální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5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7424"/>
            <a:ext cx="4760411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74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Mobilní přístup a sociální sítě ovlivňují způsob realizace procesů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řízení vztahů se zákazníky včetně marketingu; pro potřeby marketingu se zavádí pojem behaviorální marketing.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Behaviorální marketing se soustředí na podrobnou analýzu chování zákazníků v prostředí internetu a sociálních sítí s následným využitím těchto analýz pro přesnější oslovení zákazníků pomocí marketingových kampaní.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Behaviorální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56895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Behaviorální marketing se zabývá nejen sledováním chování uživatele v prostředí internetu (počty kliků na webových stránkách, výběr příslušných nabídek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podnabídek, zájem o nabízené produkty a služby s identifikací zákazníka podle používaného zařízení). Součástí behaviorálního marketingu jsou postupy,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rozpracovávají způsob oslovení potenciálních zákazníků s využitím poznatků získaných z analýz. 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známé praktiky oslovení potenciálních zákazníků patří: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zařazení zákazníka do skupin,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profilu zákazníka,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klíčových slov.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Behaviorální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5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56895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zařazení zákazníka do skupin - Zařazení potenciálního zákazníka do příslušné skupiny se realizuje s ohledem na jeho zájem o příslušné webové stránky, které poskytují informace o hledaném zboží a službě. Následně se na příslušném zařízení zobrazují reklamy podobného charakteru. Příkladem je situace, kdy zákazník vyhledává informace o cenách vozů nebo porovnává informace ohledně cen povinného pojištění. Tyto informace se zaznamenávají a zákazník je zařazen do skupiny potenciálních zájemců o dané téma a poté se na jeho zařízení zobrazují reklamy v souvislosti s nabídkami vozů a povinného pojištění.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profilu zákazníka - Obdobně je aplikováno zobrazování reklam podle preferencí potenciálního zákazníka vzhledem k jeho profilu, který se utváří na základě dosud realizovaného vyhledávání.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klíčových slov - Zde se využívá tzv. kontextové reklamy, která se zobrazuje podle definovaných klíčových slov.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Behaviorální marketing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7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procesů v CRM se soustředí na modernizaci podporovaných aktivit, které souvisí s uplatněním co nejvyšší míry automatizace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strojového učení pro: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za podpory kontaktního centra,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obchodu pomocí funkcionality SFA (Sales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marketingu pomocí EMA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servisních služeb pomocí funkcionality CSS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Support).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Inovace v CRM a automatizace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7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34481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Nabízená řešení pro kontaktní centra zabezpečují nepřetržitý zákaznický servis pomocí dostupných komunikačních kanálů.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těchto kanálů bývá různé s ohledem na probíhající marketingové kampaně, další sezónní aktivity nebo mimořádné události.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Kontaktní centra nejsou výsadní pouze pro velké organizace, ale jsou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dostupná řešení ve formě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cloudu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pronájmu i pro malé podnikání.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Podpora produktivity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5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34481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 SFA (Sales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soustředí na řízení obchodu tak, aby byly obsaženy všechny fáze obchodního cyklu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podporou skladového hospodářství a logistiky.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automatizace je správa zákaznických kontaktů s následnými analýzami a predikcemi.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dalším jde o konfiguraci a generování nabídek v souvislosti se sběrem obchodních a marketingových informací, sledování konkurence na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Podpora produktivity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5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 EMA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soustředí na podporu analýz klientských dat za účelem precizní segmentace, sledování změn v souvislosti s životní úrovní a nákupními preferencemi.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informace následně slouží k rozvoji dlouhodobých marketingových aktivit.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Funkcionalita CSS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Support) se zabývá řízením servisních služeb.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Nepřetržité servisní služby jsou spojovány s kontaktními centry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podporou přístupu na webové stránky tak, aby bylo možné vybrat vhodný komunikační kanál podle preferencí zákazníků.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Podpora produktivity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4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CRM systémy se předpokládá výrazné zapojení umělé inteligence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strojového učení do implementovaných systémů tak, aby bylo možné více zautomatizovat realizované aktivity a snížit neúspěšnost realizovaných procesů za současného zvýšení pravděpodobnosti úspěchu prodeje a obchodu v co nejkratším čase.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nejbližším období se předpokládají inovace v následujících oblastech CRM: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automatizace pracovních postupů,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pružné přizpůsobování konverzačního rozhraní,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automatizace zadávání dat,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precizní individualizace a přizpůsobení zákazníkům,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internetu věcí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trendy ve vývoji CRM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Pilíře nových trendů: mobilita a sociální CRM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Behaviorální marketing, e-mailový marketing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produktivity</a:t>
            </a:r>
          </a:p>
          <a:p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(BYOD)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pro pokročilé analýzy a strojové učení</a:t>
            </a:r>
          </a:p>
          <a:p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Aspekty bezpečnosti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technologiích podporující inovace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sz="3200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téma inovace a CRM je napsáno a bude napsáno mnoho statí a analýz.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očekávaným inovacím CRM systémů patří: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 vyšší automatizace do pracovních postupů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Potíže v CRM způsobují procesy, které jsou málo efektivní a zdlouhavé vlivem nesprávného nastavení a přijatých východisek.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míra automatizace, implementace doporučených šablon a podpora strojového učení přinese i pro CRM systémy řešení s vyšším užitkem a návratností investic.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monitorováním a vyhodnocováním realizovaných aktivit začne měnit vžité postupy prostřednictvím optimalizace CRM systému tak, aby lépe vyhovovaly uživatelským vzorům.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8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pružné přizpůsobování konverzačního rozhraní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konverzaci s přirozeným jazykem se bude více prosazovat rozvoj konverzačního rozhraní, které se dokáže automaticky přizpůsobovat individuálním požadavkům zákazníků (ale také i zaměstnanců).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 dokáže upravit konverzaci napříč komunikačními kanály za podpory vizualizace a textů. V centru zájmu bude webový chat, hlasové služby, či telefon.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0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automatizace zadávání dat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více aktivit souvisejících s CRM bude automatizováno, aby byl vytvořen prostor na individualizaci strategie a uzavření prodeje.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Centrem zájmu bude rozvoj vztahů se zákazníky (nikoli pouze sběr dat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následným uložením v databázích).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Uložená data bude nutno provázat s dalšími demografickými daty pro ucelené analýzy a predikce.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moduly CRM budou zaměřeny na celoživotní vztahy se zákazníky v průběhu času.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zde má místo umělá inteligence, která bude nabízet optimalizované pohledy na zákazníky a jejich možnosti; bude více minimalizován neúspěch v prodeji a zvýšena pravděpodobnost úspěšnosti uzavření obchodu v kratším čase.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1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individualizace a přizpůsobení zákazníkům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Hromadné rozesílání sdělení a nabídek bude nahrazeno velice precizní diferenciací a segmentací zákazníků.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 zákazníků budou využity pro přizpůsobení vstupních kontaktů, webových stránek a dalších komunikačních kanálů.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Značky budou stále ve středu pozornosti a do jejich budování budou zapojeni i samotní zákazníci.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97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internetu věcí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bude více využívat CRM systémy s ohledem na nutnost pracovat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daty ze vstupů jako například domácí spotřebiče, mobilní telefony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zařízení pro monitorování spotřeby energií, životních návyků, stylu jízdy a údržby vozu.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Zájem se bude soustředit na podrobné informace o zákazníkovi včetně preferencí; nicméně půjde také o citlivé informace vyžadující odpovídající zabezpečení.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souvislosti se hovoří o tvorbě dynamického automatizovaného profilu zákazníka.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1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Umělá</a:t>
            </a:r>
            <a:r>
              <a:rPr lang="en-US" sz="3200" dirty="0"/>
              <a:t> </a:t>
            </a:r>
            <a:r>
              <a:rPr lang="en-US" sz="3200" dirty="0" err="1"/>
              <a:t>inteligence</a:t>
            </a:r>
            <a:r>
              <a:rPr lang="en-US" sz="3200" dirty="0"/>
              <a:t> a </a:t>
            </a:r>
            <a:r>
              <a:rPr lang="en-US" sz="3200" dirty="0" err="1"/>
              <a:t>strojové</a:t>
            </a:r>
            <a:r>
              <a:rPr lang="en-US" sz="3200" dirty="0"/>
              <a:t> </a:t>
            </a:r>
            <a:r>
              <a:rPr lang="en-US" sz="3200" dirty="0" err="1"/>
              <a:t>učení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16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89" y="771525"/>
            <a:ext cx="499253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08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Odpovědná implementace CRM systémů vyžaduje uplatňovat pravidla bezpečnosti,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se týkají provozu informačního systému (hardware, software, síťové komunikační vybavení, zpracovávaná data a lidské zdroje).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bezpečnost CRM systémů souvisí se zabezpečením dat před možnou ztrátou, ochranou před možným zneužitím dat a také průnikem nepovolaných osob (hackerů).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Uvedené skutečnosti vyžadují odpovědně zabezpečit provoz implementovaných CRM systémů, pravidelně zálohovat data na externí médium a nastavit takové technické a organizační zajištění, aby nebylo možno data zneužít.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bezpečnosti CRM systémů je rozsáhlá s mnoha dimenzemi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využitím standardů a certifikací) na tuto tématiku.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bezpečnosti je definován jako míra ochrany proti sabotáži, kriminalitě, útokům nebo jiným zasahováním.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 slouží: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ochranu hodnot v podobě dat,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zajištění správnosti dat,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zvýšení důvěry uživatelů k CRM systémům.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vlastnostem charakterizující bezpečnost CRM systému patří důvěrnost, výběrové řízení přístupu, integrita dat, autorizace, nepopiratelnost a dostupnost služeb.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Důvěrnost spočívá ve skutečnosti, že komunikace mezi zúčastněnými stranami je dostupná oprávněným stranám. Je důležité zachovat soukromí a zabezpečit informace před zcizením.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Výběrové řízení přístupu je vyžadováno v situaci, kdy část transakce má být neviditelná. Dobrým příkladem jsou transakce, které umožní zákazníkovi skrýt svoje citlivé informace do elektronické obálky, kterou může otevřít pouze adresát (například banka).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 dat je spojována s požadavkem dostupnosti aktivit pouze autorizovaným uživatelům, aby data nebylo možné změnit při přenosu, v paměti nebo v databázi uživatelem, který nemá dostatečná oprávnění přistupovat k těmto datům. S výhodou se zde používají kryptografické kontrolní součty, elektronické podpisy a certifikáty.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Autorizace zabezpečuje, že zúčastněné strany důvěřují komunikaci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oprávněnými partnery na základě prokázání identity.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Nepopiratelnost spočívá v tom, že komunikující strany nemohou popřít svoji účast v transakci například s využitím elektronického podpisu.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 neposlední řadě trvalá dostupnost služeb brání nechtěnému vyčerpání hardwarových a softwarových zdrojů. Předmětem zájmu je sledování kapacity paměti, diskového úložného prostoru, propustnosti síťového připojení nebo výkonu procesoru.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en-US" sz="3200" dirty="0" err="1"/>
              <a:t>Aspekty</a:t>
            </a:r>
            <a:r>
              <a:rPr lang="en-US" sz="3200" dirty="0"/>
              <a:t> </a:t>
            </a:r>
            <a:r>
              <a:rPr lang="en-US" sz="3200" dirty="0" err="1"/>
              <a:t>bezpečnosti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5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771550"/>
            <a:ext cx="723680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Zákazníci tvoří cenná aktiva každé firmy a organizace.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tlak konkurence a dynamické změny v požadavcích zákazníků vyžadují aplikaci sofistikovaných řešení s vysokou mírou automatizace.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samozřejmostí, že informační technologie podporují procesy zabývající se vztahy se zákazníky. 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trhu je nepřeberné množství CRM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Management) systémů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jednodušších aplikací až po komplikované systémy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inovace jsou součástí zájmu i pro tato řešení.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31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systémy využívají výhody integrace: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umělé inteligence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hlasových a chatovacích technologií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sofistikovanějších  funkcí pro správu kontaktů, plánování, sledování zákaznických interakcí, automatizace, podrobných analýz, centrální databáze a e-mailový marketing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marketingem, fakturačním oddělením a dalšími systémy (analytické záležitosti) včetně požadavků na synchronizaci ve výběru softwaru.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více se prosazuje využívání CRM ve velmi malých firmách, kde je větší tlak na digitalizaci procesů. Důležitá je podpora zákaznické zkušenosti, která rozhoduje o koupi (až 84 % zákazníků deklaruje stejnou důležitost služby v průběhu nákupního procesu jako poptávaného zboží). 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T</a:t>
            </a:r>
            <a:r>
              <a:rPr lang="en-US" sz="3200" dirty="0"/>
              <a:t>rend</a:t>
            </a:r>
            <a:r>
              <a:rPr lang="cs-CZ" sz="3200" dirty="0"/>
              <a:t>y</a:t>
            </a:r>
            <a:r>
              <a:rPr lang="en-US" sz="3200" dirty="0"/>
              <a:t> v CRM </a:t>
            </a:r>
            <a:r>
              <a:rPr lang="cs-CZ" sz="3200" dirty="0"/>
              <a:t>v roce </a:t>
            </a:r>
            <a:r>
              <a:rPr lang="en-US" sz="3200" dirty="0"/>
              <a:t>2022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09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jsou orientovány na zákazníky s potřebami.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tvoří průnik průzkumu a vývoje, nedílnou součástí je marketingová podpora (hledá se myšlenka k prodeji, následně se vytváří prototyp a poté finální produkt):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trendy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inovační projekty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prototypování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sdílená ekonomika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systémy)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partnerství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Uplatnění inovace v podnikání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09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širší uplatnění umělé inteligence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Chytrý telefon (televize, vozy) a další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zařízení využívají umělou inteligenci založenou na algoritmech strojového učení. Technologie instalované ve vozech dokáží vyhodnotit pozornost řidiče. Chytré telefony využívají umělou inteligenci k zabezpečení kvality hovoru nebo pořizování obrázků pomocí fotoaparátu.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revoluce bez kódů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potřebné pro technologické inovace jsou zpřístupněny svým uživatelům bez ohledu na odbornost nebo zkušenost. Rozhraní bez kódů odstraňují požadavky na znalost programovacího jazyka. Příkladem je programovací model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generující kód z ​​mluveného jazyka.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Změny v technologiích podporující inovace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4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virtualizace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období 2020 - 2021 se řešila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virtualizace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pracovišť a kanceláří spojená s požadavky způsobené pandemií. Standardem je práce na dálku. Rok 2022 je spojen s konceptem „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metaverse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 podobě trvalých a počítačem řízených světů (3D virtuálních prostorů) umožňující pokračovat v činnostech z reálného světa (business, zábava, setkávání).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autonomní marketing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2023 bude spojen s autonomními marketingovými systémy. Je odhadována distribuce až 55 % marketingových sdělení podle nastavených kritérií a chování zákazníků, které bude monitorováno v reálném čase. Bude preferován kratší formát video reklam.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Změny v technologiích podporující inovace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1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sociálních sítí je jedním z pilířů inovací pro CRM systémy.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CRM systémy podle Vašich preferencí a zmapujte integraci sociálních sítí v přijatých řešeních. Podle zjištěných rozdílů zvažte možné inovace u jednotlivých CRM systémů.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CRM systémy	Popis přijatého řešení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Freshsales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odkazy na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integrace Google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účelem vyhledávání informací,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podpora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Twilio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Hubspot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využití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ke sdílení informací, další odkazy na Google+,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Insightly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evidence e-mailu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záznamy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66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NetSuite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rovněž v tomto systému jsou dostupné položky e-mail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záznamy 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Nimble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pro záznamy kontaktů se eviduje Skype ID,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Google+,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Foursquare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účty na dalších sociálních sítí podle specifikace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je podporována evidence standardních údajů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jako e-mail a telefon,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Pipedrive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odkazy na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 Drive,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MailChimps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Trello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Yesware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77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Salesbox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vazby na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evidenci kontaktů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podpora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MailChimps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Salesforce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	podpora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dále e-mailu pro kontakty a odkazy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Google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SugarCRM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evidence e-mailu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VIP zákazníky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Zoho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odkazy na Skype ID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evidenci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odkazy na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Google+ profily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kontakty).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38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Současnost je charakterizována zvyšující se složitostí CRM procesů tak, aby byly podpořeny dlouhodobé a silné vztahy se zákazníky.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Realizované inovace mění způsob práce s CRM systémy a je zapotřebí ohodnotit jejich úspěšnost. Pro tyto účely navrhněte způsoby monitorování užitku realizovaných aktivit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klíčové indikátory výkonnosti pro procesy realizované s podporou CRM.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Rovněž stanovte kompetence, které jsou obvykle vyžadovány v souvislosti s CRM systémy,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následně zjistěte, zda jsou integrovány do CRM systémů za účelem vyhledávání prostoru pro další inovace. Pro řešení úkolu vyberte CRM systémy podle preferencí.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90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obvykle vysoce oceňované kompetence v souvislosti s CRM systémy patří: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se zákazníky,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VIP 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obchodních příležitostí,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 analýz v podobě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dashboardů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trendů s využitím statistik,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importu a exportu dat,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 dalším softwarem,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sociálních sítí.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8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seznam vypovídá o možnostech využití vybraných klíčových kompetencí ve třech sledovaných CRM systémech –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NetSuite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Salesbox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Salesforce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kompetence		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NetSuite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Salesbox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Salesforce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se zákazníky	X 		X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 analýz v podobě 	X		- 		X</a:t>
            </a:r>
          </a:p>
          <a:p>
            <a:pPr marL="0" indent="0">
              <a:buNone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dashboardů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trendů 		X		- 		- 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kontaktů VIP 	 	X		- 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zákazníků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obchodních 		X		X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příležitostí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sociálních		- 		X		X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Praktická řešení CRM systémů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6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evropské trhy jsou nasycené a není jednoduché udržet,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získat nové zákazníky.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aktivity jsou spojeny s nemalými náklady firem a organizací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probíhá soutěž o zdroje zákazníků.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firmy se hodnotí nejen z hlediska tržního podílu, ale také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hlediska zákaznického podílu a kvality zákazníků.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kvality zákazníků se posuzuje: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věrnost,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loajalita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výše celkových výdajů. 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54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přednášky bylo vysvětlit úlohu inovace a nových trendů ve vývoji CRM.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Příslušný zájem byl orientován na potřebu poskytovat kvalitnější služby a na zvyšující se složitost podporovaných procesů. Součástí výkladu bylo objasnění koncepce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ValueSpace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uplatnění mobilních přístupů v konceptu práce BYOD a sociálních sítí s využitím behaviorálního, popřípadě e-mailového marketingu.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neposlední řadě byly zpřehledněny inovace CRM související s automatizací pro procesy týkající se řízení kontaktů, obchodu, marketingu a servisních služeb.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Nebyly opominuty ani aspekty bezpečnosti.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Shrnutí přednášky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podporují silný a dlouhodobý vztah se zákazníkem, který se pozitivně odráží: v pozitivních referencích.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inovace CRM se promítají do výkonnosti firem a podporují efektivitu, která je dobře měřitelná pomocí: ukazatelů výkonnosti.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souvisejí se zájmem o podporu: mobilních přístupů.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zkratky BYOD je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Device.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Výzvy v inovacích souvisejí také s behaviorálním marketingem, který rozpracovává: způsob oslovení zákazníků s využitím poznatků z analýz.</a:t>
            </a:r>
          </a:p>
          <a:p>
            <a:pPr marL="0" indent="0">
              <a:buNone/>
            </a:pPr>
            <a:endParaRPr lang="cs-CZ" altLang="cs-CZ" sz="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významné trendy v CRM patří integrace: umělé inteligence.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Shrnutí přednášky</a:t>
            </a:r>
            <a:endParaRPr lang="en-US" sz="32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Výukové materiály k přednášce a semináři jsou uloženy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L:\mija\public\CRM_Inovace_V_ICT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Praktické páce s vybranými CRM systémy využívají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source produkty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dostupnost aplikaci v podobě trial a demo verzí.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dirty="0"/>
              <a:t>Výukové materiály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7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BELAK, D., 2017.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CRM. Amazon Digital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LLC. ASIN B075PH69KN.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BLOKDYK, G., 2017. CRM Marketing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Expert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Cookbook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CreateSpace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Independent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10 1978267185.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COLIE, R., 2016.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Cortana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Einstein –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reality and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CRM. [online], cit. [2017-11-25]. Dostupné z: https://celedonpartners.com/blog/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cortana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-reality-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artificial-intelligence-crm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CHLEBOVSKÝ V., 2017. Management zákaznických řešení. Praha: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978-80-271-0559-5.</a:t>
            </a:r>
          </a:p>
          <a:p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CHRISTENSEN, C. M., DILLON, K., HALL, T. a D. S. DUNCAN, 2016. Competing Against Luck: The Story of Innovation and Customer Choice.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HarperBusiness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ISBN-13 978-0062435613.</a:t>
            </a:r>
          </a:p>
          <a:p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KASHANI, K., 2008. Fighting Commoditization. [online], cit. [2017-11-25].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https://www.imd.org/leading-global-transformations/chapter-4---publications/pfm-137-06/.</a:t>
            </a:r>
            <a:endParaRPr lang="cs-CZ" altLang="cs-CZ" sz="13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Košturiak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J., 2021. Témata seriálu Inovace podnikatelského modelu.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https://www.mmspektrum.com/serialy/inovace-podnikatelskeho-modelu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Další zdroje informací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77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KOWALKE, P., 2017.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You'll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2018. [online], cit. [2017-11-25]. Dostupné z: http://it.toolbox.com/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insidecrm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/five-crm-innovations-youll-see-in-2018-78395.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LEHTINEN, J. L., 2007. Aktivní CRM – Řízení vztahů se zákazníky. Praha: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978-80-247-1814-9.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MARR, B., 2021. Změny na poli technologií budou zásadní.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https://forbes.cz/zmeny-na-poli-technologii-budou-zasadni-tohle-je-pet-nejvetsich-trendu-pro-rok-2022/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MONNAPPA, A., 2016.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BYOD (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[online], cit. [2017-11-25]. Dostupné z: https://www.simplilearn.com/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byod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-and-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it-is-important-article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Profesionální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 rozhýbe váš byznys naplno, 2021.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https://www.itpoint.cz/algotech/?i=sugarcrm-14590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SHETH, J. N. a B. MITTAL, 2001.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ValueSpace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McGraw-Hill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ISBN-13: 978-0071589659.</a:t>
            </a: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9 trendů v oblasti CRM pro rok 2022, 2022. 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[online], cit. [20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</a:t>
            </a:r>
            <a:r>
              <a:rPr lang="en-US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z: https://www.crm.cz/cs-cz/top-9-trendu-v-oblasti-crm-pro-rok-2022</a:t>
            </a:r>
            <a:endParaRPr lang="cs-CZ" altLang="cs-CZ" sz="13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WALTERS, D. a B. NUSSEY (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Foreword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2015.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Marketing: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Personalized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3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cs-CZ" alt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ISBN-13 978-1119076575.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Další zdroje informací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44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Milena Janáková, Ph.D.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mija@opf.slu.cz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A408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konzultační hodiny pro výukové období jsou uvedeny v systému IS SU,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nicméně jsou nabízeny konzultace po předchozí domluvě pomocí emailu.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Sekretariát Katedry informatiky a matematiky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A402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Kontakty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84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3843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Milena Janáková, mija@opf.slu.cz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Děkuji za pozornost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3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a dlouhodobý vztah se zákazníkem se pozitivně odráží: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zvýšení podílu na trhu s podporou nákupů s vyššími cenami,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pozitivních referencích souvisejících s dobrou pověstí tak, aby byla přitažlivá pro další zákazníky,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tvorbě bariér pro vstup na trh ostatním dodavatelům,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vyšší životnosti zákazníků,</a:t>
            </a: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příležitostech křížového prodeje pro zákaznické skupiny.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mají nezastupitelné místo i pro řízení vztahů se zákazníky.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Důvodem je potřeba stále precizněji a rychleji realizovat procesy související s CRM a také respektovat nové znalosti, dynamický vývoj informačních technologií a vysoce konkurenční prostředí.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inovace CRM se promítají do výkonnosti firem a organizací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podporují jejich efektivitu, která je dobře měřitelná pomocí ukazatelů výkonnosti CRM.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0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3200" dirty="0"/>
              <a:t>Inovace v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3"/>
          <p:cNvPicPr>
            <a:picLocks noGrp="1"/>
          </p:cNvPicPr>
          <p:nvPr>
            <p:ph idx="4294967295"/>
          </p:nvPr>
        </p:nvPicPr>
        <p:blipFill>
          <a:blip r:embed="rId3" cstate="print"/>
          <a:srcRect t="2761" r="9411" b="8896"/>
          <a:stretch>
            <a:fillRect/>
          </a:stretch>
        </p:blipFill>
        <p:spPr bwMode="auto">
          <a:xfrm>
            <a:off x="1373703" y="771525"/>
            <a:ext cx="5315506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39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v CRM úzce souvisí se zájmem o podporu mobilních přístupů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využití sociálních sítí.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 téměř každý disponuje účtem v některých ze známých sociálních sítí, které jsou zdrojem nejen zábavy, ale také vytváří prostor ke sdílení informací, hledání inspirace a v neposlední řadě k oslovení současných</a:t>
            </a:r>
            <a:b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budoucích zákazníků.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Rovněž nesmíme zapomínat, že zákazníci se navzájem sdružují prostřednictvím sociálních sítí s využitím mobilních přístupů.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směru vznikají inovace CRM systémů, které aktivněji nabízejí podobné možnosti komunikace při prodeji nebo kontaktu s dodavateli.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sz="3200" dirty="0"/>
              <a:t>Pilíře nových trendů: mobilita a sociální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9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272808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Mobilní přístup se promítá i do dalších konceptů práce s CRM.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nich tzv. BYOD (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myšlenku, aby zaměstnanci ve své práci využívali svých zařízení jako například tablety a chytré telefony. Jde o osobní vybavení, které slouží ke komunikaci s využitím chytrých telefonů,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tabletů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laptopů, kde se více využívá ovládání zařízení dotykem.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CRM systémy podporují nejen klasický přístup pomocí počítačů, ale také mobilní přístup bez omezení na lokalitu a čas.</a:t>
            </a: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je neomezený přístup k informacím z CRM systému a také intuitivní ovládání pro zvýšení automatizace práce; nicméně je zapotřebí dbát bezpečnostních opatření, aby nedocházelo ke zneužívání a odcizení dat.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2888" cy="507703"/>
          </a:xfrm>
        </p:spPr>
        <p:txBody>
          <a:bodyPr/>
          <a:lstStyle/>
          <a:p>
            <a:r>
              <a:rPr lang="cs-CZ" sz="3200" dirty="0"/>
              <a:t>Pilíře nových trendů: mobilita a sociální CRM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6152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3913</Words>
  <Application>Microsoft Office PowerPoint</Application>
  <PresentationFormat>Předvádění na obrazovce (16:9)</PresentationFormat>
  <Paragraphs>370</Paragraphs>
  <Slides>46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Enriqueta</vt:lpstr>
      <vt:lpstr>Times New Roman</vt:lpstr>
      <vt:lpstr>SLU</vt:lpstr>
      <vt:lpstr>Inovace v ICT INM/NPNPICT </vt:lpstr>
      <vt:lpstr>Struktura přednášky</vt:lpstr>
      <vt:lpstr>Inovace v CRM</vt:lpstr>
      <vt:lpstr>Inovace v CRM</vt:lpstr>
      <vt:lpstr>Inovace v CRM</vt:lpstr>
      <vt:lpstr>Inovace v CRM</vt:lpstr>
      <vt:lpstr>Inovace v CRM</vt:lpstr>
      <vt:lpstr>Pilíře nových trendů: mobilita a sociální CRM</vt:lpstr>
      <vt:lpstr>Pilíře nových trendů: mobilita a sociální CRM</vt:lpstr>
      <vt:lpstr>Pilíře nových trendů: e-mailový marketing</vt:lpstr>
      <vt:lpstr>Pilíře nových trendů: mobilita a sociální CRM</vt:lpstr>
      <vt:lpstr>Behaviorální marketing</vt:lpstr>
      <vt:lpstr>Behaviorální marketing</vt:lpstr>
      <vt:lpstr>Behaviorální marketing</vt:lpstr>
      <vt:lpstr>Inovace v CRM a automatizace</vt:lpstr>
      <vt:lpstr>Podpora produktivity</vt:lpstr>
      <vt:lpstr>Podpora produktivity</vt:lpstr>
      <vt:lpstr>Podpora produktivity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Umělá inteligence a strojové učení</vt:lpstr>
      <vt:lpstr>Aspekty bezpečnosti</vt:lpstr>
      <vt:lpstr>Aspekty bezpečnosti</vt:lpstr>
      <vt:lpstr>Aspekty bezpečnosti</vt:lpstr>
      <vt:lpstr>Aspekty bezpečnosti</vt:lpstr>
      <vt:lpstr>Trendy v CRM v roce 2022</vt:lpstr>
      <vt:lpstr>Uplatnění inovace v podnikání</vt:lpstr>
      <vt:lpstr>Změny v technologiích podporující inovace</vt:lpstr>
      <vt:lpstr>Změny v technologiích podporující inovace</vt:lpstr>
      <vt:lpstr>Praktická řešení CRM systémů</vt:lpstr>
      <vt:lpstr>Praktická řešení CRM systémů</vt:lpstr>
      <vt:lpstr>Praktická řešení CRM systémů</vt:lpstr>
      <vt:lpstr>Praktická řešení CRM systémů</vt:lpstr>
      <vt:lpstr>Praktická řešení CRM systémů</vt:lpstr>
      <vt:lpstr>Praktická řešení CRM systémů</vt:lpstr>
      <vt:lpstr>Shrnutí přednášky</vt:lpstr>
      <vt:lpstr>Shrnutí přednášky</vt:lpstr>
      <vt:lpstr>Výukové materiály</vt:lpstr>
      <vt:lpstr>Další zdroje informací</vt:lpstr>
      <vt:lpstr>Další zdroje informací</vt:lpstr>
      <vt:lpstr>Kontakty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suc0001</cp:lastModifiedBy>
  <cp:revision>163</cp:revision>
  <dcterms:created xsi:type="dcterms:W3CDTF">2016-07-06T15:42:34Z</dcterms:created>
  <dcterms:modified xsi:type="dcterms:W3CDTF">2022-02-28T08:18:32Z</dcterms:modified>
</cp:coreProperties>
</file>