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0" r:id="rId2"/>
    <p:sldId id="256" r:id="rId3"/>
    <p:sldId id="262" r:id="rId4"/>
    <p:sldId id="263" r:id="rId5"/>
    <p:sldId id="264" r:id="rId6"/>
    <p:sldId id="265" r:id="rId7"/>
    <p:sldId id="266" r:id="rId8"/>
    <p:sldId id="261" r:id="rId9"/>
    <p:sldId id="267" r:id="rId10"/>
    <p:sldId id="259" r:id="rId11"/>
    <p:sldId id="268" r:id="rId12"/>
    <p:sldId id="269" r:id="rId13"/>
    <p:sldId id="275" r:id="rId14"/>
    <p:sldId id="276" r:id="rId15"/>
    <p:sldId id="270" r:id="rId16"/>
    <p:sldId id="271" r:id="rId17"/>
    <p:sldId id="260" r:id="rId18"/>
    <p:sldId id="274" r:id="rId19"/>
    <p:sldId id="277" r:id="rId20"/>
    <p:sldId id="278" r:id="rId21"/>
    <p:sldId id="273" r:id="rId22"/>
    <p:sldId id="280" r:id="rId23"/>
    <p:sldId id="283" r:id="rId24"/>
    <p:sldId id="284" r:id="rId25"/>
    <p:sldId id="285" r:id="rId26"/>
    <p:sldId id="291" r:id="rId27"/>
    <p:sldId id="293" r:id="rId28"/>
    <p:sldId id="294" r:id="rId29"/>
    <p:sldId id="295" r:id="rId30"/>
    <p:sldId id="296" r:id="rId31"/>
    <p:sldId id="297"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120"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23.01.2020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23.01.2020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23.01.2020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23.01.2020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23.01.2020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23.01.2020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23.01.2020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23.01.2020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23.01.2020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23.01.2020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23.01.2020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23.01.2020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r>
              <a:rPr lang="en-GB" sz="5333" b="1" dirty="0">
                <a:solidFill>
                  <a:schemeClr val="bg1"/>
                </a:solidFill>
                <a:latin typeface="Times New Roman" panose="02020603050405020304" pitchFamily="18" charset="0"/>
                <a:cs typeface="Times New Roman" panose="02020603050405020304" pitchFamily="18" charset="0"/>
              </a:rPr>
              <a:t>Global Entrepreneurship</a:t>
            </a: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en-GB" sz="1867" dirty="0">
                <a:solidFill>
                  <a:schemeClr val="bg1"/>
                </a:solidFill>
                <a:latin typeface="Times New Roman" panose="02020603050405020304" pitchFamily="18" charset="0"/>
                <a:cs typeface="Times New Roman" panose="02020603050405020304" pitchFamily="18" charset="0"/>
              </a:rPr>
              <a:t>Presentation </a:t>
            </a:r>
            <a:r>
              <a:rPr lang="cs-CZ" sz="1867" dirty="0">
                <a:solidFill>
                  <a:schemeClr val="bg1"/>
                </a:solidFill>
                <a:latin typeface="Times New Roman" panose="02020603050405020304" pitchFamily="18" charset="0"/>
                <a:cs typeface="Times New Roman" panose="02020603050405020304" pitchFamily="18" charset="0"/>
              </a:rPr>
              <a:t>No.12</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Jarmila Šebestová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err="1">
                <a:solidFill>
                  <a:srgbClr val="307871"/>
                </a:solidFill>
                <a:latin typeface="Times New Roman" panose="02020603050405020304" pitchFamily="18" charset="0"/>
                <a:cs typeface="Times New Roman" panose="02020603050405020304" pitchFamily="18" charset="0"/>
              </a:rPr>
              <a:t>Entrepreneurship</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9008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8201"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Value of firm</a:t>
            </a:r>
            <a:endParaRPr kumimoji="0" lang="en-GB" sz="1800" b="0" i="0" u="none" strike="noStrike" kern="0" cap="none" spc="0" normalizeH="0" baseline="0" dirty="0">
              <a:ln>
                <a:noFill/>
              </a:ln>
              <a:solidFill>
                <a:sysClr val="windowText" lastClr="000000"/>
              </a:solidFill>
              <a:effectLst/>
              <a:uLnTx/>
              <a:uFillTx/>
            </a:endParaRPr>
          </a:p>
        </p:txBody>
      </p:sp>
      <p:pic>
        <p:nvPicPr>
          <p:cNvPr id="22" name="Obrázek 21">
            <a:extLst>
              <a:ext uri="{FF2B5EF4-FFF2-40B4-BE49-F238E27FC236}">
                <a16:creationId xmlns:a16="http://schemas.microsoft.com/office/drawing/2014/main" id="{E2B836C3-342A-4926-BDE5-D12DAF3DE763}"/>
              </a:ext>
            </a:extLst>
          </p:cNvPr>
          <p:cNvPicPr>
            <a:picLocks noChangeAspect="1"/>
          </p:cNvPicPr>
          <p:nvPr/>
        </p:nvPicPr>
        <p:blipFill>
          <a:blip r:embed="rId3"/>
          <a:stretch>
            <a:fillRect/>
          </a:stretch>
        </p:blipFill>
        <p:spPr>
          <a:xfrm>
            <a:off x="1873219" y="1300842"/>
            <a:ext cx="8296275" cy="4648200"/>
          </a:xfrm>
          <a:prstGeom prst="rect">
            <a:avLst/>
          </a:prstGeom>
        </p:spPr>
      </p:pic>
    </p:spTree>
    <p:extLst>
      <p:ext uri="{BB962C8B-B14F-4D97-AF65-F5344CB8AC3E}">
        <p14:creationId xmlns:p14="http://schemas.microsoft.com/office/powerpoint/2010/main" val="4095900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97460" cy="461665"/>
          </a:xfrm>
          <a:prstGeom prst="rect">
            <a:avLst/>
          </a:prstGeom>
        </p:spPr>
        <p:txBody>
          <a:bodyPr wrap="none">
            <a:spAutoFit/>
          </a:bodyPr>
          <a:lstStyle/>
          <a:p>
            <a:pPr lvl="0">
              <a:defRPr/>
            </a:pPr>
            <a:r>
              <a:rPr lang="cs-CZ" sz="2400" kern="0" dirty="0" err="1">
                <a:solidFill>
                  <a:srgbClr val="307871"/>
                </a:solidFill>
                <a:latin typeface="Times New Roman"/>
              </a:rPr>
              <a:t>How</a:t>
            </a:r>
            <a:r>
              <a:rPr lang="cs-CZ" sz="2400" kern="0" dirty="0">
                <a:solidFill>
                  <a:srgbClr val="307871"/>
                </a:solidFill>
                <a:latin typeface="Times New Roman"/>
              </a:rPr>
              <a:t> to </a:t>
            </a:r>
            <a:r>
              <a:rPr lang="cs-CZ" sz="2400" kern="0" dirty="0" err="1">
                <a:solidFill>
                  <a:srgbClr val="307871"/>
                </a:solidFill>
                <a:latin typeface="Times New Roman"/>
              </a:rPr>
              <a:t>calculate</a:t>
            </a:r>
            <a:r>
              <a:rPr lang="cs-CZ" sz="2400" kern="0" dirty="0">
                <a:solidFill>
                  <a:srgbClr val="307871"/>
                </a:solidFill>
                <a:latin typeface="Times New Roman"/>
              </a:rPr>
              <a:t> </a:t>
            </a:r>
            <a:r>
              <a:rPr lang="cs-CZ" sz="2400" kern="0" dirty="0" err="1">
                <a:solidFill>
                  <a:srgbClr val="307871"/>
                </a:solidFill>
                <a:latin typeface="Times New Roman"/>
              </a:rPr>
              <a:t>the</a:t>
            </a:r>
            <a:r>
              <a:rPr lang="cs-CZ" sz="2400" kern="0" dirty="0">
                <a:solidFill>
                  <a:srgbClr val="307871"/>
                </a:solidFill>
                <a:latin typeface="Times New Roman"/>
              </a:rPr>
              <a:t> </a:t>
            </a:r>
            <a:r>
              <a:rPr lang="cs-CZ" sz="2400" kern="0" dirty="0" err="1">
                <a:solidFill>
                  <a:srgbClr val="307871"/>
                </a:solidFill>
                <a:latin typeface="Times New Roman"/>
              </a:rPr>
              <a:t>value</a:t>
            </a:r>
            <a:r>
              <a:rPr lang="cs-CZ" sz="2400" kern="0" dirty="0">
                <a:solidFill>
                  <a:srgbClr val="307871"/>
                </a:solidFill>
                <a:latin typeface="Times New Roman"/>
              </a:rPr>
              <a:t>?</a:t>
            </a:r>
            <a:endParaRPr kumimoji="0" lang="en-GB" sz="1800" b="0" i="0" u="none" strike="noStrike" kern="0" cap="none" spc="0" normalizeH="0" baseline="0" dirty="0">
              <a:ln>
                <a:noFill/>
              </a:ln>
              <a:solidFill>
                <a:sysClr val="windowText" lastClr="000000"/>
              </a:solidFill>
              <a:effectLst/>
              <a:uLnTx/>
              <a:uFillTx/>
            </a:endParaRPr>
          </a:p>
        </p:txBody>
      </p:sp>
      <p:pic>
        <p:nvPicPr>
          <p:cNvPr id="24" name="Obrázek 23">
            <a:extLst>
              <a:ext uri="{FF2B5EF4-FFF2-40B4-BE49-F238E27FC236}">
                <a16:creationId xmlns:a16="http://schemas.microsoft.com/office/drawing/2014/main" id="{B26D76EB-3632-494F-A909-34DC0E0033E9}"/>
              </a:ext>
            </a:extLst>
          </p:cNvPr>
          <p:cNvPicPr>
            <a:picLocks noChangeAspect="1"/>
          </p:cNvPicPr>
          <p:nvPr/>
        </p:nvPicPr>
        <p:blipFill>
          <a:blip r:embed="rId3"/>
          <a:stretch>
            <a:fillRect/>
          </a:stretch>
        </p:blipFill>
        <p:spPr>
          <a:xfrm>
            <a:off x="251520" y="1412528"/>
            <a:ext cx="9894114" cy="4247411"/>
          </a:xfrm>
          <a:prstGeom prst="rect">
            <a:avLst/>
          </a:prstGeom>
        </p:spPr>
      </p:pic>
    </p:spTree>
    <p:extLst>
      <p:ext uri="{BB962C8B-B14F-4D97-AF65-F5344CB8AC3E}">
        <p14:creationId xmlns:p14="http://schemas.microsoft.com/office/powerpoint/2010/main" val="1637906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241524"/>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42308"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Value</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calculation</a:t>
            </a:r>
            <a:endParaRPr kumimoji="0" lang="en-GB" sz="1800" b="0" i="0" u="none" strike="noStrike" kern="0" cap="none" spc="0" normalizeH="0" baseline="0" dirty="0">
              <a:ln>
                <a:noFill/>
              </a:ln>
              <a:solidFill>
                <a:sysClr val="windowText" lastClr="000000"/>
              </a:solidFill>
              <a:effectLst/>
              <a:uLnTx/>
              <a:uFillTx/>
            </a:endParaRPr>
          </a:p>
        </p:txBody>
      </p:sp>
      <p:sp>
        <p:nvSpPr>
          <p:cNvPr id="2" name="Obdélník 1">
            <a:extLst>
              <a:ext uri="{FF2B5EF4-FFF2-40B4-BE49-F238E27FC236}">
                <a16:creationId xmlns:a16="http://schemas.microsoft.com/office/drawing/2014/main" id="{61906EE0-4DC5-4ADB-A16C-96D35FD58585}"/>
              </a:ext>
            </a:extLst>
          </p:cNvPr>
          <p:cNvSpPr/>
          <p:nvPr/>
        </p:nvSpPr>
        <p:spPr>
          <a:xfrm>
            <a:off x="665018" y="1166843"/>
            <a:ext cx="10094026" cy="4154984"/>
          </a:xfrm>
          <a:prstGeom prst="rect">
            <a:avLst/>
          </a:prstGeom>
        </p:spPr>
        <p:txBody>
          <a:bodyPr wrap="square">
            <a:spAutoFit/>
          </a:bodyPr>
          <a:lstStyle/>
          <a:p>
            <a:pPr marL="342900" indent="-342900">
              <a:lnSpc>
                <a:spcPct val="10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firm’s value creation is measured by the difference between V and C (V </a:t>
            </a:r>
            <a:r>
              <a:rPr lang="cs-CZ" sz="2200" dirty="0">
                <a:solidFill>
                  <a:srgbClr val="307871"/>
                </a:solidFill>
                <a:latin typeface="Times New Roman" panose="02020603050405020304" pitchFamily="18" charset="0"/>
                <a:cs typeface="Times New Roman" panose="02020603050405020304" pitchFamily="18" charset="0"/>
              </a:rPr>
              <a:t>-</a:t>
            </a:r>
            <a:r>
              <a:rPr lang="en-US" sz="2200" dirty="0">
                <a:solidFill>
                  <a:srgbClr val="307871"/>
                </a:solidFill>
                <a:latin typeface="Times New Roman" panose="02020603050405020304" pitchFamily="18" charset="0"/>
                <a:cs typeface="Times New Roman" panose="02020603050405020304" pitchFamily="18" charset="0"/>
              </a:rPr>
              <a:t> C); a</a:t>
            </a:r>
            <a:r>
              <a:rPr lang="cs-CZ" sz="2200" dirty="0">
                <a:solidFill>
                  <a:srgbClr val="307871"/>
                </a:solidFill>
                <a:latin typeface="Times New Roman" panose="02020603050405020304" pitchFamily="18" charset="0"/>
                <a:cs typeface="Times New Roman" panose="02020603050405020304" pitchFamily="18" charset="0"/>
              </a:rPr>
              <a:t> </a:t>
            </a:r>
            <a:r>
              <a:rPr lang="en-US" sz="2200" dirty="0">
                <a:solidFill>
                  <a:srgbClr val="307871"/>
                </a:solidFill>
                <a:latin typeface="Times New Roman" panose="02020603050405020304" pitchFamily="18" charset="0"/>
                <a:cs typeface="Times New Roman" panose="02020603050405020304" pitchFamily="18" charset="0"/>
              </a:rPr>
              <a:t>company creates value by converting inputs that cost C into a product on which consumers</a:t>
            </a:r>
            <a:r>
              <a:rPr lang="cs-CZ" sz="2200" dirty="0">
                <a:solidFill>
                  <a:srgbClr val="307871"/>
                </a:solidFill>
                <a:latin typeface="Times New Roman" panose="02020603050405020304" pitchFamily="18" charset="0"/>
                <a:cs typeface="Times New Roman" panose="02020603050405020304" pitchFamily="18" charset="0"/>
              </a:rPr>
              <a:t> </a:t>
            </a:r>
            <a:r>
              <a:rPr lang="en-US" sz="2200" dirty="0">
                <a:solidFill>
                  <a:srgbClr val="307871"/>
                </a:solidFill>
                <a:latin typeface="Times New Roman" panose="02020603050405020304" pitchFamily="18" charset="0"/>
                <a:cs typeface="Times New Roman" panose="02020603050405020304" pitchFamily="18" charset="0"/>
              </a:rPr>
              <a:t>place a value of V. </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lnSpc>
                <a:spcPct val="10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 company can create more value (V </a:t>
            </a:r>
            <a:r>
              <a:rPr lang="cs-CZ" sz="2200" dirty="0">
                <a:solidFill>
                  <a:srgbClr val="307871"/>
                </a:solidFill>
                <a:latin typeface="Times New Roman" panose="02020603050405020304" pitchFamily="18" charset="0"/>
                <a:cs typeface="Times New Roman" panose="02020603050405020304" pitchFamily="18" charset="0"/>
              </a:rPr>
              <a:t>-</a:t>
            </a:r>
            <a:r>
              <a:rPr lang="en-US" sz="2200" dirty="0">
                <a:solidFill>
                  <a:srgbClr val="307871"/>
                </a:solidFill>
                <a:latin typeface="Times New Roman" panose="02020603050405020304" pitchFamily="18" charset="0"/>
                <a:cs typeface="Times New Roman" panose="02020603050405020304" pitchFamily="18" charset="0"/>
              </a:rPr>
              <a:t> C) either by lowering production</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costs, C, or by making the product more attractive through superior design, styling, functionality, features, reliability, after-sales service, and the like, so that consumers place a</a:t>
            </a:r>
            <a:r>
              <a:rPr lang="cs-CZ" sz="2200" dirty="0">
                <a:solidFill>
                  <a:srgbClr val="307871"/>
                </a:solidFill>
                <a:latin typeface="Times New Roman" panose="02020603050405020304" pitchFamily="18" charset="0"/>
                <a:cs typeface="Times New Roman" panose="02020603050405020304" pitchFamily="18" charset="0"/>
              </a:rPr>
              <a:t> </a:t>
            </a:r>
            <a:r>
              <a:rPr lang="en-US" sz="2200" dirty="0">
                <a:solidFill>
                  <a:srgbClr val="307871"/>
                </a:solidFill>
                <a:latin typeface="Times New Roman" panose="02020603050405020304" pitchFamily="18" charset="0"/>
                <a:cs typeface="Times New Roman" panose="02020603050405020304" pitchFamily="18" charset="0"/>
              </a:rPr>
              <a:t>greater value on it (V increases) and, consequently, are willing to pay a higher price (P increases). </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lnSpc>
                <a:spcPct val="10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This discussion suggests that a firm has high profits when it creates more value for its</a:t>
            </a:r>
            <a:r>
              <a:rPr lang="cs-CZ" sz="2200" dirty="0">
                <a:solidFill>
                  <a:srgbClr val="307871"/>
                </a:solidFill>
                <a:latin typeface="Times New Roman" panose="02020603050405020304" pitchFamily="18" charset="0"/>
                <a:cs typeface="Times New Roman" panose="02020603050405020304" pitchFamily="18" charset="0"/>
              </a:rPr>
              <a:t> </a:t>
            </a:r>
            <a:r>
              <a:rPr lang="en-US" sz="2200" dirty="0">
                <a:solidFill>
                  <a:srgbClr val="307871"/>
                </a:solidFill>
                <a:latin typeface="Times New Roman" panose="02020603050405020304" pitchFamily="18" charset="0"/>
                <a:cs typeface="Times New Roman" panose="02020603050405020304" pitchFamily="18" charset="0"/>
              </a:rPr>
              <a:t>customers and does so at a lower cost. We refer to a strategy that focuses primarily on lowering</a:t>
            </a:r>
            <a:r>
              <a:rPr lang="cs-CZ" sz="2200" dirty="0">
                <a:solidFill>
                  <a:srgbClr val="307871"/>
                </a:solidFill>
                <a:latin typeface="Times New Roman" panose="02020603050405020304" pitchFamily="18" charset="0"/>
                <a:cs typeface="Times New Roman" panose="02020603050405020304" pitchFamily="18" charset="0"/>
              </a:rPr>
              <a:t> </a:t>
            </a:r>
            <a:r>
              <a:rPr lang="en-US" sz="2200" dirty="0">
                <a:solidFill>
                  <a:srgbClr val="307871"/>
                </a:solidFill>
                <a:latin typeface="Times New Roman" panose="02020603050405020304" pitchFamily="18" charset="0"/>
                <a:cs typeface="Times New Roman" panose="02020603050405020304" pitchFamily="18" charset="0"/>
              </a:rPr>
              <a:t>production costs as a low-cost strategy. </a:t>
            </a:r>
            <a:br>
              <a:rPr lang="en-US" sz="2200" dirty="0"/>
            </a:br>
            <a:endParaRPr lang="cs-CZ" sz="2200" dirty="0"/>
          </a:p>
        </p:txBody>
      </p:sp>
    </p:spTree>
    <p:extLst>
      <p:ext uri="{BB962C8B-B14F-4D97-AF65-F5344CB8AC3E}">
        <p14:creationId xmlns:p14="http://schemas.microsoft.com/office/powerpoint/2010/main" val="653378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241524"/>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130477" cy="461665"/>
          </a:xfrm>
          <a:prstGeom prst="rect">
            <a:avLst/>
          </a:prstGeom>
        </p:spPr>
        <p:txBody>
          <a:bodyPr wrap="square">
            <a:spAutoFit/>
          </a:bodyPr>
          <a:lstStyle/>
          <a:p>
            <a:pPr lvl="0">
              <a:defRPr/>
            </a:pPr>
            <a:r>
              <a:rPr lang="en-US" sz="2400" kern="0" dirty="0">
                <a:solidFill>
                  <a:srgbClr val="307871"/>
                </a:solidFill>
                <a:latin typeface="Times New Roman"/>
              </a:rPr>
              <a:t>Strategic Choice in the</a:t>
            </a:r>
            <a:r>
              <a:rPr lang="cs-CZ" sz="2400" kern="0" dirty="0">
                <a:solidFill>
                  <a:srgbClr val="307871"/>
                </a:solidFill>
                <a:latin typeface="Times New Roman"/>
              </a:rPr>
              <a:t> </a:t>
            </a:r>
            <a:r>
              <a:rPr lang="en-US" sz="2400" kern="0" dirty="0">
                <a:solidFill>
                  <a:srgbClr val="307871"/>
                </a:solidFill>
                <a:latin typeface="Times New Roman"/>
              </a:rPr>
              <a:t>International Hotel Industry </a:t>
            </a:r>
            <a:r>
              <a:rPr lang="cs-CZ" sz="2400" kern="0" dirty="0">
                <a:solidFill>
                  <a:srgbClr val="307871"/>
                </a:solidFill>
                <a:latin typeface="Times New Roman"/>
              </a:rPr>
              <a:t>- </a:t>
            </a:r>
            <a:r>
              <a:rPr lang="cs-CZ" sz="2400" kern="0" dirty="0" err="1">
                <a:solidFill>
                  <a:srgbClr val="307871"/>
                </a:solidFill>
                <a:latin typeface="Times New Roman"/>
              </a:rPr>
              <a:t>example</a:t>
            </a:r>
            <a:endParaRPr kumimoji="0" lang="en-GB" sz="1800" b="0" i="0" u="none" strike="noStrike" kern="0" cap="none" spc="0" normalizeH="0" baseline="0" dirty="0">
              <a:ln>
                <a:noFill/>
              </a:ln>
              <a:solidFill>
                <a:sysClr val="windowText" lastClr="000000"/>
              </a:solidFill>
              <a:effectLst/>
              <a:uLnTx/>
              <a:uFillTx/>
            </a:endParaRPr>
          </a:p>
        </p:txBody>
      </p:sp>
      <p:pic>
        <p:nvPicPr>
          <p:cNvPr id="16" name="Obrázek 15">
            <a:extLst>
              <a:ext uri="{FF2B5EF4-FFF2-40B4-BE49-F238E27FC236}">
                <a16:creationId xmlns:a16="http://schemas.microsoft.com/office/drawing/2014/main" id="{A1B227CE-068A-4336-ACA9-4959C43057B0}"/>
              </a:ext>
            </a:extLst>
          </p:cNvPr>
          <p:cNvPicPr>
            <a:picLocks noChangeAspect="1"/>
          </p:cNvPicPr>
          <p:nvPr/>
        </p:nvPicPr>
        <p:blipFill>
          <a:blip r:embed="rId3"/>
          <a:stretch>
            <a:fillRect/>
          </a:stretch>
        </p:blipFill>
        <p:spPr>
          <a:xfrm>
            <a:off x="251520" y="1326861"/>
            <a:ext cx="4799045" cy="4495800"/>
          </a:xfrm>
          <a:prstGeom prst="rect">
            <a:avLst/>
          </a:prstGeom>
        </p:spPr>
      </p:pic>
      <p:sp>
        <p:nvSpPr>
          <p:cNvPr id="17" name="Zástupný obsah 5">
            <a:extLst>
              <a:ext uri="{FF2B5EF4-FFF2-40B4-BE49-F238E27FC236}">
                <a16:creationId xmlns:a16="http://schemas.microsoft.com/office/drawing/2014/main" id="{913B0982-0CEA-44D8-BBB7-F783BD683C83}"/>
              </a:ext>
            </a:extLst>
          </p:cNvPr>
          <p:cNvSpPr txBox="1">
            <a:spLocks/>
          </p:cNvSpPr>
          <p:nvPr/>
        </p:nvSpPr>
        <p:spPr>
          <a:xfrm>
            <a:off x="6172200" y="1825625"/>
            <a:ext cx="5181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1800" dirty="0">
                <a:solidFill>
                  <a:srgbClr val="307871"/>
                </a:solidFill>
                <a:latin typeface="Times New Roman" panose="02020603050405020304" pitchFamily="18" charset="0"/>
                <a:cs typeface="Times New Roman" panose="02020603050405020304" pitchFamily="18" charset="0"/>
              </a:rPr>
              <a:t>Four Seasons positions itself as a luxury chain and emphasizes the</a:t>
            </a:r>
            <a:br>
              <a:rPr lang="en-US" sz="1800" dirty="0">
                <a:solidFill>
                  <a:srgbClr val="307871"/>
                </a:solidFill>
                <a:latin typeface="Times New Roman" panose="02020603050405020304" pitchFamily="18" charset="0"/>
                <a:cs typeface="Times New Roman" panose="02020603050405020304" pitchFamily="18" charset="0"/>
              </a:rPr>
            </a:br>
            <a:r>
              <a:rPr lang="en-US" sz="1800" dirty="0">
                <a:solidFill>
                  <a:srgbClr val="307871"/>
                </a:solidFill>
                <a:latin typeface="Times New Roman" panose="02020603050405020304" pitchFamily="18" charset="0"/>
                <a:cs typeface="Times New Roman" panose="02020603050405020304" pitchFamily="18" charset="0"/>
              </a:rPr>
              <a:t>value of its product offering, which drives up its costs of operations. </a:t>
            </a:r>
            <a:endParaRPr lang="cs-CZ" sz="1800" dirty="0">
              <a:solidFill>
                <a:srgbClr val="307871"/>
              </a:solidFill>
              <a:latin typeface="Times New Roman" panose="02020603050405020304" pitchFamily="18" charset="0"/>
              <a:cs typeface="Times New Roman" panose="02020603050405020304" pitchFamily="18" charset="0"/>
            </a:endParaRPr>
          </a:p>
          <a:p>
            <a:pPr>
              <a:lnSpc>
                <a:spcPct val="100000"/>
              </a:lnSpc>
            </a:pPr>
            <a:r>
              <a:rPr lang="en-US" sz="1800" dirty="0">
                <a:solidFill>
                  <a:srgbClr val="307871"/>
                </a:solidFill>
                <a:latin typeface="Times New Roman" panose="02020603050405020304" pitchFamily="18" charset="0"/>
                <a:cs typeface="Times New Roman" panose="02020603050405020304" pitchFamily="18" charset="0"/>
              </a:rPr>
              <a:t>Marriott and Starwood</a:t>
            </a:r>
            <a:r>
              <a:rPr lang="cs-CZ" sz="1800" dirty="0">
                <a:solidFill>
                  <a:srgbClr val="307871"/>
                </a:solidFill>
                <a:latin typeface="Times New Roman" panose="02020603050405020304" pitchFamily="18" charset="0"/>
                <a:cs typeface="Times New Roman" panose="02020603050405020304" pitchFamily="18" charset="0"/>
              </a:rPr>
              <a:t> </a:t>
            </a:r>
            <a:r>
              <a:rPr lang="en-US" sz="1800" dirty="0">
                <a:solidFill>
                  <a:srgbClr val="307871"/>
                </a:solidFill>
                <a:latin typeface="Times New Roman" panose="02020603050405020304" pitchFamily="18" charset="0"/>
                <a:cs typeface="Times New Roman" panose="02020603050405020304" pitchFamily="18" charset="0"/>
              </a:rPr>
              <a:t>are positioned more in the middle of the market. </a:t>
            </a:r>
            <a:endParaRPr lang="cs-CZ" sz="1800" dirty="0">
              <a:solidFill>
                <a:srgbClr val="307871"/>
              </a:solidFill>
              <a:latin typeface="Times New Roman" panose="02020603050405020304" pitchFamily="18" charset="0"/>
              <a:cs typeface="Times New Roman" panose="02020603050405020304" pitchFamily="18" charset="0"/>
            </a:endParaRPr>
          </a:p>
          <a:p>
            <a:pPr>
              <a:lnSpc>
                <a:spcPct val="100000"/>
              </a:lnSpc>
            </a:pPr>
            <a:r>
              <a:rPr lang="en-US" sz="1800" dirty="0">
                <a:solidFill>
                  <a:srgbClr val="307871"/>
                </a:solidFill>
                <a:latin typeface="Times New Roman" panose="02020603050405020304" pitchFamily="18" charset="0"/>
                <a:cs typeface="Times New Roman" panose="02020603050405020304" pitchFamily="18" charset="0"/>
              </a:rPr>
              <a:t>Both emphasize enough value to attract</a:t>
            </a:r>
            <a:r>
              <a:rPr lang="cs-CZ" sz="1800" dirty="0">
                <a:solidFill>
                  <a:srgbClr val="307871"/>
                </a:solidFill>
                <a:latin typeface="Times New Roman" panose="02020603050405020304" pitchFamily="18" charset="0"/>
                <a:cs typeface="Times New Roman" panose="02020603050405020304" pitchFamily="18" charset="0"/>
              </a:rPr>
              <a:t> </a:t>
            </a:r>
            <a:r>
              <a:rPr lang="en-US" sz="1800" dirty="0">
                <a:solidFill>
                  <a:srgbClr val="307871"/>
                </a:solidFill>
                <a:latin typeface="Times New Roman" panose="02020603050405020304" pitchFamily="18" charset="0"/>
                <a:cs typeface="Times New Roman" panose="02020603050405020304" pitchFamily="18" charset="0"/>
              </a:rPr>
              <a:t>international business travelers, but are not luxury chains like Four Seasons </a:t>
            </a:r>
            <a:br>
              <a:rPr lang="en-US" sz="1800" dirty="0">
                <a:solidFill>
                  <a:srgbClr val="307871"/>
                </a:solidFill>
                <a:latin typeface="Times New Roman" panose="02020603050405020304" pitchFamily="18" charset="0"/>
                <a:cs typeface="Times New Roman" panose="02020603050405020304" pitchFamily="18" charset="0"/>
              </a:rPr>
            </a:br>
            <a:endParaRPr lang="cs-CZ" sz="18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236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241524"/>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619348" cy="461665"/>
          </a:xfrm>
          <a:prstGeom prst="rect">
            <a:avLst/>
          </a:prstGeom>
        </p:spPr>
        <p:txBody>
          <a:bodyPr wrap="square">
            <a:spAutoFit/>
          </a:bodyPr>
          <a:lstStyle/>
          <a:p>
            <a:pPr lvl="0">
              <a:defRPr/>
            </a:pPr>
            <a:r>
              <a:rPr lang="en-US" sz="2400" kern="0" dirty="0">
                <a:solidFill>
                  <a:srgbClr val="307871"/>
                </a:solidFill>
                <a:latin typeface="Times New Roman"/>
                <a:ea typeface="+mj-ea"/>
                <a:cs typeface="+mj-cs"/>
              </a:rPr>
              <a:t>Strategic Choice in the</a:t>
            </a:r>
            <a:r>
              <a:rPr lang="cs-CZ" sz="2400" kern="0" dirty="0">
                <a:solidFill>
                  <a:srgbClr val="307871"/>
                </a:solidFill>
                <a:latin typeface="Times New Roman"/>
                <a:ea typeface="+mj-ea"/>
                <a:cs typeface="+mj-cs"/>
              </a:rPr>
              <a:t> </a:t>
            </a:r>
            <a:r>
              <a:rPr lang="en-US" sz="2400" kern="0" dirty="0">
                <a:solidFill>
                  <a:srgbClr val="307871"/>
                </a:solidFill>
                <a:latin typeface="Times New Roman"/>
                <a:ea typeface="+mj-ea"/>
                <a:cs typeface="+mj-cs"/>
              </a:rPr>
              <a:t>International Hotel Industry – example</a:t>
            </a:r>
            <a:r>
              <a:rPr lang="cs-CZ" sz="2400" kern="0" dirty="0">
                <a:solidFill>
                  <a:srgbClr val="307871"/>
                </a:solidFill>
                <a:latin typeface="Times New Roman"/>
                <a:ea typeface="+mj-ea"/>
                <a:cs typeface="+mj-cs"/>
              </a:rPr>
              <a:t> 2</a:t>
            </a:r>
            <a:endParaRPr kumimoji="0" lang="en-GB" sz="1800" b="0" i="0" u="none" strike="noStrike" kern="0" cap="none" spc="0" normalizeH="0" baseline="0" dirty="0">
              <a:ln>
                <a:noFill/>
              </a:ln>
              <a:solidFill>
                <a:sysClr val="windowText" lastClr="000000"/>
              </a:solidFill>
              <a:effectLst/>
              <a:uLnTx/>
              <a:uFillTx/>
            </a:endParaRPr>
          </a:p>
        </p:txBody>
      </p:sp>
      <p:pic>
        <p:nvPicPr>
          <p:cNvPr id="31" name="Obrázek 30">
            <a:extLst>
              <a:ext uri="{FF2B5EF4-FFF2-40B4-BE49-F238E27FC236}">
                <a16:creationId xmlns:a16="http://schemas.microsoft.com/office/drawing/2014/main" id="{9585C20F-6380-4D0C-B83D-DAC003D0EAE0}"/>
              </a:ext>
            </a:extLst>
          </p:cNvPr>
          <p:cNvPicPr>
            <a:picLocks noChangeAspect="1"/>
          </p:cNvPicPr>
          <p:nvPr/>
        </p:nvPicPr>
        <p:blipFill>
          <a:blip r:embed="rId3"/>
          <a:stretch>
            <a:fillRect/>
          </a:stretch>
        </p:blipFill>
        <p:spPr>
          <a:xfrm>
            <a:off x="-11021" y="1181100"/>
            <a:ext cx="4799045" cy="4495800"/>
          </a:xfrm>
          <a:prstGeom prst="rect">
            <a:avLst/>
          </a:prstGeom>
        </p:spPr>
      </p:pic>
      <p:sp>
        <p:nvSpPr>
          <p:cNvPr id="32" name="Zástupný obsah 5">
            <a:extLst>
              <a:ext uri="{FF2B5EF4-FFF2-40B4-BE49-F238E27FC236}">
                <a16:creationId xmlns:a16="http://schemas.microsoft.com/office/drawing/2014/main" id="{ABC4EF38-EEB9-4C1A-91A6-2BCCB65FD53D}"/>
              </a:ext>
            </a:extLst>
          </p:cNvPr>
          <p:cNvSpPr txBox="1">
            <a:spLocks/>
          </p:cNvSpPr>
          <p:nvPr/>
        </p:nvSpPr>
        <p:spPr>
          <a:xfrm>
            <a:off x="5744688" y="1325562"/>
            <a:ext cx="5181600" cy="435133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r>
              <a:rPr lang="en-US" sz="2000" dirty="0">
                <a:solidFill>
                  <a:srgbClr val="307871"/>
                </a:solidFill>
                <a:latin typeface="Times New Roman" panose="02020603050405020304" pitchFamily="18" charset="0"/>
                <a:cs typeface="Times New Roman" panose="02020603050405020304" pitchFamily="18" charset="0"/>
              </a:rPr>
              <a:t>Four Seasons and Marriott are shown to be on the efficiency frontier, indicating that their</a:t>
            </a:r>
            <a:r>
              <a:rPr lang="cs-CZ" sz="2000" dirty="0">
                <a:solidFill>
                  <a:srgbClr val="307871"/>
                </a:solidFill>
                <a:latin typeface="Times New Roman" panose="02020603050405020304" pitchFamily="18" charset="0"/>
                <a:cs typeface="Times New Roman" panose="02020603050405020304" pitchFamily="18" charset="0"/>
              </a:rPr>
              <a:t> </a:t>
            </a:r>
            <a:r>
              <a:rPr lang="en-US" sz="2000" dirty="0">
                <a:solidFill>
                  <a:srgbClr val="307871"/>
                </a:solidFill>
                <a:latin typeface="Times New Roman" panose="02020603050405020304" pitchFamily="18" charset="0"/>
                <a:cs typeface="Times New Roman" panose="02020603050405020304" pitchFamily="18" charset="0"/>
              </a:rPr>
              <a:t>internal operations are well configured to their strategy and run efficiently. </a:t>
            </a:r>
            <a:endParaRPr lang="cs-CZ" sz="2000" dirty="0">
              <a:solidFill>
                <a:srgbClr val="307871"/>
              </a:solidFill>
              <a:latin typeface="Times New Roman" panose="02020603050405020304" pitchFamily="18" charset="0"/>
              <a:cs typeface="Times New Roman" panose="02020603050405020304" pitchFamily="18" charset="0"/>
            </a:endParaRPr>
          </a:p>
          <a:p>
            <a:pPr>
              <a:lnSpc>
                <a:spcPct val="110000"/>
              </a:lnSpc>
            </a:pPr>
            <a:r>
              <a:rPr lang="en-US" sz="2000" dirty="0">
                <a:solidFill>
                  <a:srgbClr val="307871"/>
                </a:solidFill>
                <a:latin typeface="Times New Roman" panose="02020603050405020304" pitchFamily="18" charset="0"/>
                <a:cs typeface="Times New Roman" panose="02020603050405020304" pitchFamily="18" charset="0"/>
              </a:rPr>
              <a:t>Starwood is</a:t>
            </a:r>
            <a:r>
              <a:rPr lang="cs-CZ" sz="2000" dirty="0">
                <a:solidFill>
                  <a:srgbClr val="307871"/>
                </a:solidFill>
                <a:latin typeface="Times New Roman" panose="02020603050405020304" pitchFamily="18" charset="0"/>
                <a:cs typeface="Times New Roman" panose="02020603050405020304" pitchFamily="18" charset="0"/>
              </a:rPr>
              <a:t> </a:t>
            </a:r>
            <a:r>
              <a:rPr lang="en-US" sz="2000" dirty="0">
                <a:solidFill>
                  <a:srgbClr val="307871"/>
                </a:solidFill>
                <a:latin typeface="Times New Roman" panose="02020603050405020304" pitchFamily="18" charset="0"/>
                <a:cs typeface="Times New Roman" panose="02020603050405020304" pitchFamily="18" charset="0"/>
              </a:rPr>
              <a:t>inside the frontier, indicating that its operations are not running as efficiently as they might</a:t>
            </a:r>
            <a:r>
              <a:rPr lang="cs-CZ" sz="2000" dirty="0">
                <a:solidFill>
                  <a:srgbClr val="307871"/>
                </a:solidFill>
                <a:latin typeface="Times New Roman" panose="02020603050405020304" pitchFamily="18" charset="0"/>
                <a:cs typeface="Times New Roman" panose="02020603050405020304" pitchFamily="18" charset="0"/>
              </a:rPr>
              <a:t> </a:t>
            </a:r>
            <a:r>
              <a:rPr lang="en-US" sz="2000" dirty="0">
                <a:solidFill>
                  <a:srgbClr val="307871"/>
                </a:solidFill>
                <a:latin typeface="Times New Roman" panose="02020603050405020304" pitchFamily="18" charset="0"/>
                <a:cs typeface="Times New Roman" panose="02020603050405020304" pitchFamily="18" charset="0"/>
              </a:rPr>
              <a:t>be and that its costs are too high. </a:t>
            </a:r>
            <a:endParaRPr lang="cs-CZ" sz="2000" dirty="0">
              <a:solidFill>
                <a:srgbClr val="307871"/>
              </a:solidFill>
              <a:latin typeface="Times New Roman" panose="02020603050405020304" pitchFamily="18" charset="0"/>
              <a:cs typeface="Times New Roman" panose="02020603050405020304" pitchFamily="18" charset="0"/>
            </a:endParaRPr>
          </a:p>
          <a:p>
            <a:pPr>
              <a:lnSpc>
                <a:spcPct val="110000"/>
              </a:lnSpc>
            </a:pPr>
            <a:r>
              <a:rPr lang="en-US" sz="2000" dirty="0">
                <a:solidFill>
                  <a:srgbClr val="307871"/>
                </a:solidFill>
                <a:latin typeface="Times New Roman" panose="02020603050405020304" pitchFamily="18" charset="0"/>
                <a:cs typeface="Times New Roman" panose="02020603050405020304" pitchFamily="18" charset="0"/>
              </a:rPr>
              <a:t>Starwood is less profitable than Four</a:t>
            </a:r>
            <a:r>
              <a:rPr lang="cs-CZ" sz="2000" dirty="0">
                <a:solidFill>
                  <a:srgbClr val="307871"/>
                </a:solidFill>
                <a:latin typeface="Times New Roman" panose="02020603050405020304" pitchFamily="18" charset="0"/>
                <a:cs typeface="Times New Roman" panose="02020603050405020304" pitchFamily="18" charset="0"/>
              </a:rPr>
              <a:t> </a:t>
            </a:r>
            <a:r>
              <a:rPr lang="en-US" sz="2000" dirty="0">
                <a:solidFill>
                  <a:srgbClr val="307871"/>
                </a:solidFill>
                <a:latin typeface="Times New Roman" panose="02020603050405020304" pitchFamily="18" charset="0"/>
                <a:cs typeface="Times New Roman" panose="02020603050405020304" pitchFamily="18" charset="0"/>
              </a:rPr>
              <a:t>Seasons and Marriott and that its managers must take steps to improve the company’s</a:t>
            </a:r>
            <a:br>
              <a:rPr lang="en-US" sz="2000" dirty="0">
                <a:solidFill>
                  <a:srgbClr val="307871"/>
                </a:solidFill>
                <a:latin typeface="Times New Roman" panose="02020603050405020304" pitchFamily="18" charset="0"/>
                <a:cs typeface="Times New Roman" panose="02020603050405020304" pitchFamily="18" charset="0"/>
              </a:rPr>
            </a:br>
            <a:r>
              <a:rPr lang="en-US" sz="2000" dirty="0">
                <a:solidFill>
                  <a:srgbClr val="307871"/>
                </a:solidFill>
                <a:latin typeface="Times New Roman" panose="02020603050405020304" pitchFamily="18" charset="0"/>
                <a:cs typeface="Times New Roman" panose="02020603050405020304" pitchFamily="18" charset="0"/>
              </a:rPr>
              <a:t>performance</a:t>
            </a:r>
            <a:r>
              <a:rPr lang="cs-CZ" sz="2000" dirty="0">
                <a:solidFill>
                  <a:srgbClr val="307871"/>
                </a:solidFill>
                <a:latin typeface="Times New Roman" panose="02020603050405020304" pitchFamily="18" charset="0"/>
                <a:cs typeface="Times New Roman" panose="02020603050405020304" pitchFamily="18" charset="0"/>
              </a:rPr>
              <a:t>.</a:t>
            </a:r>
            <a:r>
              <a:rPr lang="en-US" sz="2000" dirty="0">
                <a:solidFill>
                  <a:srgbClr val="307871"/>
                </a:solidFill>
                <a:latin typeface="Times New Roman" panose="02020603050405020304" pitchFamily="18" charset="0"/>
                <a:cs typeface="Times New Roman" panose="02020603050405020304" pitchFamily="18" charset="0"/>
              </a:rPr>
              <a:t> </a:t>
            </a:r>
            <a:br>
              <a:rPr lang="en-US" sz="2000" dirty="0">
                <a:solidFill>
                  <a:srgbClr val="307871"/>
                </a:solidFill>
                <a:latin typeface="Times New Roman" panose="02020603050405020304" pitchFamily="18" charset="0"/>
                <a:cs typeface="Times New Roman" panose="02020603050405020304" pitchFamily="18" charset="0"/>
              </a:rPr>
            </a:br>
            <a:endParaRPr lang="cs-CZ" sz="20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1855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0" y="221778"/>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95536" y="472355"/>
            <a:ext cx="3930884"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How</a:t>
            </a:r>
            <a:r>
              <a:rPr lang="cs-CZ" sz="2400" kern="0" dirty="0">
                <a:solidFill>
                  <a:srgbClr val="307871"/>
                </a:solidFill>
                <a:latin typeface="Times New Roman"/>
                <a:ea typeface="+mj-ea"/>
                <a:cs typeface="+mj-cs"/>
              </a:rPr>
              <a:t> to </a:t>
            </a:r>
            <a:r>
              <a:rPr lang="cs-CZ" sz="2400" kern="0" dirty="0" err="1">
                <a:solidFill>
                  <a:srgbClr val="307871"/>
                </a:solidFill>
                <a:latin typeface="Times New Roman"/>
                <a:ea typeface="+mj-ea"/>
                <a:cs typeface="+mj-cs"/>
              </a:rPr>
              <a:t>maximize</a:t>
            </a:r>
            <a:r>
              <a:rPr lang="cs-CZ" sz="2400" kern="0" dirty="0">
                <a:solidFill>
                  <a:srgbClr val="307871"/>
                </a:solidFill>
                <a:latin typeface="Times New Roman"/>
                <a:ea typeface="+mj-ea"/>
                <a:cs typeface="+mj-cs"/>
              </a:rPr>
              <a:t> profitability</a:t>
            </a:r>
            <a:endParaRPr kumimoji="0" lang="en-GB" sz="1800" b="0" i="0" u="none" strike="noStrike" kern="0" cap="none" spc="0" normalizeH="0" baseline="0" dirty="0">
              <a:ln>
                <a:noFill/>
              </a:ln>
              <a:solidFill>
                <a:sysClr val="windowText" lastClr="000000"/>
              </a:solidFill>
              <a:effectLst/>
              <a:uLnTx/>
              <a:uFillTx/>
            </a:endParaRPr>
          </a:p>
        </p:txBody>
      </p:sp>
      <p:sp>
        <p:nvSpPr>
          <p:cNvPr id="55" name="Zástupný obsah 5">
            <a:extLst>
              <a:ext uri="{FF2B5EF4-FFF2-40B4-BE49-F238E27FC236}">
                <a16:creationId xmlns:a16="http://schemas.microsoft.com/office/drawing/2014/main" id="{9208E4A9-8FDC-436E-A85B-77ADA40249D6}"/>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en-US" sz="2200">
                <a:solidFill>
                  <a:srgbClr val="307871"/>
                </a:solidFill>
                <a:latin typeface="Times New Roman" panose="02020603050405020304" pitchFamily="18" charset="0"/>
                <a:cs typeface="Times New Roman" panose="02020603050405020304" pitchFamily="18" charset="0"/>
              </a:rPr>
              <a:t>1) pick a position on the efficiency frontier that is viable in the sense</a:t>
            </a:r>
            <a:br>
              <a:rPr lang="en-US" sz="2200">
                <a:solidFill>
                  <a:srgbClr val="307871"/>
                </a:solidFill>
                <a:latin typeface="Times New Roman" panose="02020603050405020304" pitchFamily="18" charset="0"/>
                <a:cs typeface="Times New Roman" panose="02020603050405020304" pitchFamily="18" charset="0"/>
              </a:rPr>
            </a:br>
            <a:r>
              <a:rPr lang="en-US" sz="2200">
                <a:solidFill>
                  <a:srgbClr val="307871"/>
                </a:solidFill>
                <a:latin typeface="Times New Roman" panose="02020603050405020304" pitchFamily="18" charset="0"/>
                <a:cs typeface="Times New Roman" panose="02020603050405020304" pitchFamily="18" charset="0"/>
              </a:rPr>
              <a:t>that there is enough demand to support that choice; </a:t>
            </a:r>
            <a:endParaRPr lang="cs-CZ" sz="2200">
              <a:solidFill>
                <a:srgbClr val="307871"/>
              </a:solidFill>
              <a:latin typeface="Times New Roman" panose="02020603050405020304" pitchFamily="18" charset="0"/>
              <a:cs typeface="Times New Roman" panose="02020603050405020304" pitchFamily="18" charset="0"/>
            </a:endParaRPr>
          </a:p>
          <a:p>
            <a:pPr algn="l">
              <a:lnSpc>
                <a:spcPct val="100000"/>
              </a:lnSpc>
            </a:pPr>
            <a:r>
              <a:rPr lang="en-US" sz="2200">
                <a:solidFill>
                  <a:srgbClr val="307871"/>
                </a:solidFill>
                <a:latin typeface="Times New Roman" panose="02020603050405020304" pitchFamily="18" charset="0"/>
                <a:cs typeface="Times New Roman" panose="02020603050405020304" pitchFamily="18" charset="0"/>
              </a:rPr>
              <a:t>2) configure its internal operations,</a:t>
            </a:r>
            <a:r>
              <a:rPr lang="cs-CZ" sz="2200">
                <a:solidFill>
                  <a:srgbClr val="307871"/>
                </a:solidFill>
                <a:latin typeface="Times New Roman" panose="02020603050405020304" pitchFamily="18" charset="0"/>
                <a:cs typeface="Times New Roman" panose="02020603050405020304" pitchFamily="18" charset="0"/>
              </a:rPr>
              <a:t> </a:t>
            </a:r>
            <a:r>
              <a:rPr lang="en-US" sz="2200">
                <a:solidFill>
                  <a:srgbClr val="307871"/>
                </a:solidFill>
                <a:latin typeface="Times New Roman" panose="02020603050405020304" pitchFamily="18" charset="0"/>
                <a:cs typeface="Times New Roman" panose="02020603050405020304" pitchFamily="18" charset="0"/>
              </a:rPr>
              <a:t>such as manufacturing, marketing, logistics, information systems, human resources, and so</a:t>
            </a:r>
            <a:r>
              <a:rPr lang="cs-CZ" sz="2200">
                <a:solidFill>
                  <a:srgbClr val="307871"/>
                </a:solidFill>
                <a:latin typeface="Times New Roman" panose="02020603050405020304" pitchFamily="18" charset="0"/>
                <a:cs typeface="Times New Roman" panose="02020603050405020304" pitchFamily="18" charset="0"/>
              </a:rPr>
              <a:t> </a:t>
            </a:r>
            <a:r>
              <a:rPr lang="en-US" sz="2200">
                <a:solidFill>
                  <a:srgbClr val="307871"/>
                </a:solidFill>
                <a:latin typeface="Times New Roman" panose="02020603050405020304" pitchFamily="18" charset="0"/>
                <a:cs typeface="Times New Roman" panose="02020603050405020304" pitchFamily="18" charset="0"/>
              </a:rPr>
              <a:t>on, so that they support that position; </a:t>
            </a:r>
            <a:endParaRPr lang="cs-CZ" sz="2200">
              <a:solidFill>
                <a:srgbClr val="307871"/>
              </a:solidFill>
              <a:latin typeface="Times New Roman" panose="02020603050405020304" pitchFamily="18" charset="0"/>
              <a:cs typeface="Times New Roman" panose="02020603050405020304" pitchFamily="18" charset="0"/>
            </a:endParaRPr>
          </a:p>
          <a:p>
            <a:pPr algn="l">
              <a:lnSpc>
                <a:spcPct val="100000"/>
              </a:lnSpc>
            </a:pPr>
            <a:r>
              <a:rPr lang="en-US" sz="2200">
                <a:solidFill>
                  <a:srgbClr val="307871"/>
                </a:solidFill>
                <a:latin typeface="Times New Roman" panose="02020603050405020304" pitchFamily="18" charset="0"/>
                <a:cs typeface="Times New Roman" panose="02020603050405020304" pitchFamily="18" charset="0"/>
              </a:rPr>
              <a:t>3) make sure that the firm has the right organization structure in place to execute its strategy. </a:t>
            </a:r>
            <a:endParaRPr lang="cs-CZ" sz="2200">
              <a:solidFill>
                <a:srgbClr val="307871"/>
              </a:solidFill>
              <a:latin typeface="Times New Roman" panose="02020603050405020304" pitchFamily="18" charset="0"/>
              <a:cs typeface="Times New Roman" panose="02020603050405020304" pitchFamily="18" charset="0"/>
            </a:endParaRPr>
          </a:p>
          <a:p>
            <a:pPr algn="l">
              <a:lnSpc>
                <a:spcPct val="100000"/>
              </a:lnSpc>
            </a:pPr>
            <a:r>
              <a:rPr lang="cs-CZ" sz="2200">
                <a:solidFill>
                  <a:srgbClr val="307871"/>
                </a:solidFill>
                <a:latin typeface="Times New Roman" panose="02020603050405020304" pitchFamily="18" charset="0"/>
                <a:cs typeface="Times New Roman" panose="02020603050405020304" pitchFamily="18" charset="0"/>
              </a:rPr>
              <a:t>4) </a:t>
            </a:r>
            <a:r>
              <a:rPr lang="en-US" sz="2200">
                <a:solidFill>
                  <a:srgbClr val="307871"/>
                </a:solidFill>
                <a:latin typeface="Times New Roman" panose="02020603050405020304" pitchFamily="18" charset="0"/>
                <a:cs typeface="Times New Roman" panose="02020603050405020304" pitchFamily="18" charset="0"/>
              </a:rPr>
              <a:t>The strategy, operations, and organization of the</a:t>
            </a:r>
            <a:r>
              <a:rPr lang="cs-CZ" sz="2200">
                <a:solidFill>
                  <a:srgbClr val="307871"/>
                </a:solidFill>
                <a:latin typeface="Times New Roman" panose="02020603050405020304" pitchFamily="18" charset="0"/>
                <a:cs typeface="Times New Roman" panose="02020603050405020304" pitchFamily="18" charset="0"/>
              </a:rPr>
              <a:t> </a:t>
            </a:r>
            <a:r>
              <a:rPr lang="en-US" sz="2200">
                <a:solidFill>
                  <a:srgbClr val="307871"/>
                </a:solidFill>
                <a:latin typeface="Times New Roman" panose="02020603050405020304" pitchFamily="18" charset="0"/>
                <a:cs typeface="Times New Roman" panose="02020603050405020304" pitchFamily="18" charset="0"/>
              </a:rPr>
              <a:t>firm must all be consistent with each other if it is to attain a competitive advantage and garner superior profitability. </a:t>
            </a:r>
            <a:br>
              <a:rPr lang="en-US" sz="2200" b="1">
                <a:solidFill>
                  <a:srgbClr val="307871"/>
                </a:solidFill>
                <a:latin typeface="Times New Roman" panose="02020603050405020304" pitchFamily="18" charset="0"/>
                <a:cs typeface="Times New Roman" panose="02020603050405020304" pitchFamily="18" charset="0"/>
              </a:rPr>
            </a:br>
            <a:endParaRPr lang="cs-CZ"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5442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98311"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Company as value chain</a:t>
            </a:r>
            <a:endParaRPr kumimoji="0" lang="en-GB" sz="1800" b="0" i="0" u="none" strike="noStrike" kern="0" cap="none" spc="0" normalizeH="0" baseline="0" dirty="0">
              <a:ln>
                <a:noFill/>
              </a:ln>
              <a:solidFill>
                <a:sysClr val="windowText" lastClr="000000"/>
              </a:solidFill>
              <a:effectLst/>
              <a:uLnTx/>
              <a:uFillTx/>
            </a:endParaRPr>
          </a:p>
        </p:txBody>
      </p:sp>
      <p:sp>
        <p:nvSpPr>
          <p:cNvPr id="23" name="Zástupný obsah 2">
            <a:extLst>
              <a:ext uri="{FF2B5EF4-FFF2-40B4-BE49-F238E27FC236}">
                <a16:creationId xmlns:a16="http://schemas.microsoft.com/office/drawing/2014/main" id="{C3D795E0-C3D5-4F19-ACA2-A52F820019A3}"/>
              </a:ext>
            </a:extLst>
          </p:cNvPr>
          <p:cNvSpPr txBox="1">
            <a:spLocks/>
          </p:cNvSpPr>
          <p:nvPr/>
        </p:nvSpPr>
        <p:spPr>
          <a:xfrm>
            <a:off x="1470233" y="1164853"/>
            <a:ext cx="8064000" cy="712302"/>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defRPr/>
            </a:pPr>
            <a:r>
              <a:rPr lang="cs-CZ" sz="8800" kern="0" dirty="0">
                <a:solidFill>
                  <a:srgbClr val="307871"/>
                </a:solidFill>
                <a:latin typeface="Times New Roman"/>
                <a:ea typeface="+mj-ea"/>
                <a:cs typeface="+mj-cs"/>
              </a:rPr>
              <a:t>T</a:t>
            </a:r>
            <a:r>
              <a:rPr lang="en-US" sz="8800" kern="0" dirty="0">
                <a:solidFill>
                  <a:srgbClr val="307871"/>
                </a:solidFill>
                <a:latin typeface="Times New Roman"/>
                <a:ea typeface="+mj-ea"/>
                <a:cs typeface="+mj-cs"/>
              </a:rPr>
              <a:t>he operations of a</a:t>
            </a:r>
            <a:r>
              <a:rPr lang="cs-CZ" sz="8800" kern="0" dirty="0">
                <a:solidFill>
                  <a:srgbClr val="307871"/>
                </a:solidFill>
                <a:latin typeface="Times New Roman"/>
                <a:ea typeface="+mj-ea"/>
                <a:cs typeface="+mj-cs"/>
              </a:rPr>
              <a:t> </a:t>
            </a:r>
            <a:r>
              <a:rPr lang="en-US" sz="8800" kern="0" dirty="0">
                <a:solidFill>
                  <a:srgbClr val="307871"/>
                </a:solidFill>
                <a:latin typeface="Times New Roman"/>
                <a:ea typeface="+mj-ea"/>
                <a:cs typeface="+mj-cs"/>
              </a:rPr>
              <a:t>firm can be thought of as a value chain composed of a series of distinct value creation activities </a:t>
            </a:r>
            <a:br>
              <a:rPr lang="en-US" kern="0" dirty="0">
                <a:solidFill>
                  <a:srgbClr val="307871"/>
                </a:solidFill>
                <a:latin typeface="Times New Roman"/>
                <a:ea typeface="+mj-ea"/>
                <a:cs typeface="+mj-cs"/>
              </a:rPr>
            </a:br>
            <a:endParaRPr lang="cs-CZ" kern="0" dirty="0">
              <a:solidFill>
                <a:srgbClr val="307871"/>
              </a:solidFill>
              <a:latin typeface="Times New Roman"/>
              <a:ea typeface="+mj-ea"/>
              <a:cs typeface="+mj-cs"/>
            </a:endParaRPr>
          </a:p>
        </p:txBody>
      </p:sp>
      <p:pic>
        <p:nvPicPr>
          <p:cNvPr id="24" name="Obrázek 23">
            <a:extLst>
              <a:ext uri="{FF2B5EF4-FFF2-40B4-BE49-F238E27FC236}">
                <a16:creationId xmlns:a16="http://schemas.microsoft.com/office/drawing/2014/main" id="{590287CF-6F17-4132-AD81-31AFC5657447}"/>
              </a:ext>
            </a:extLst>
          </p:cNvPr>
          <p:cNvPicPr>
            <a:picLocks noChangeAspect="1"/>
          </p:cNvPicPr>
          <p:nvPr/>
        </p:nvPicPr>
        <p:blipFill>
          <a:blip r:embed="rId3"/>
          <a:stretch>
            <a:fillRect/>
          </a:stretch>
        </p:blipFill>
        <p:spPr>
          <a:xfrm>
            <a:off x="2064000" y="2361714"/>
            <a:ext cx="7829550" cy="3552825"/>
          </a:xfrm>
          <a:prstGeom prst="rect">
            <a:avLst/>
          </a:prstGeom>
        </p:spPr>
      </p:pic>
    </p:spTree>
    <p:extLst>
      <p:ext uri="{BB962C8B-B14F-4D97-AF65-F5344CB8AC3E}">
        <p14:creationId xmlns:p14="http://schemas.microsoft.com/office/powerpoint/2010/main" val="394719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19" y="449337"/>
            <a:ext cx="8096833" cy="461665"/>
          </a:xfrm>
          <a:prstGeom prst="rect">
            <a:avLst/>
          </a:prstGeom>
        </p:spPr>
        <p:txBody>
          <a:bodyPr wrap="square">
            <a:spAutoFit/>
          </a:bodyPr>
          <a:lstStyle/>
          <a:p>
            <a:pPr lvl="0">
              <a:defRPr/>
            </a:pPr>
            <a:r>
              <a:rPr lang="en-US" sz="2400" kern="0" dirty="0">
                <a:solidFill>
                  <a:srgbClr val="307871"/>
                </a:solidFill>
                <a:latin typeface="Times New Roman"/>
                <a:ea typeface="+mj-ea"/>
                <a:cs typeface="+mj-cs"/>
              </a:rPr>
              <a:t>Is Education Creating Value</a:t>
            </a:r>
            <a:r>
              <a:rPr lang="cs-CZ" sz="2400" kern="0" dirty="0">
                <a:solidFill>
                  <a:srgbClr val="307871"/>
                </a:solidFill>
                <a:latin typeface="Times New Roman"/>
                <a:ea typeface="+mj-ea"/>
                <a:cs typeface="+mj-cs"/>
              </a:rPr>
              <a:t> </a:t>
            </a:r>
            <a:r>
              <a:rPr lang="en-US" sz="2400" kern="0" dirty="0">
                <a:solidFill>
                  <a:srgbClr val="307871"/>
                </a:solidFill>
                <a:latin typeface="Times New Roman"/>
                <a:ea typeface="+mj-ea"/>
                <a:cs typeface="+mj-cs"/>
              </a:rPr>
              <a:t>for You? </a:t>
            </a:r>
            <a:endParaRPr kumimoji="0" lang="en-GB" sz="1800" b="0" i="0" u="none" strike="noStrike" kern="0" cap="none" spc="0" normalizeH="0" baseline="0" dirty="0">
              <a:ln>
                <a:noFill/>
              </a:ln>
              <a:solidFill>
                <a:sysClr val="windowText" lastClr="000000"/>
              </a:solidFill>
              <a:effectLst/>
              <a:uLnTx/>
              <a:uFillTx/>
            </a:endParaRPr>
          </a:p>
        </p:txBody>
      </p:sp>
      <p:sp>
        <p:nvSpPr>
          <p:cNvPr id="13" name="Zástupný symbol pro obsah 2"/>
          <p:cNvSpPr txBox="1">
            <a:spLocks/>
          </p:cNvSpPr>
          <p:nvPr/>
        </p:nvSpPr>
        <p:spPr>
          <a:xfrm>
            <a:off x="4159624" y="6331826"/>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GB" altLang="cs-CZ" sz="800" dirty="0">
                <a:solidFill>
                  <a:srgbClr val="307871"/>
                </a:solidFill>
                <a:latin typeface="Times New Roman" panose="02020603050405020304" pitchFamily="18" charset="0"/>
                <a:cs typeface="Times New Roman" panose="02020603050405020304" pitchFamily="18" charset="0"/>
              </a:rPr>
              <a:t>Place for additional remarks</a:t>
            </a:r>
          </a:p>
          <a:p>
            <a:pPr marL="0" indent="0" algn="ctr">
              <a:buFont typeface="Arial" panose="020B0604020202020204" pitchFamily="34" charset="0"/>
              <a:buNone/>
            </a:pPr>
            <a:endParaRPr lang="en-GB" sz="1400" dirty="0">
              <a:solidFill>
                <a:srgbClr val="307871"/>
              </a:solidFill>
              <a:latin typeface="Enriqueta" panose="02000000000000000000" pitchFamily="2" charset="0"/>
            </a:endParaRPr>
          </a:p>
        </p:txBody>
      </p:sp>
      <p:sp>
        <p:nvSpPr>
          <p:cNvPr id="21" name="Zástupný symbol pro obsah 2">
            <a:extLst>
              <a:ext uri="{FF2B5EF4-FFF2-40B4-BE49-F238E27FC236}">
                <a16:creationId xmlns:a16="http://schemas.microsoft.com/office/drawing/2014/main" id="{85AD588B-A409-462B-933B-6DCAA238D8BF}"/>
              </a:ext>
            </a:extLst>
          </p:cNvPr>
          <p:cNvSpPr txBox="1">
            <a:spLocks/>
          </p:cNvSpPr>
          <p:nvPr/>
        </p:nvSpPr>
        <p:spPr>
          <a:xfrm>
            <a:off x="219674" y="1325563"/>
            <a:ext cx="11329060" cy="408978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concept of a value chain can be used to examine the role your education plays in your life plans, if you look closely at your personal development plans (education, internship, work, physical and emotional fitness, and extracurricular activities) and think about them in terms of primary and support activities. </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If we</a:t>
            </a:r>
            <a:r>
              <a:rPr lang="cs-CZ" sz="2200" dirty="0">
                <a:solidFill>
                  <a:srgbClr val="307871"/>
                </a:solidFill>
                <a:latin typeface="Times New Roman" panose="02020603050405020304" pitchFamily="18" charset="0"/>
                <a:cs typeface="Times New Roman" panose="02020603050405020304" pitchFamily="18" charset="0"/>
              </a:rPr>
              <a:t> </a:t>
            </a:r>
            <a:r>
              <a:rPr lang="en-US" sz="2200" dirty="0">
                <a:solidFill>
                  <a:srgbClr val="307871"/>
                </a:solidFill>
                <a:latin typeface="Times New Roman" panose="02020603050405020304" pitchFamily="18" charset="0"/>
                <a:cs typeface="Times New Roman" panose="02020603050405020304" pitchFamily="18" charset="0"/>
              </a:rPr>
              <a:t>use the logic that the amount of value you receive from your education is the difference between the costs (e.g., tuition, time, lost income) and what you receive in the form of education (e.g., knowledge, tools, networks), how does your choice of major area of focus in your education fit into your personal development strategy? </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How do your choices of how you spend your time fit into your value chain? Do you ever spend time doing things that do not support the strategic goals of your personal value chain? But, most importantly, what is the one thing you should do more of to drive the value higher for yourself today and in the future? </a:t>
            </a:r>
            <a:br>
              <a:rPr lang="en-US" sz="2200" dirty="0">
                <a:solidFill>
                  <a:srgbClr val="307871"/>
                </a:solidFill>
                <a:latin typeface="Times New Roman" panose="02020603050405020304" pitchFamily="18" charset="0"/>
                <a:cs typeface="Times New Roman" panose="02020603050405020304" pitchFamily="18" charset="0"/>
              </a:rPr>
            </a:br>
            <a:endParaRPr lang="en-US" sz="2200" dirty="0">
              <a:solidFill>
                <a:srgbClr val="307871"/>
              </a:solidFill>
              <a:latin typeface="Times New Roman" panose="02020603050405020304" pitchFamily="18" charset="0"/>
              <a:cs typeface="Times New Roman" panose="02020603050405020304" pitchFamily="18" charset="0"/>
            </a:endParaRPr>
          </a:p>
          <a:p>
            <a:pPr marL="342900" indent="-342900" algn="l">
              <a:lnSpc>
                <a:spcPct val="110000"/>
              </a:lnSpc>
              <a:buFont typeface="Arial" panose="020B0604020202020204" pitchFamily="34" charset="0"/>
              <a:buChar char="•"/>
            </a:pPr>
            <a:endParaRPr lang="en-US" sz="2200" dirty="0">
              <a:solidFill>
                <a:srgbClr val="307871"/>
              </a:solidFill>
              <a:latin typeface="Times New Roman" panose="02020603050405020304" pitchFamily="18" charset="0"/>
              <a:cs typeface="Times New Roman" panose="02020603050405020304" pitchFamily="18" charset="0"/>
            </a:endParaRPr>
          </a:p>
          <a:p>
            <a:pPr marL="342900" indent="-342900" algn="l">
              <a:lnSpc>
                <a:spcPct val="110000"/>
              </a:lnSpc>
              <a:buFont typeface="Arial" panose="020B0604020202020204" pitchFamily="34" charset="0"/>
              <a:buChar char="•"/>
            </a:pPr>
            <a:endParaRPr lang="en-US" sz="2200" b="1" dirty="0">
              <a:solidFill>
                <a:srgbClr val="307871"/>
              </a:solidFill>
              <a:latin typeface="Times New Roman" panose="02020603050405020304" pitchFamily="18" charset="0"/>
              <a:cs typeface="Times New Roman" panose="02020603050405020304" pitchFamily="18" charset="0"/>
            </a:endParaRPr>
          </a:p>
          <a:p>
            <a:pPr marL="342900" indent="-342900" algn="l">
              <a:lnSpc>
                <a:spcPct val="110000"/>
              </a:lnSpc>
              <a:buFont typeface="Arial" panose="020B0604020202020204" pitchFamily="34" charset="0"/>
              <a:buChar char="•"/>
            </a:pPr>
            <a:endParaRPr lang="en-US" sz="2200" b="1" dirty="0">
              <a:solidFill>
                <a:srgbClr val="307871"/>
              </a:solidFill>
              <a:latin typeface="Times New Roman" panose="02020603050405020304" pitchFamily="18" charset="0"/>
              <a:cs typeface="Times New Roman" panose="02020603050405020304" pitchFamily="18" charset="0"/>
            </a:endParaRPr>
          </a:p>
          <a:p>
            <a:pPr marL="742950" lvl="1" indent="-285750" algn="l">
              <a:lnSpc>
                <a:spcPct val="110000"/>
              </a:lnSpc>
              <a:buFont typeface="Arial" panose="020B0604020202020204" pitchFamily="34" charset="0"/>
              <a:buChar char="•"/>
            </a:pPr>
            <a:endParaRPr lang="en-US" sz="2200" dirty="0">
              <a:solidFill>
                <a:srgbClr val="307871"/>
              </a:solidFill>
              <a:latin typeface="Times New Roman" panose="02020603050405020304" pitchFamily="18" charset="0"/>
              <a:cs typeface="Times New Roman" panose="02020603050405020304" pitchFamily="18" charset="0"/>
            </a:endParaRPr>
          </a:p>
          <a:p>
            <a:pPr marL="342900" indent="-342900" algn="l">
              <a:lnSpc>
                <a:spcPct val="110000"/>
              </a:lnSpc>
              <a:buFont typeface="Arial" panose="020B0604020202020204" pitchFamily="34" charset="0"/>
              <a:buChar char="•"/>
            </a:pPr>
            <a:endParaRPr lang="en-US" sz="2200" dirty="0">
              <a:solidFill>
                <a:srgbClr val="307871"/>
              </a:solidFill>
              <a:latin typeface="Times New Roman" panose="02020603050405020304" pitchFamily="18" charset="0"/>
              <a:cs typeface="Times New Roman" panose="02020603050405020304" pitchFamily="18" charset="0"/>
            </a:endParaRPr>
          </a:p>
          <a:p>
            <a:pPr marL="285750" indent="-285750" algn="l">
              <a:lnSpc>
                <a:spcPct val="110000"/>
              </a:lnSpc>
              <a:buFont typeface="Arial" panose="020B0604020202020204" pitchFamily="34" charset="0"/>
              <a:buChar char="•"/>
            </a:pPr>
            <a:endParaRPr lang="cs-CZ"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8174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95379" cy="461665"/>
          </a:xfrm>
          <a:prstGeom prst="rect">
            <a:avLst/>
          </a:prstGeom>
        </p:spPr>
        <p:txBody>
          <a:bodyPr wrap="none">
            <a:spAutoFit/>
          </a:bodyPr>
          <a:lstStyle/>
          <a:p>
            <a:pPr lvl="0">
              <a:defRPr/>
            </a:pPr>
            <a:r>
              <a:rPr lang="cs-CZ" sz="2400" kern="0" dirty="0" err="1">
                <a:solidFill>
                  <a:srgbClr val="307871"/>
                </a:solidFill>
                <a:latin typeface="Times New Roman"/>
              </a:rPr>
              <a:t>The</a:t>
            </a:r>
            <a:r>
              <a:rPr lang="cs-CZ" sz="2400" kern="0" dirty="0">
                <a:solidFill>
                  <a:srgbClr val="307871"/>
                </a:solidFill>
                <a:latin typeface="Times New Roman"/>
              </a:rPr>
              <a:t> </a:t>
            </a:r>
            <a:r>
              <a:rPr lang="cs-CZ" sz="2400" kern="0" dirty="0" err="1">
                <a:solidFill>
                  <a:srgbClr val="307871"/>
                </a:solidFill>
                <a:latin typeface="Times New Roman"/>
              </a:rPr>
              <a:t>Implementation</a:t>
            </a:r>
            <a:r>
              <a:rPr lang="cs-CZ" sz="2400" kern="0" dirty="0">
                <a:solidFill>
                  <a:srgbClr val="307871"/>
                </a:solidFill>
                <a:latin typeface="Times New Roman"/>
              </a:rPr>
              <a:t> </a:t>
            </a:r>
            <a:r>
              <a:rPr lang="cs-CZ" sz="2400" kern="0" dirty="0" err="1">
                <a:solidFill>
                  <a:srgbClr val="307871"/>
                </a:solidFill>
                <a:latin typeface="Times New Roman"/>
              </a:rPr>
              <a:t>of</a:t>
            </a:r>
            <a:r>
              <a:rPr lang="cs-CZ" sz="2400" kern="0" dirty="0">
                <a:solidFill>
                  <a:srgbClr val="307871"/>
                </a:solidFill>
                <a:latin typeface="Times New Roman"/>
              </a:rPr>
              <a:t> </a:t>
            </a:r>
            <a:r>
              <a:rPr lang="cs-CZ" sz="2400" kern="0" dirty="0" err="1">
                <a:solidFill>
                  <a:srgbClr val="307871"/>
                </a:solidFill>
                <a:latin typeface="Times New Roman"/>
              </a:rPr>
              <a:t>Strategy</a:t>
            </a:r>
            <a:r>
              <a:rPr lang="cs-CZ" sz="2400" kern="0" dirty="0">
                <a:solidFill>
                  <a:srgbClr val="307871"/>
                </a:solidFill>
                <a:latin typeface="Times New Roman"/>
              </a:rPr>
              <a:t> </a:t>
            </a:r>
            <a:endParaRPr kumimoji="0" lang="en-GB" sz="1800" b="0" i="0" u="none" strike="noStrike" kern="0" cap="none" spc="0" normalizeH="0" baseline="0" dirty="0">
              <a:ln>
                <a:noFill/>
              </a:ln>
              <a:solidFill>
                <a:sysClr val="windowText" lastClr="000000"/>
              </a:solidFill>
              <a:effectLst/>
              <a:uLnTx/>
              <a:uFillTx/>
            </a:endParaRPr>
          </a:p>
        </p:txBody>
      </p:sp>
      <p:sp>
        <p:nvSpPr>
          <p:cNvPr id="6" name="Zástupný symbol pro obsah 2">
            <a:extLst>
              <a:ext uri="{FF2B5EF4-FFF2-40B4-BE49-F238E27FC236}">
                <a16:creationId xmlns:a16="http://schemas.microsoft.com/office/drawing/2014/main" id="{B4780B4C-2AB0-4CBB-8072-53C26F05B60D}"/>
              </a:ext>
            </a:extLst>
          </p:cNvPr>
          <p:cNvSpPr txBox="1">
            <a:spLocks/>
          </p:cNvSpPr>
          <p:nvPr/>
        </p:nvSpPr>
        <p:spPr>
          <a:xfrm>
            <a:off x="5925786" y="1325563"/>
            <a:ext cx="5622947" cy="408978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lnSpc>
                <a:spcPct val="110000"/>
              </a:lnSpc>
              <a:buFont typeface="Arial" panose="020B0604020202020204" pitchFamily="34" charset="0"/>
              <a:buChar char="•"/>
            </a:pPr>
            <a:endParaRPr lang="cs-CZ" sz="1800" b="1" dirty="0">
              <a:solidFill>
                <a:srgbClr val="307871"/>
              </a:solidFill>
              <a:latin typeface="Times New Roman" panose="02020603050405020304" pitchFamily="18" charset="0"/>
              <a:cs typeface="Times New Roman" panose="02020603050405020304" pitchFamily="18" charset="0"/>
            </a:endParaRPr>
          </a:p>
        </p:txBody>
      </p:sp>
      <p:pic>
        <p:nvPicPr>
          <p:cNvPr id="8" name="Zástupný obsah 6">
            <a:extLst>
              <a:ext uri="{FF2B5EF4-FFF2-40B4-BE49-F238E27FC236}">
                <a16:creationId xmlns:a16="http://schemas.microsoft.com/office/drawing/2014/main" id="{D1E5B350-652C-4F6F-851D-E220A87C4F5D}"/>
              </a:ext>
            </a:extLst>
          </p:cNvPr>
          <p:cNvPicPr>
            <a:picLocks noChangeAspect="1"/>
          </p:cNvPicPr>
          <p:nvPr/>
        </p:nvPicPr>
        <p:blipFill>
          <a:blip r:embed="rId3"/>
          <a:stretch>
            <a:fillRect/>
          </a:stretch>
        </p:blipFill>
        <p:spPr>
          <a:xfrm>
            <a:off x="763237" y="1487159"/>
            <a:ext cx="3886200" cy="3928188"/>
          </a:xfrm>
          <a:prstGeom prst="rect">
            <a:avLst/>
          </a:prstGeom>
        </p:spPr>
      </p:pic>
      <p:sp>
        <p:nvSpPr>
          <p:cNvPr id="2" name="Obdélník 1">
            <a:extLst>
              <a:ext uri="{FF2B5EF4-FFF2-40B4-BE49-F238E27FC236}">
                <a16:creationId xmlns:a16="http://schemas.microsoft.com/office/drawing/2014/main" id="{92413243-919F-442B-A26E-755DE9055FD0}"/>
              </a:ext>
            </a:extLst>
          </p:cNvPr>
          <p:cNvSpPr/>
          <p:nvPr/>
        </p:nvSpPr>
        <p:spPr>
          <a:xfrm>
            <a:off x="5452733" y="2270971"/>
            <a:ext cx="6096000" cy="3170099"/>
          </a:xfrm>
          <a:prstGeom prst="rect">
            <a:avLst/>
          </a:prstGeom>
        </p:spPr>
        <p:txBody>
          <a:bodyPr>
            <a:spAutoFit/>
          </a:bodyPr>
          <a:lstStyle/>
          <a:p>
            <a:pPr marL="342900" indent="-342900">
              <a:buFont typeface="Arial" panose="020B0604020202020204" pitchFamily="34" charset="0"/>
              <a:buChar char="•"/>
            </a:pPr>
            <a:r>
              <a:rPr lang="en-US" sz="2000" dirty="0">
                <a:solidFill>
                  <a:srgbClr val="307871"/>
                </a:solidFill>
                <a:latin typeface="Times New Roman" panose="02020603050405020304" pitchFamily="18" charset="0"/>
                <a:cs typeface="Times New Roman" panose="02020603050405020304" pitchFamily="18" charset="0"/>
              </a:rPr>
              <a:t>The</a:t>
            </a:r>
            <a:r>
              <a:rPr lang="en-US" sz="2000" dirty="0"/>
              <a:t> </a:t>
            </a:r>
            <a:r>
              <a:rPr lang="en-US" sz="2000" dirty="0">
                <a:solidFill>
                  <a:srgbClr val="307871"/>
                </a:solidFill>
                <a:latin typeface="Times New Roman" panose="02020603050405020304" pitchFamily="18" charset="0"/>
                <a:cs typeface="Times New Roman" panose="02020603050405020304" pitchFamily="18" charset="0"/>
              </a:rPr>
              <a:t>strategy of a firm is</a:t>
            </a:r>
            <a:r>
              <a:rPr lang="cs-CZ" sz="2000" dirty="0">
                <a:solidFill>
                  <a:srgbClr val="307871"/>
                </a:solidFill>
                <a:latin typeface="Times New Roman" panose="02020603050405020304" pitchFamily="18" charset="0"/>
                <a:cs typeface="Times New Roman" panose="02020603050405020304" pitchFamily="18" charset="0"/>
              </a:rPr>
              <a:t> </a:t>
            </a:r>
            <a:r>
              <a:rPr lang="en-US" sz="2000" dirty="0">
                <a:solidFill>
                  <a:srgbClr val="307871"/>
                </a:solidFill>
                <a:latin typeface="Times New Roman" panose="02020603050405020304" pitchFamily="18" charset="0"/>
                <a:cs typeface="Times New Roman" panose="02020603050405020304" pitchFamily="18" charset="0"/>
              </a:rPr>
              <a:t>implemented through its organization. </a:t>
            </a:r>
            <a:endParaRPr lang="cs-CZ" sz="20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solidFill>
                  <a:srgbClr val="307871"/>
                </a:solidFill>
                <a:latin typeface="Times New Roman" panose="02020603050405020304" pitchFamily="18" charset="0"/>
                <a:cs typeface="Times New Roman" panose="02020603050405020304" pitchFamily="18" charset="0"/>
              </a:rPr>
              <a:t>For a firm to have superior </a:t>
            </a:r>
            <a:r>
              <a:rPr lang="en-US" sz="2000" dirty="0" err="1">
                <a:solidFill>
                  <a:srgbClr val="307871"/>
                </a:solidFill>
                <a:latin typeface="Times New Roman" panose="02020603050405020304" pitchFamily="18" charset="0"/>
                <a:cs typeface="Times New Roman" panose="02020603050405020304" pitchFamily="18" charset="0"/>
              </a:rPr>
              <a:t>ROIC</a:t>
            </a:r>
            <a:r>
              <a:rPr lang="en-US" sz="2000" dirty="0">
                <a:solidFill>
                  <a:srgbClr val="307871"/>
                </a:solidFill>
                <a:latin typeface="Times New Roman" panose="02020603050405020304" pitchFamily="18" charset="0"/>
                <a:cs typeface="Times New Roman" panose="02020603050405020304" pitchFamily="18" charset="0"/>
              </a:rPr>
              <a:t>, its organization</a:t>
            </a:r>
            <a:br>
              <a:rPr lang="en-US" sz="2000" dirty="0">
                <a:solidFill>
                  <a:srgbClr val="307871"/>
                </a:solidFill>
                <a:latin typeface="Times New Roman" panose="02020603050405020304" pitchFamily="18" charset="0"/>
                <a:cs typeface="Times New Roman" panose="02020603050405020304" pitchFamily="18" charset="0"/>
              </a:rPr>
            </a:br>
            <a:r>
              <a:rPr lang="en-US" sz="2000" dirty="0">
                <a:solidFill>
                  <a:srgbClr val="307871"/>
                </a:solidFill>
                <a:latin typeface="Times New Roman" panose="02020603050405020304" pitchFamily="18" charset="0"/>
                <a:cs typeface="Times New Roman" panose="02020603050405020304" pitchFamily="18" charset="0"/>
              </a:rPr>
              <a:t>must support its strategy and operations. </a:t>
            </a:r>
            <a:endParaRPr lang="cs-CZ" sz="2000" dirty="0">
              <a:solidFill>
                <a:srgbClr val="30787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solidFill>
                  <a:srgbClr val="307871"/>
                </a:solidFill>
                <a:latin typeface="Times New Roman" panose="02020603050405020304" pitchFamily="18" charset="0"/>
                <a:cs typeface="Times New Roman" panose="02020603050405020304" pitchFamily="18" charset="0"/>
              </a:rPr>
              <a:t>The term organization architecture can be used</a:t>
            </a:r>
            <a:br>
              <a:rPr lang="en-US" sz="2000" dirty="0">
                <a:solidFill>
                  <a:srgbClr val="307871"/>
                </a:solidFill>
                <a:latin typeface="Times New Roman" panose="02020603050405020304" pitchFamily="18" charset="0"/>
                <a:cs typeface="Times New Roman" panose="02020603050405020304" pitchFamily="18" charset="0"/>
              </a:rPr>
            </a:br>
            <a:r>
              <a:rPr lang="en-US" sz="2000" dirty="0">
                <a:solidFill>
                  <a:srgbClr val="307871"/>
                </a:solidFill>
                <a:latin typeface="Times New Roman" panose="02020603050405020304" pitchFamily="18" charset="0"/>
                <a:cs typeface="Times New Roman" panose="02020603050405020304" pitchFamily="18" charset="0"/>
              </a:rPr>
              <a:t>to refer to the totality of a firm’s organization, including formal organizational structure,</a:t>
            </a:r>
            <a:br>
              <a:rPr lang="en-US" sz="2000" dirty="0">
                <a:solidFill>
                  <a:srgbClr val="307871"/>
                </a:solidFill>
                <a:latin typeface="Times New Roman" panose="02020603050405020304" pitchFamily="18" charset="0"/>
                <a:cs typeface="Times New Roman" panose="02020603050405020304" pitchFamily="18" charset="0"/>
              </a:rPr>
            </a:br>
            <a:r>
              <a:rPr lang="en-US" sz="2000" dirty="0">
                <a:solidFill>
                  <a:srgbClr val="307871"/>
                </a:solidFill>
                <a:latin typeface="Times New Roman" panose="02020603050405020304" pitchFamily="18" charset="0"/>
                <a:cs typeface="Times New Roman" panose="02020603050405020304" pitchFamily="18" charset="0"/>
              </a:rPr>
              <a:t>control systems and incentives, organizational culture, processes, and people</a:t>
            </a:r>
            <a:r>
              <a:rPr lang="cs-CZ" sz="2000" dirty="0">
                <a:solidFill>
                  <a:srgbClr val="307871"/>
                </a:solidFill>
                <a:latin typeface="Times New Roman" panose="02020603050405020304" pitchFamily="18" charset="0"/>
                <a:cs typeface="Times New Roman" panose="02020603050405020304" pitchFamily="18" charset="0"/>
              </a:rPr>
              <a:t>.</a:t>
            </a:r>
            <a:r>
              <a:rPr lang="en-US" sz="2000" dirty="0">
                <a:solidFill>
                  <a:srgbClr val="307871"/>
                </a:solidFill>
                <a:latin typeface="Times New Roman" panose="02020603050405020304" pitchFamily="18" charset="0"/>
                <a:cs typeface="Times New Roman" panose="02020603050405020304" pitchFamily="18" charset="0"/>
              </a:rPr>
              <a:t> </a:t>
            </a:r>
            <a:br>
              <a:rPr lang="en-US" sz="2000" dirty="0">
                <a:solidFill>
                  <a:srgbClr val="307871"/>
                </a:solidFill>
                <a:latin typeface="Times New Roman" panose="02020603050405020304" pitchFamily="18" charset="0"/>
                <a:cs typeface="Times New Roman" panose="02020603050405020304" pitchFamily="18" charset="0"/>
              </a:rPr>
            </a:br>
            <a:endParaRPr lang="cs-CZ" sz="20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20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39579"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Components</a:t>
            </a:r>
            <a:endParaRPr kumimoji="0" lang="en-GB" sz="1800" b="0" i="0" u="none" strike="noStrike" kern="0" cap="none" spc="0" normalizeH="0" baseline="0" dirty="0">
              <a:ln>
                <a:noFill/>
              </a:ln>
              <a:solidFill>
                <a:sysClr val="windowText" lastClr="000000"/>
              </a:solidFill>
              <a:effectLst/>
              <a:uLnTx/>
              <a:uFillTx/>
            </a:endParaRPr>
          </a:p>
        </p:txBody>
      </p:sp>
      <p:sp>
        <p:nvSpPr>
          <p:cNvPr id="6" name="Zástupný symbol pro obsah 2">
            <a:extLst>
              <a:ext uri="{FF2B5EF4-FFF2-40B4-BE49-F238E27FC236}">
                <a16:creationId xmlns:a16="http://schemas.microsoft.com/office/drawing/2014/main" id="{27F91647-9D79-48C1-8E8E-8620995C14E3}"/>
              </a:ext>
            </a:extLst>
          </p:cNvPr>
          <p:cNvSpPr txBox="1">
            <a:spLocks/>
          </p:cNvSpPr>
          <p:nvPr/>
        </p:nvSpPr>
        <p:spPr>
          <a:xfrm>
            <a:off x="251520" y="1164853"/>
            <a:ext cx="11329060" cy="408978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Controls</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The metrics used to measure the performance of subunits and make judgments about how well managers are running those subunits.</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Incentives</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The devices used to reward appropriate managerial behavior.</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Processes</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The way decisions are made, and work is performed within any organization.</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Organizational Culture</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The values and norms shared among an organization’s employees.</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People</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The employees of the organization, the strategy used to recruit, compensate, and</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retain those individuals and the type of people that they are in terms of their</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skills, values, and orientation </a:t>
            </a:r>
            <a:br>
              <a:rPr lang="en-US" sz="2200" dirty="0">
                <a:solidFill>
                  <a:srgbClr val="307871"/>
                </a:solidFill>
                <a:latin typeface="Times New Roman" panose="02020603050405020304" pitchFamily="18" charset="0"/>
                <a:cs typeface="Times New Roman" panose="02020603050405020304" pitchFamily="18" charset="0"/>
              </a:rPr>
            </a:br>
            <a:endParaRPr lang="en-US" sz="2200" dirty="0">
              <a:solidFill>
                <a:srgbClr val="307871"/>
              </a:solidFill>
              <a:latin typeface="Times New Roman" panose="02020603050405020304" pitchFamily="18" charset="0"/>
              <a:cs typeface="Times New Roman" panose="02020603050405020304" pitchFamily="18" charset="0"/>
            </a:endParaRPr>
          </a:p>
          <a:p>
            <a:pPr marL="342900" indent="-342900" algn="l">
              <a:lnSpc>
                <a:spcPct val="110000"/>
              </a:lnSpc>
              <a:buFont typeface="Arial" panose="020B0604020202020204" pitchFamily="34" charset="0"/>
              <a:buChar char="•"/>
            </a:pPr>
            <a:endParaRPr lang="en-US" sz="2200" b="1" dirty="0">
              <a:solidFill>
                <a:srgbClr val="307871"/>
              </a:solidFill>
              <a:latin typeface="Times New Roman" panose="02020603050405020304" pitchFamily="18" charset="0"/>
              <a:cs typeface="Times New Roman" panose="02020603050405020304" pitchFamily="18" charset="0"/>
            </a:endParaRPr>
          </a:p>
          <a:p>
            <a:pPr marL="342900" indent="-342900" algn="just">
              <a:lnSpc>
                <a:spcPct val="110000"/>
              </a:lnSpc>
              <a:buFont typeface="Arial" panose="020B0604020202020204" pitchFamily="34" charset="0"/>
              <a:buChar char="•"/>
            </a:pPr>
            <a:endParaRPr lang="en-US" sz="2200" b="1" dirty="0">
              <a:solidFill>
                <a:srgbClr val="307871"/>
              </a:solidFill>
              <a:latin typeface="Times New Roman" panose="02020603050405020304" pitchFamily="18" charset="0"/>
              <a:cs typeface="Times New Roman" panose="02020603050405020304" pitchFamily="18" charset="0"/>
            </a:endParaRPr>
          </a:p>
          <a:p>
            <a:pPr marL="742950" lvl="1" indent="-285750" algn="just">
              <a:lnSpc>
                <a:spcPct val="110000"/>
              </a:lnSpc>
              <a:buFont typeface="Arial" panose="020B0604020202020204" pitchFamily="34" charset="0"/>
              <a:buChar char="•"/>
            </a:pPr>
            <a:endParaRPr lang="en-US" sz="1800" dirty="0">
              <a:solidFill>
                <a:srgbClr val="307871"/>
              </a:solidFill>
              <a:latin typeface="Times New Roman" panose="02020603050405020304" pitchFamily="18" charset="0"/>
              <a:cs typeface="Times New Roman" panose="02020603050405020304" pitchFamily="18" charset="0"/>
            </a:endParaRPr>
          </a:p>
          <a:p>
            <a:pPr marL="342900" indent="-342900" algn="just">
              <a:lnSpc>
                <a:spcPct val="110000"/>
              </a:lnSpc>
              <a:buFont typeface="Arial" panose="020B0604020202020204" pitchFamily="34" charset="0"/>
              <a:buChar char="•"/>
            </a:pPr>
            <a:endParaRPr lang="en-US" sz="2200" dirty="0">
              <a:solidFill>
                <a:srgbClr val="307871"/>
              </a:solidFill>
              <a:latin typeface="Times New Roman" panose="02020603050405020304" pitchFamily="18" charset="0"/>
              <a:cs typeface="Times New Roman" panose="02020603050405020304" pitchFamily="18" charset="0"/>
            </a:endParaRPr>
          </a:p>
          <a:p>
            <a:pPr marL="285750" indent="-285750" algn="just">
              <a:lnSpc>
                <a:spcPct val="110000"/>
              </a:lnSpc>
              <a:buFont typeface="Arial" panose="020B0604020202020204" pitchFamily="34" charset="0"/>
              <a:buChar char="•"/>
            </a:pPr>
            <a:endParaRPr lang="cs-CZ" sz="18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0183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330037"/>
            <a:ext cx="8280920" cy="30460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rgbClr val="307871"/>
                </a:solidFill>
                <a:latin typeface="Times New Roman" panose="02020603050405020304" pitchFamily="18" charset="0"/>
                <a:cs typeface="Times New Roman" panose="02020603050405020304" pitchFamily="18" charset="0"/>
              </a:rPr>
              <a:t>Global business definitions</a:t>
            </a:r>
          </a:p>
          <a:p>
            <a:r>
              <a:rPr lang="en-US" sz="2400" dirty="0">
                <a:solidFill>
                  <a:srgbClr val="307871"/>
                </a:solidFill>
                <a:latin typeface="Times New Roman" panose="02020603050405020304" pitchFamily="18" charset="0"/>
                <a:cs typeface="Times New Roman" panose="02020603050405020304" pitchFamily="18" charset="0"/>
              </a:rPr>
              <a:t>Explaining procedures</a:t>
            </a:r>
          </a:p>
          <a:p>
            <a:endParaRPr lang="en-GB"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209259"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Strategy</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process</a:t>
            </a:r>
            <a:endParaRPr kumimoji="0" lang="en-GB" sz="1800" b="0" i="0" u="none" strike="noStrike" kern="0" cap="none" spc="0" normalizeH="0" baseline="0" dirty="0">
              <a:ln>
                <a:noFill/>
              </a:ln>
              <a:solidFill>
                <a:sysClr val="windowText" lastClr="000000"/>
              </a:solidFill>
              <a:effectLst/>
              <a:uLnTx/>
              <a:uFillTx/>
            </a:endParaRPr>
          </a:p>
        </p:txBody>
      </p:sp>
      <p:pic>
        <p:nvPicPr>
          <p:cNvPr id="6" name="Obrázek 5">
            <a:extLst>
              <a:ext uri="{FF2B5EF4-FFF2-40B4-BE49-F238E27FC236}">
                <a16:creationId xmlns:a16="http://schemas.microsoft.com/office/drawing/2014/main" id="{19149A6B-D4B3-499A-864B-56A6FBDB2743}"/>
              </a:ext>
            </a:extLst>
          </p:cNvPr>
          <p:cNvPicPr>
            <a:picLocks noChangeAspect="1"/>
          </p:cNvPicPr>
          <p:nvPr/>
        </p:nvPicPr>
        <p:blipFill>
          <a:blip r:embed="rId3"/>
          <a:stretch>
            <a:fillRect/>
          </a:stretch>
        </p:blipFill>
        <p:spPr>
          <a:xfrm>
            <a:off x="2127000" y="1690692"/>
            <a:ext cx="8001000" cy="4305300"/>
          </a:xfrm>
          <a:prstGeom prst="rect">
            <a:avLst/>
          </a:prstGeom>
        </p:spPr>
      </p:pic>
    </p:spTree>
    <p:extLst>
      <p:ext uri="{BB962C8B-B14F-4D97-AF65-F5344CB8AC3E}">
        <p14:creationId xmlns:p14="http://schemas.microsoft.com/office/powerpoint/2010/main" val="2211293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05307" cy="461665"/>
          </a:xfrm>
          <a:prstGeom prst="rect">
            <a:avLst/>
          </a:prstGeom>
        </p:spPr>
        <p:txBody>
          <a:bodyPr wrap="none">
            <a:spAutoFit/>
          </a:bodyPr>
          <a:lstStyle/>
          <a:p>
            <a:pPr lvl="0">
              <a:defRPr/>
            </a:pPr>
            <a:r>
              <a:rPr lang="en-US" sz="2400" kern="0" dirty="0">
                <a:solidFill>
                  <a:srgbClr val="307871"/>
                </a:solidFill>
                <a:latin typeface="Times New Roman"/>
              </a:rPr>
              <a:t>Global Expansion, Profitability, and Profit Growth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330037"/>
            <a:ext cx="10268506" cy="30460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buNone/>
            </a:pPr>
            <a:r>
              <a:rPr lang="en-US" sz="2200" i="1" dirty="0">
                <a:solidFill>
                  <a:srgbClr val="307871"/>
                </a:solidFill>
                <a:latin typeface="Times New Roman" panose="02020603050405020304" pitchFamily="18" charset="0"/>
                <a:cs typeface="Times New Roman" panose="02020603050405020304" pitchFamily="18" charset="0"/>
              </a:rPr>
              <a:t>Expanding globally allows firms to increase their profitability and rate of profit growth in ways not available to purely domestic enterprises. Firms that operate internationally are able to:</a:t>
            </a:r>
          </a:p>
          <a:p>
            <a:pPr marL="0" indent="0">
              <a:lnSpc>
                <a:spcPct val="110000"/>
              </a:lnSpc>
              <a:buNone/>
            </a:pPr>
            <a:r>
              <a:rPr lang="en-US" sz="2200" dirty="0">
                <a:solidFill>
                  <a:srgbClr val="307871"/>
                </a:solidFill>
                <a:latin typeface="Times New Roman" panose="02020603050405020304" pitchFamily="18" charset="0"/>
                <a:cs typeface="Times New Roman" panose="02020603050405020304" pitchFamily="18" charset="0"/>
              </a:rPr>
              <a:t>1. Expand the market for their domestic product offerings by selling those products in international markets. </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2. Realize location economies by dispersing individual value creation activities to those locations around the globe where they can be performed most efficiently and effectively.</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3. Realize greater cost economies from experience effects by serving an expanded global market from a central location, thereby reducing the costs of value creation.</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4. Earn a greater return by leveraging any valuable skills developed in foreign operations and transferring them to other entities within the firm’s global network of operations. </a:t>
            </a:r>
            <a:br>
              <a:rPr lang="en-US" sz="2200" dirty="0">
                <a:solidFill>
                  <a:srgbClr val="307871"/>
                </a:solidFill>
                <a:latin typeface="Times New Roman" panose="02020603050405020304" pitchFamily="18" charset="0"/>
                <a:cs typeface="Times New Roman" panose="02020603050405020304" pitchFamily="18" charset="0"/>
              </a:rPr>
            </a:br>
            <a:endParaRPr lang="en-US"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380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254183"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Expanding The Market: Leveraging Products </a:t>
            </a:r>
            <a:r>
              <a:rPr lang="cs-CZ" sz="2400" kern="0" dirty="0">
                <a:solidFill>
                  <a:srgbClr val="307871"/>
                </a:solidFill>
                <a:latin typeface="Times New Roman"/>
                <a:ea typeface="+mj-ea"/>
                <a:cs typeface="+mj-cs"/>
              </a:rPr>
              <a:t>a</a:t>
            </a:r>
            <a:r>
              <a:rPr lang="en-US" sz="2400" kern="0" dirty="0" err="1">
                <a:solidFill>
                  <a:srgbClr val="307871"/>
                </a:solidFill>
                <a:latin typeface="Times New Roman"/>
                <a:ea typeface="+mj-ea"/>
                <a:cs typeface="+mj-cs"/>
              </a:rPr>
              <a:t>nd</a:t>
            </a:r>
            <a:r>
              <a:rPr lang="en-US" sz="2400" kern="0" dirty="0">
                <a:solidFill>
                  <a:srgbClr val="307871"/>
                </a:solidFill>
                <a:latin typeface="Times New Roman"/>
                <a:ea typeface="+mj-ea"/>
                <a:cs typeface="+mj-cs"/>
              </a:rPr>
              <a:t> Competencies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5" y="1330037"/>
            <a:ext cx="10126003" cy="30460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US" sz="2200" dirty="0">
                <a:solidFill>
                  <a:srgbClr val="307871"/>
                </a:solidFill>
                <a:latin typeface="Times New Roman" panose="02020603050405020304" pitchFamily="18" charset="0"/>
                <a:cs typeface="Times New Roman" panose="02020603050405020304" pitchFamily="18" charset="0"/>
              </a:rPr>
              <a:t>A company can increase its growth rate by taking goods or services developed at home and selling them internationally. </a:t>
            </a:r>
          </a:p>
          <a:p>
            <a:pPr marL="0" indent="0">
              <a:lnSpc>
                <a:spcPct val="110000"/>
              </a:lnSpc>
              <a:buNone/>
            </a:pPr>
            <a:r>
              <a:rPr lang="en-US" sz="2200" dirty="0">
                <a:solidFill>
                  <a:srgbClr val="307871"/>
                </a:solidFill>
                <a:latin typeface="Times New Roman" panose="02020603050405020304" pitchFamily="18" charset="0"/>
                <a:cs typeface="Times New Roman" panose="02020603050405020304" pitchFamily="18" charset="0"/>
              </a:rPr>
              <a:t>The returns from such a strategy are likely to be greater if indigenous competitors in the nations that a company enters lack comparable products. </a:t>
            </a:r>
          </a:p>
          <a:p>
            <a:pPr marL="0" indent="0">
              <a:lnSpc>
                <a:spcPct val="110000"/>
              </a:lnSpc>
              <a:buNone/>
            </a:pPr>
            <a:r>
              <a:rPr lang="en-US" sz="2200" dirty="0">
                <a:solidFill>
                  <a:srgbClr val="307871"/>
                </a:solidFill>
                <a:latin typeface="Times New Roman" panose="02020603050405020304" pitchFamily="18" charset="0"/>
                <a:cs typeface="Times New Roman" panose="02020603050405020304" pitchFamily="18" charset="0"/>
              </a:rPr>
              <a:t>The success of many multinational companies that expand in this manner is based not just upon the goods or services that they sell in foreign nations, but also upon the core competencies that underlie the development, production, and marketing of those goods or services. </a:t>
            </a:r>
            <a:br>
              <a:rPr lang="en-US" sz="2200" dirty="0">
                <a:solidFill>
                  <a:srgbClr val="307871"/>
                </a:solidFill>
                <a:latin typeface="Times New Roman" panose="02020603050405020304" pitchFamily="18" charset="0"/>
                <a:cs typeface="Times New Roman" panose="02020603050405020304" pitchFamily="18" charset="0"/>
              </a:rPr>
            </a:br>
            <a:endParaRPr lang="en-GB"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0421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95958"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Location Economies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5" y="1330037"/>
            <a:ext cx="11266033" cy="30460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solidFill>
                  <a:srgbClr val="307871"/>
                </a:solidFill>
                <a:latin typeface="Times New Roman" panose="02020603050405020304" pitchFamily="18" charset="0"/>
                <a:cs typeface="Times New Roman" panose="02020603050405020304" pitchFamily="18" charset="0"/>
              </a:rPr>
              <a:t>Cost advantages from performing a value creation activity at the optimal location for that activity.</a:t>
            </a:r>
          </a:p>
          <a:p>
            <a:pPr algn="just"/>
            <a:r>
              <a:rPr lang="en-US" sz="2400" dirty="0">
                <a:solidFill>
                  <a:srgbClr val="307871"/>
                </a:solidFill>
                <a:latin typeface="Times New Roman" panose="02020603050405020304" pitchFamily="18" charset="0"/>
                <a:cs typeface="Times New Roman" panose="02020603050405020304" pitchFamily="18" charset="0"/>
              </a:rPr>
              <a:t>For a firm that is trying to survive in a competitive global market, this implies that trade barriers and transportation costs permitting, the firm will benefit by basing each value creation activity it performs at that location where economic, political, and cultural conditions—including relative factor costs—are most conducive to the performance of that activity .</a:t>
            </a:r>
          </a:p>
          <a:p>
            <a:r>
              <a:rPr lang="en-US" sz="2400" dirty="0">
                <a:solidFill>
                  <a:srgbClr val="307871"/>
                </a:solidFill>
                <a:latin typeface="Times New Roman" panose="02020603050405020304" pitchFamily="18" charset="0"/>
                <a:cs typeface="Times New Roman" panose="02020603050405020304" pitchFamily="18" charset="0"/>
              </a:rPr>
              <a:t>Locating a value creation activity in the optimal location for that activity can have one of two effects. It can lower the costs of value creation and help the firm to achieve a low-cost position, and/or it can enable a firm to differentiate its product offering from those of</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competitors</a:t>
            </a:r>
            <a:r>
              <a:rPr lang="cs-CZ" sz="2400" dirty="0">
                <a:solidFill>
                  <a:srgbClr val="307871"/>
                </a:solidFill>
                <a:latin typeface="Times New Roman" panose="02020603050405020304" pitchFamily="18" charset="0"/>
                <a:cs typeface="Times New Roman" panose="02020603050405020304" pitchFamily="18" charset="0"/>
              </a:rPr>
              <a:t>.</a:t>
            </a:r>
          </a:p>
          <a:p>
            <a:r>
              <a:rPr lang="en-US" sz="2400" dirty="0">
                <a:solidFill>
                  <a:srgbClr val="307871"/>
                </a:solidFill>
                <a:latin typeface="Times New Roman" panose="02020603050405020304" pitchFamily="18" charset="0"/>
                <a:cs typeface="Times New Roman" panose="02020603050405020304" pitchFamily="18" charset="0"/>
              </a:rPr>
              <a:t>When different stages of value chain are dispersed to those locations around the globe where value added is maximized or where costs of value creation are minimized.</a:t>
            </a:r>
          </a:p>
          <a:p>
            <a:pPr marL="0" indent="0">
              <a:buNone/>
            </a:pPr>
            <a:r>
              <a:rPr lang="en-US" sz="2400" dirty="0">
                <a:solidFill>
                  <a:srgbClr val="307871"/>
                </a:solidFill>
                <a:latin typeface="Times New Roman" panose="02020603050405020304" pitchFamily="18" charset="0"/>
                <a:cs typeface="Times New Roman" panose="02020603050405020304" pitchFamily="18" charset="0"/>
              </a:rPr>
              <a:t> </a:t>
            </a:r>
            <a:br>
              <a:rPr lang="en-US" sz="2400" dirty="0">
                <a:solidFill>
                  <a:srgbClr val="307871"/>
                </a:solidFill>
                <a:latin typeface="Times New Roman" panose="02020603050405020304" pitchFamily="18" charset="0"/>
                <a:cs typeface="Times New Roman" panose="02020603050405020304" pitchFamily="18" charset="0"/>
              </a:rPr>
            </a:br>
            <a:endParaRPr lang="en-GB"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6294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3830"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Experience</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Effects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2"/>
            <a:ext cx="6588667" cy="48203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r>
              <a:rPr lang="en-US" sz="2000" dirty="0">
                <a:solidFill>
                  <a:srgbClr val="307871"/>
                </a:solidFill>
                <a:latin typeface="Times New Roman" panose="02020603050405020304" pitchFamily="18" charset="0"/>
                <a:cs typeface="Times New Roman" panose="02020603050405020304" pitchFamily="18" charset="0"/>
              </a:rPr>
              <a:t>The experience curve refers to systematic reductions</a:t>
            </a:r>
            <a:br>
              <a:rPr lang="en-US" sz="2000" dirty="0">
                <a:solidFill>
                  <a:srgbClr val="307871"/>
                </a:solidFill>
                <a:latin typeface="Times New Roman" panose="02020603050405020304" pitchFamily="18" charset="0"/>
                <a:cs typeface="Times New Roman" panose="02020603050405020304" pitchFamily="18" charset="0"/>
              </a:rPr>
            </a:br>
            <a:r>
              <a:rPr lang="en-US" sz="2000" dirty="0">
                <a:solidFill>
                  <a:srgbClr val="307871"/>
                </a:solidFill>
                <a:latin typeface="Times New Roman" panose="02020603050405020304" pitchFamily="18" charset="0"/>
                <a:cs typeface="Times New Roman" panose="02020603050405020304" pitchFamily="18" charset="0"/>
              </a:rPr>
              <a:t>in production costs that have been observed to occur over the life of a product. A number of studies have observed that a product’s production costs decline by some quantity</a:t>
            </a:r>
            <a:br>
              <a:rPr lang="en-US" sz="2000" dirty="0">
                <a:solidFill>
                  <a:srgbClr val="307871"/>
                </a:solidFill>
                <a:latin typeface="Times New Roman" panose="02020603050405020304" pitchFamily="18" charset="0"/>
                <a:cs typeface="Times New Roman" panose="02020603050405020304" pitchFamily="18" charset="0"/>
              </a:rPr>
            </a:br>
            <a:r>
              <a:rPr lang="en-US" sz="2000" dirty="0">
                <a:solidFill>
                  <a:srgbClr val="307871"/>
                </a:solidFill>
                <a:latin typeface="Times New Roman" panose="02020603050405020304" pitchFamily="18" charset="0"/>
                <a:cs typeface="Times New Roman" panose="02020603050405020304" pitchFamily="18" charset="0"/>
              </a:rPr>
              <a:t>about each time cumulative output doubles </a:t>
            </a:r>
            <a:endParaRPr lang="cs-CZ" sz="2000" dirty="0">
              <a:solidFill>
                <a:srgbClr val="307871"/>
              </a:solidFill>
              <a:latin typeface="Times New Roman" panose="02020603050405020304" pitchFamily="18" charset="0"/>
              <a:cs typeface="Times New Roman" panose="02020603050405020304" pitchFamily="18" charset="0"/>
            </a:endParaRPr>
          </a:p>
          <a:p>
            <a:pPr>
              <a:lnSpc>
                <a:spcPct val="110000"/>
              </a:lnSpc>
            </a:pPr>
            <a:r>
              <a:rPr lang="en-US" sz="2000" dirty="0">
                <a:solidFill>
                  <a:srgbClr val="307871"/>
                </a:solidFill>
                <a:latin typeface="Times New Roman" panose="02020603050405020304" pitchFamily="18" charset="0"/>
                <a:cs typeface="Times New Roman" panose="02020603050405020304" pitchFamily="18" charset="0"/>
              </a:rPr>
              <a:t>Learning effects refer to cost savings that come from learning by</a:t>
            </a:r>
            <a:br>
              <a:rPr lang="en-US" sz="2000" dirty="0">
                <a:solidFill>
                  <a:srgbClr val="307871"/>
                </a:solidFill>
                <a:latin typeface="Times New Roman" panose="02020603050405020304" pitchFamily="18" charset="0"/>
                <a:cs typeface="Times New Roman" panose="02020603050405020304" pitchFamily="18" charset="0"/>
              </a:rPr>
            </a:br>
            <a:r>
              <a:rPr lang="en-US" sz="2000" dirty="0">
                <a:solidFill>
                  <a:srgbClr val="307871"/>
                </a:solidFill>
                <a:latin typeface="Times New Roman" panose="02020603050405020304" pitchFamily="18" charset="0"/>
                <a:cs typeface="Times New Roman" panose="02020603050405020304" pitchFamily="18" charset="0"/>
              </a:rPr>
              <a:t>doing </a:t>
            </a:r>
            <a:endParaRPr lang="cs-CZ" sz="2000" dirty="0">
              <a:solidFill>
                <a:srgbClr val="307871"/>
              </a:solidFill>
              <a:latin typeface="Times New Roman" panose="02020603050405020304" pitchFamily="18" charset="0"/>
              <a:cs typeface="Times New Roman" panose="02020603050405020304" pitchFamily="18" charset="0"/>
            </a:endParaRPr>
          </a:p>
          <a:p>
            <a:pPr>
              <a:lnSpc>
                <a:spcPct val="110000"/>
              </a:lnSpc>
            </a:pPr>
            <a:r>
              <a:rPr lang="cs-CZ" sz="2000" dirty="0">
                <a:solidFill>
                  <a:srgbClr val="307871"/>
                </a:solidFill>
                <a:latin typeface="Times New Roman" panose="02020603050405020304" pitchFamily="18" charset="0"/>
                <a:cs typeface="Times New Roman" panose="02020603050405020304" pitchFamily="18" charset="0"/>
              </a:rPr>
              <a:t>E</a:t>
            </a:r>
            <a:r>
              <a:rPr lang="en-US" sz="2000" dirty="0" err="1">
                <a:solidFill>
                  <a:srgbClr val="307871"/>
                </a:solidFill>
                <a:latin typeface="Times New Roman" panose="02020603050405020304" pitchFamily="18" charset="0"/>
                <a:cs typeface="Times New Roman" panose="02020603050405020304" pitchFamily="18" charset="0"/>
              </a:rPr>
              <a:t>conomies</a:t>
            </a:r>
            <a:r>
              <a:rPr lang="en-US" sz="2000" dirty="0">
                <a:solidFill>
                  <a:srgbClr val="307871"/>
                </a:solidFill>
                <a:latin typeface="Times New Roman" panose="02020603050405020304" pitchFamily="18" charset="0"/>
                <a:cs typeface="Times New Roman" panose="02020603050405020304" pitchFamily="18" charset="0"/>
              </a:rPr>
              <a:t> of scale refer to the reductions in unit cost</a:t>
            </a:r>
            <a:r>
              <a:rPr lang="cs-CZ" sz="2000" dirty="0">
                <a:solidFill>
                  <a:srgbClr val="307871"/>
                </a:solidFill>
                <a:latin typeface="Times New Roman" panose="02020603050405020304" pitchFamily="18" charset="0"/>
                <a:cs typeface="Times New Roman" panose="02020603050405020304" pitchFamily="18" charset="0"/>
              </a:rPr>
              <a:t> </a:t>
            </a:r>
            <a:r>
              <a:rPr lang="en-US" sz="2000" dirty="0">
                <a:solidFill>
                  <a:srgbClr val="307871"/>
                </a:solidFill>
                <a:latin typeface="Times New Roman" panose="02020603050405020304" pitchFamily="18" charset="0"/>
                <a:cs typeface="Times New Roman" panose="02020603050405020304" pitchFamily="18" charset="0"/>
              </a:rPr>
              <a:t>achieved by producing a large volume of a product</a:t>
            </a:r>
            <a:endParaRPr lang="cs-CZ" sz="2000" dirty="0">
              <a:solidFill>
                <a:srgbClr val="307871"/>
              </a:solidFill>
              <a:latin typeface="Times New Roman" panose="02020603050405020304" pitchFamily="18" charset="0"/>
              <a:cs typeface="Times New Roman" panose="02020603050405020304" pitchFamily="18" charset="0"/>
            </a:endParaRPr>
          </a:p>
          <a:p>
            <a:pPr>
              <a:lnSpc>
                <a:spcPct val="110000"/>
              </a:lnSpc>
            </a:pPr>
            <a:r>
              <a:rPr lang="en-US" sz="2000" dirty="0">
                <a:solidFill>
                  <a:srgbClr val="307871"/>
                </a:solidFill>
                <a:latin typeface="Times New Roman" panose="02020603050405020304" pitchFamily="18" charset="0"/>
                <a:cs typeface="Times New Roman" panose="02020603050405020304" pitchFamily="18" charset="0"/>
              </a:rPr>
              <a:t>The strategic significance of the experience curve is clear.</a:t>
            </a:r>
            <a:r>
              <a:rPr lang="cs-CZ" sz="2000" dirty="0">
                <a:solidFill>
                  <a:srgbClr val="307871"/>
                </a:solidFill>
                <a:latin typeface="Times New Roman" panose="02020603050405020304" pitchFamily="18" charset="0"/>
                <a:cs typeface="Times New Roman" panose="02020603050405020304" pitchFamily="18" charset="0"/>
              </a:rPr>
              <a:t> </a:t>
            </a:r>
            <a:r>
              <a:rPr lang="en-US" sz="2000" dirty="0">
                <a:solidFill>
                  <a:srgbClr val="307871"/>
                </a:solidFill>
                <a:latin typeface="Times New Roman" panose="02020603050405020304" pitchFamily="18" charset="0"/>
                <a:cs typeface="Times New Roman" panose="02020603050405020304" pitchFamily="18" charset="0"/>
              </a:rPr>
              <a:t>Moving down the experience curve allows a firm to reduce its cost of creating value (to</a:t>
            </a:r>
            <a:r>
              <a:rPr lang="cs-CZ" sz="2000" dirty="0">
                <a:solidFill>
                  <a:srgbClr val="307871"/>
                </a:solidFill>
                <a:latin typeface="Times New Roman" panose="02020603050405020304" pitchFamily="18" charset="0"/>
                <a:cs typeface="Times New Roman" panose="02020603050405020304" pitchFamily="18" charset="0"/>
              </a:rPr>
              <a:t> </a:t>
            </a:r>
            <a:r>
              <a:rPr lang="en-US" sz="2000" dirty="0">
                <a:solidFill>
                  <a:srgbClr val="307871"/>
                </a:solidFill>
                <a:latin typeface="Times New Roman" panose="02020603050405020304" pitchFamily="18" charset="0"/>
                <a:cs typeface="Times New Roman" panose="02020603050405020304" pitchFamily="18" charset="0"/>
              </a:rPr>
              <a:t>lower C in Figure) and increase its profitability </a:t>
            </a:r>
            <a:br>
              <a:rPr lang="en-US" sz="2000" dirty="0">
                <a:solidFill>
                  <a:srgbClr val="307871"/>
                </a:solidFill>
                <a:latin typeface="Times New Roman" panose="02020603050405020304" pitchFamily="18" charset="0"/>
                <a:cs typeface="Times New Roman" panose="02020603050405020304" pitchFamily="18" charset="0"/>
              </a:rPr>
            </a:br>
            <a:endParaRPr lang="en-US" altLang="cs-CZ" sz="2000" dirty="0">
              <a:solidFill>
                <a:srgbClr val="307871"/>
              </a:solidFill>
              <a:latin typeface="Times New Roman" panose="02020603050405020304" pitchFamily="18" charset="0"/>
              <a:cs typeface="Times New Roman" panose="02020603050405020304" pitchFamily="18" charset="0"/>
            </a:endParaRPr>
          </a:p>
        </p:txBody>
      </p:sp>
      <p:pic>
        <p:nvPicPr>
          <p:cNvPr id="6" name="Obrázek 5">
            <a:extLst>
              <a:ext uri="{FF2B5EF4-FFF2-40B4-BE49-F238E27FC236}">
                <a16:creationId xmlns:a16="http://schemas.microsoft.com/office/drawing/2014/main" id="{FE264973-F9C2-4633-A41A-1D5C45E2CC03}"/>
              </a:ext>
            </a:extLst>
          </p:cNvPr>
          <p:cNvPicPr>
            <a:picLocks noChangeAspect="1"/>
          </p:cNvPicPr>
          <p:nvPr/>
        </p:nvPicPr>
        <p:blipFill rotWithShape="1">
          <a:blip r:embed="rId3"/>
          <a:srcRect l="4587" t="3397" r="-4587" b="-3397"/>
          <a:stretch/>
        </p:blipFill>
        <p:spPr>
          <a:xfrm>
            <a:off x="6855296" y="2013238"/>
            <a:ext cx="5085184" cy="3971925"/>
          </a:xfrm>
          <a:prstGeom prst="rect">
            <a:avLst/>
          </a:prstGeom>
        </p:spPr>
      </p:pic>
    </p:spTree>
    <p:extLst>
      <p:ext uri="{BB962C8B-B14F-4D97-AF65-F5344CB8AC3E}">
        <p14:creationId xmlns:p14="http://schemas.microsoft.com/office/powerpoint/2010/main" val="1255577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19" y="449337"/>
            <a:ext cx="9011233" cy="461665"/>
          </a:xfrm>
          <a:prstGeom prst="rect">
            <a:avLst/>
          </a:prstGeom>
        </p:spPr>
        <p:txBody>
          <a:bodyPr wrap="square">
            <a:spAutoFit/>
          </a:bodyPr>
          <a:lstStyle/>
          <a:p>
            <a:pPr lvl="0">
              <a:defRPr/>
            </a:pPr>
            <a:r>
              <a:rPr lang="en-US" sz="2400" kern="0" dirty="0">
                <a:solidFill>
                  <a:srgbClr val="307871"/>
                </a:solidFill>
                <a:latin typeface="Times New Roman"/>
                <a:ea typeface="+mj-ea"/>
                <a:cs typeface="+mj-cs"/>
              </a:rPr>
              <a:t>Pressures for Cost Reductions</a:t>
            </a:r>
            <a:r>
              <a:rPr lang="cs-CZ" sz="2400" kern="0" dirty="0">
                <a:solidFill>
                  <a:srgbClr val="307871"/>
                </a:solidFill>
                <a:latin typeface="Times New Roman"/>
                <a:ea typeface="+mj-ea"/>
                <a:cs typeface="+mj-cs"/>
              </a:rPr>
              <a:t> </a:t>
            </a:r>
            <a:r>
              <a:rPr lang="en-US" sz="2400" kern="0" dirty="0">
                <a:solidFill>
                  <a:srgbClr val="307871"/>
                </a:solidFill>
                <a:latin typeface="Times New Roman"/>
                <a:ea typeface="+mj-ea"/>
                <a:cs typeface="+mj-cs"/>
              </a:rPr>
              <a:t>and Local Responsiveness </a:t>
            </a:r>
          </a:p>
        </p:txBody>
      </p:sp>
      <p:sp>
        <p:nvSpPr>
          <p:cNvPr id="2" name="Obdélník 1">
            <a:extLst>
              <a:ext uri="{FF2B5EF4-FFF2-40B4-BE49-F238E27FC236}">
                <a16:creationId xmlns:a16="http://schemas.microsoft.com/office/drawing/2014/main" id="{AA48F697-DE23-4CF1-9D18-CC6D35DF3E39}"/>
              </a:ext>
            </a:extLst>
          </p:cNvPr>
          <p:cNvSpPr/>
          <p:nvPr/>
        </p:nvSpPr>
        <p:spPr>
          <a:xfrm>
            <a:off x="251519" y="1064315"/>
            <a:ext cx="5834743" cy="5344348"/>
          </a:xfrm>
          <a:prstGeom prst="rect">
            <a:avLst/>
          </a:prstGeom>
        </p:spPr>
        <p:txBody>
          <a:bodyPr wrap="square">
            <a:spAutoFit/>
          </a:bodyPr>
          <a:lstStyle/>
          <a:p>
            <a:pPr marL="342900" indent="-342900">
              <a:lnSpc>
                <a:spcPct val="110000"/>
              </a:lnSpc>
              <a:buFont typeface="Arial" panose="020B0604020202020204" pitchFamily="34" charset="0"/>
              <a:buChar char="•"/>
            </a:pPr>
            <a:r>
              <a:rPr lang="en-US" sz="2400" dirty="0">
                <a:solidFill>
                  <a:srgbClr val="307871"/>
                </a:solidFill>
                <a:latin typeface="Times New Roman" panose="02020603050405020304" pitchFamily="18" charset="0"/>
                <a:cs typeface="Times New Roman" panose="02020603050405020304" pitchFamily="18" charset="0"/>
              </a:rPr>
              <a:t>Pressures for cost reduction can be particularly intense in industries producing commodity</a:t>
            </a:r>
            <a:r>
              <a:rPr lang="cs-CZ" sz="2400" dirty="0">
                <a:solidFill>
                  <a:srgbClr val="307871"/>
                </a:solidFill>
                <a:latin typeface="Times New Roman" panose="02020603050405020304" pitchFamily="18" charset="0"/>
                <a:cs typeface="Times New Roman" panose="02020603050405020304" pitchFamily="18" charset="0"/>
              </a:rPr>
              <a:t> </a:t>
            </a:r>
            <a:r>
              <a:rPr lang="en-US" sz="2400" dirty="0">
                <a:solidFill>
                  <a:srgbClr val="307871"/>
                </a:solidFill>
                <a:latin typeface="Times New Roman" panose="02020603050405020304" pitchFamily="18" charset="0"/>
                <a:cs typeface="Times New Roman" panose="02020603050405020304" pitchFamily="18" charset="0"/>
              </a:rPr>
              <a:t>type products where meaningful differentiation on nonprice factors is difficult and price is</a:t>
            </a:r>
            <a:br>
              <a:rPr lang="en-US" sz="2400" dirty="0">
                <a:solidFill>
                  <a:srgbClr val="307871"/>
                </a:solidFill>
                <a:latin typeface="Times New Roman" panose="02020603050405020304" pitchFamily="18" charset="0"/>
                <a:cs typeface="Times New Roman" panose="02020603050405020304" pitchFamily="18" charset="0"/>
              </a:rPr>
            </a:br>
            <a:r>
              <a:rPr lang="en-US" sz="2400" dirty="0">
                <a:solidFill>
                  <a:srgbClr val="307871"/>
                </a:solidFill>
                <a:latin typeface="Times New Roman" panose="02020603050405020304" pitchFamily="18" charset="0"/>
                <a:cs typeface="Times New Roman" panose="02020603050405020304" pitchFamily="18" charset="0"/>
              </a:rPr>
              <a:t>the main competitive weapon </a:t>
            </a:r>
            <a:endParaRPr lang="cs-CZ" sz="2400" dirty="0">
              <a:solidFill>
                <a:srgbClr val="307871"/>
              </a:solidFill>
              <a:latin typeface="Times New Roman" panose="02020603050405020304" pitchFamily="18" charset="0"/>
              <a:cs typeface="Times New Roman" panose="02020603050405020304" pitchFamily="18" charset="0"/>
            </a:endParaRPr>
          </a:p>
          <a:p>
            <a:pPr marL="342900" indent="-342900">
              <a:lnSpc>
                <a:spcPct val="110000"/>
              </a:lnSpc>
              <a:buFont typeface="Arial" panose="020B0604020202020204" pitchFamily="34" charset="0"/>
              <a:buChar char="•"/>
            </a:pPr>
            <a:r>
              <a:rPr lang="en-US" sz="2400" dirty="0">
                <a:solidFill>
                  <a:srgbClr val="307871"/>
                </a:solidFill>
                <a:latin typeface="Times New Roman" panose="02020603050405020304" pitchFamily="18" charset="0"/>
                <a:cs typeface="Times New Roman" panose="02020603050405020304" pitchFamily="18" charset="0"/>
              </a:rPr>
              <a:t>Pressures for local responsiveness arise from national or regional differences in consumer tastes and preferences, infrastructure, accepted business practices, and distribution channels and from host-government</a:t>
            </a:r>
            <a:br>
              <a:rPr lang="en-US" sz="2400" dirty="0">
                <a:solidFill>
                  <a:srgbClr val="307871"/>
                </a:solidFill>
                <a:latin typeface="Times New Roman" panose="02020603050405020304" pitchFamily="18" charset="0"/>
                <a:cs typeface="Times New Roman" panose="02020603050405020304" pitchFamily="18" charset="0"/>
              </a:rPr>
            </a:br>
            <a:r>
              <a:rPr lang="en-US" sz="2400" dirty="0">
                <a:solidFill>
                  <a:srgbClr val="307871"/>
                </a:solidFill>
                <a:latin typeface="Times New Roman" panose="02020603050405020304" pitchFamily="18" charset="0"/>
                <a:cs typeface="Times New Roman" panose="02020603050405020304" pitchFamily="18" charset="0"/>
              </a:rPr>
              <a:t>demands.</a:t>
            </a:r>
            <a:endParaRPr lang="en-US" sz="2200" dirty="0">
              <a:solidFill>
                <a:srgbClr val="307871"/>
              </a:solidFill>
              <a:latin typeface="Times New Roman" panose="02020603050405020304" pitchFamily="18" charset="0"/>
              <a:cs typeface="Times New Roman" panose="02020603050405020304" pitchFamily="18" charset="0"/>
            </a:endParaRPr>
          </a:p>
        </p:txBody>
      </p:sp>
      <p:pic>
        <p:nvPicPr>
          <p:cNvPr id="21" name="Obrázek 20">
            <a:extLst>
              <a:ext uri="{FF2B5EF4-FFF2-40B4-BE49-F238E27FC236}">
                <a16:creationId xmlns:a16="http://schemas.microsoft.com/office/drawing/2014/main" id="{B3B6415D-9167-4435-8121-FA5EE6BEE4F9}"/>
              </a:ext>
            </a:extLst>
          </p:cNvPr>
          <p:cNvPicPr>
            <a:picLocks noChangeAspect="1"/>
          </p:cNvPicPr>
          <p:nvPr/>
        </p:nvPicPr>
        <p:blipFill>
          <a:blip r:embed="rId3"/>
          <a:stretch>
            <a:fillRect/>
          </a:stretch>
        </p:blipFill>
        <p:spPr>
          <a:xfrm>
            <a:off x="6403910" y="1621193"/>
            <a:ext cx="4184974" cy="4343400"/>
          </a:xfrm>
          <a:prstGeom prst="rect">
            <a:avLst/>
          </a:prstGeom>
        </p:spPr>
      </p:pic>
    </p:spTree>
    <p:extLst>
      <p:ext uri="{BB962C8B-B14F-4D97-AF65-F5344CB8AC3E}">
        <p14:creationId xmlns:p14="http://schemas.microsoft.com/office/powerpoint/2010/main" val="10534880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294257" cy="461665"/>
          </a:xfrm>
          <a:prstGeom prst="rect">
            <a:avLst/>
          </a:prstGeom>
        </p:spPr>
        <p:txBody>
          <a:bodyPr wrap="square">
            <a:spAutoFit/>
          </a:bodyPr>
          <a:lstStyle/>
          <a:p>
            <a:pPr lvl="0">
              <a:defRPr/>
            </a:pPr>
            <a:r>
              <a:rPr lang="en-US" sz="2400" kern="0" dirty="0">
                <a:solidFill>
                  <a:srgbClr val="307871"/>
                </a:solidFill>
                <a:latin typeface="Times New Roman"/>
                <a:ea typeface="+mj-ea"/>
                <a:cs typeface="+mj-cs"/>
              </a:rPr>
              <a:t>Global Standardization</a:t>
            </a:r>
            <a:r>
              <a:rPr lang="cs-CZ" sz="2400" kern="0" dirty="0">
                <a:solidFill>
                  <a:srgbClr val="307871"/>
                </a:solidFill>
                <a:latin typeface="Times New Roman"/>
                <a:ea typeface="+mj-ea"/>
                <a:cs typeface="+mj-cs"/>
              </a:rPr>
              <a:t> </a:t>
            </a:r>
            <a:r>
              <a:rPr lang="en-US" sz="2400" kern="0" dirty="0">
                <a:solidFill>
                  <a:srgbClr val="307871"/>
                </a:solidFill>
                <a:latin typeface="Times New Roman"/>
                <a:ea typeface="+mj-ea"/>
                <a:cs typeface="+mj-cs"/>
              </a:rPr>
              <a:t>Strategy </a:t>
            </a:r>
          </a:p>
        </p:txBody>
      </p:sp>
      <p:sp>
        <p:nvSpPr>
          <p:cNvPr id="8" name="Zástupný symbol pro obsah 2"/>
          <p:cNvSpPr txBox="1">
            <a:spLocks/>
          </p:cNvSpPr>
          <p:nvPr/>
        </p:nvSpPr>
        <p:spPr>
          <a:xfrm>
            <a:off x="395535" y="1330037"/>
            <a:ext cx="4392489" cy="30460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400" dirty="0">
                <a:solidFill>
                  <a:srgbClr val="307871"/>
                </a:solidFill>
                <a:latin typeface="Times New Roman" panose="02020603050405020304" pitchFamily="18" charset="0"/>
                <a:cs typeface="Times New Roman" panose="02020603050405020304" pitchFamily="18" charset="0"/>
              </a:rPr>
              <a:t>A firm focuses on increasing profitability and profit growth by reaping the cost reductions that come from economies of scale, learning effects, and location economies.</a:t>
            </a:r>
          </a:p>
          <a:p>
            <a:pPr algn="just"/>
            <a:endParaRPr lang="en-US" sz="2400" b="1" dirty="0">
              <a:solidFill>
                <a:srgbClr val="307871"/>
              </a:solidFill>
              <a:latin typeface="Times New Roman" panose="02020603050405020304" pitchFamily="18" charset="0"/>
              <a:cs typeface="Times New Roman" panose="02020603050405020304" pitchFamily="18" charset="0"/>
            </a:endParaRPr>
          </a:p>
          <a:p>
            <a:pPr algn="just"/>
            <a:endParaRPr lang="en-US" sz="2400" dirty="0">
              <a:solidFill>
                <a:srgbClr val="307871"/>
              </a:solidFill>
              <a:latin typeface="Times New Roman" panose="02020603050405020304" pitchFamily="18" charset="0"/>
              <a:cs typeface="Times New Roman" panose="02020603050405020304" pitchFamily="18" charset="0"/>
            </a:endParaRPr>
          </a:p>
        </p:txBody>
      </p:sp>
      <p:pic>
        <p:nvPicPr>
          <p:cNvPr id="12" name="Obrázek 11">
            <a:extLst>
              <a:ext uri="{FF2B5EF4-FFF2-40B4-BE49-F238E27FC236}">
                <a16:creationId xmlns:a16="http://schemas.microsoft.com/office/drawing/2014/main" id="{783A14FE-C390-426B-8877-B0F2CBBB88EA}"/>
              </a:ext>
            </a:extLst>
          </p:cNvPr>
          <p:cNvPicPr>
            <a:picLocks noChangeAspect="1"/>
          </p:cNvPicPr>
          <p:nvPr/>
        </p:nvPicPr>
        <p:blipFill>
          <a:blip r:embed="rId3"/>
          <a:stretch>
            <a:fillRect/>
          </a:stretch>
        </p:blipFill>
        <p:spPr>
          <a:xfrm>
            <a:off x="5946710" y="1247775"/>
            <a:ext cx="4637314" cy="4362450"/>
          </a:xfrm>
          <a:prstGeom prst="rect">
            <a:avLst/>
          </a:prstGeom>
        </p:spPr>
      </p:pic>
    </p:spTree>
    <p:extLst>
      <p:ext uri="{BB962C8B-B14F-4D97-AF65-F5344CB8AC3E}">
        <p14:creationId xmlns:p14="http://schemas.microsoft.com/office/powerpoint/2010/main" val="35776656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28053"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Global Standardization Strategy</a:t>
            </a:r>
          </a:p>
        </p:txBody>
      </p:sp>
      <p:sp>
        <p:nvSpPr>
          <p:cNvPr id="25" name="Rectangle 21">
            <a:extLst>
              <a:ext uri="{FF2B5EF4-FFF2-40B4-BE49-F238E27FC236}">
                <a16:creationId xmlns:a16="http://schemas.microsoft.com/office/drawing/2014/main" id="{6CA4B604-67FE-432C-AF66-898485E6C046}"/>
              </a:ext>
            </a:extLst>
          </p:cNvPr>
          <p:cNvSpPr>
            <a:spLocks noChangeArrowheads="1"/>
          </p:cNvSpPr>
          <p:nvPr/>
        </p:nvSpPr>
        <p:spPr bwMode="auto">
          <a:xfrm>
            <a:off x="3071814" y="260351"/>
            <a:ext cx="6840537" cy="993775"/>
          </a:xfrm>
          <a:prstGeom prst="rect">
            <a:avLst/>
          </a:prstGeom>
          <a:noFill/>
          <a:ln w="9525">
            <a:noFill/>
            <a:miter lim="800000"/>
            <a:headEnd/>
            <a:tailEnd/>
          </a:ln>
          <a:effectLst/>
        </p:spPr>
        <p:txBody>
          <a:bodyPr anchor="ctr"/>
          <a:lstStyle/>
          <a:p>
            <a:pPr algn="ctr"/>
            <a:endParaRPr lang="en-GB" sz="2400" b="1" dirty="0">
              <a:solidFill>
                <a:srgbClr val="5A948E"/>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
        <p:nvSpPr>
          <p:cNvPr id="2" name="Obdélník 1">
            <a:extLst>
              <a:ext uri="{FF2B5EF4-FFF2-40B4-BE49-F238E27FC236}">
                <a16:creationId xmlns:a16="http://schemas.microsoft.com/office/drawing/2014/main" id="{B074F079-314F-45D2-8F3F-DFD29F1ACEA9}"/>
              </a:ext>
            </a:extLst>
          </p:cNvPr>
          <p:cNvSpPr/>
          <p:nvPr/>
        </p:nvSpPr>
        <p:spPr>
          <a:xfrm>
            <a:off x="558140" y="1601673"/>
            <a:ext cx="10592790" cy="4602029"/>
          </a:xfrm>
          <a:prstGeom prst="rect">
            <a:avLst/>
          </a:prstGeom>
        </p:spPr>
        <p:txBody>
          <a:bodyPr wrap="square">
            <a:spAutoFit/>
          </a:bodyPr>
          <a:lstStyle/>
          <a:p>
            <a:pPr marL="342900" indent="-342900">
              <a:lnSpc>
                <a:spcPct val="15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Firms that pursue a global standardization strategy focus on increasing profitability and profit growth by reaping the cost reductions that come from economies of scale, learning effects, and location economies </a:t>
            </a:r>
          </a:p>
          <a:p>
            <a:pPr marL="342900" indent="-342900">
              <a:lnSpc>
                <a:spcPct val="150000"/>
              </a:lnSpc>
              <a:buFont typeface="Arial" panose="020B0604020202020204" pitchFamily="34" charset="0"/>
              <a:buChar char="•"/>
            </a:pPr>
            <a:r>
              <a:rPr lang="cs-CZ" sz="2200" dirty="0">
                <a:solidFill>
                  <a:srgbClr val="307871"/>
                </a:solidFill>
                <a:latin typeface="Times New Roman" panose="02020603050405020304" pitchFamily="18" charset="0"/>
                <a:cs typeface="Times New Roman" panose="02020603050405020304" pitchFamily="18" charset="0"/>
              </a:rPr>
              <a:t>S</a:t>
            </a:r>
            <a:r>
              <a:rPr lang="en-US" sz="2200" dirty="0" err="1">
                <a:solidFill>
                  <a:srgbClr val="307871"/>
                </a:solidFill>
                <a:latin typeface="Times New Roman" panose="02020603050405020304" pitchFamily="18" charset="0"/>
                <a:cs typeface="Times New Roman" panose="02020603050405020304" pitchFamily="18" charset="0"/>
              </a:rPr>
              <a:t>trategic</a:t>
            </a:r>
            <a:r>
              <a:rPr lang="en-US" sz="2200" dirty="0">
                <a:solidFill>
                  <a:srgbClr val="307871"/>
                </a:solidFill>
                <a:latin typeface="Times New Roman" panose="02020603050405020304" pitchFamily="18" charset="0"/>
                <a:cs typeface="Times New Roman" panose="02020603050405020304" pitchFamily="18" charset="0"/>
              </a:rPr>
              <a:t> goal is to pursue a low-cost strategy on a global scale. The production, marketing, and R&amp;D activities of firms pursuing a global standardization strategy are concentrated in a few favorable locations</a:t>
            </a:r>
          </a:p>
          <a:p>
            <a:pPr marL="342900" indent="-342900">
              <a:lnSpc>
                <a:spcPct val="15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Firms pursuing a global standardization strategy try not to customize their product offering and marketing strategy to local conditions because customization involves shorter production runs and the duplication of functions, which tends to raise costs</a:t>
            </a:r>
          </a:p>
        </p:txBody>
      </p:sp>
    </p:spTree>
    <p:extLst>
      <p:ext uri="{BB962C8B-B14F-4D97-AF65-F5344CB8AC3E}">
        <p14:creationId xmlns:p14="http://schemas.microsoft.com/office/powerpoint/2010/main" val="1458440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96947"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Localization</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Strategy</a:t>
            </a:r>
            <a:r>
              <a:rPr lang="cs-CZ" sz="2400" kern="0" dirty="0">
                <a:solidFill>
                  <a:srgbClr val="307871"/>
                </a:solidFill>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Rectangle 6">
            <a:extLst>
              <a:ext uri="{FF2B5EF4-FFF2-40B4-BE49-F238E27FC236}">
                <a16:creationId xmlns:a16="http://schemas.microsoft.com/office/drawing/2014/main" id="{68E898E4-EDD1-4F1B-9095-C45674102DBC}"/>
              </a:ext>
            </a:extLst>
          </p:cNvPr>
          <p:cNvSpPr>
            <a:spLocks noChangeArrowheads="1"/>
          </p:cNvSpPr>
          <p:nvPr/>
        </p:nvSpPr>
        <p:spPr bwMode="auto">
          <a:xfrm>
            <a:off x="712519" y="1154650"/>
            <a:ext cx="9975273" cy="4490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342900" indent="-342900">
              <a:buFont typeface="Arial" panose="020B0604020202020204" pitchFamily="34" charset="0"/>
              <a:buChar char="•"/>
            </a:pPr>
            <a:r>
              <a:rPr lang="en-US" altLang="cs-CZ" sz="2200" dirty="0">
                <a:solidFill>
                  <a:srgbClr val="307871"/>
                </a:solidFill>
                <a:cs typeface="Times New Roman" panose="02020603050405020304" pitchFamily="18" charset="0"/>
              </a:rPr>
              <a:t>A localization strategy focuses on increasing profitability by customizing the firm’s goods or services so that they provide a good match to tastes and preferences in different national or regional markets.</a:t>
            </a:r>
          </a:p>
          <a:p>
            <a:pPr marL="342900" indent="-342900">
              <a:buFont typeface="Arial" panose="020B0604020202020204" pitchFamily="34" charset="0"/>
              <a:buChar char="•"/>
            </a:pPr>
            <a:r>
              <a:rPr lang="en-US" altLang="cs-CZ" sz="2200" dirty="0">
                <a:solidFill>
                  <a:srgbClr val="307871"/>
                </a:solidFill>
                <a:cs typeface="Times New Roman" panose="02020603050405020304" pitchFamily="18" charset="0"/>
              </a:rPr>
              <a:t> Localization is most appropriate when there are substantial differences across nations or regions regarding consumer tastes and preferences and where cost pressures are not too intense. </a:t>
            </a:r>
          </a:p>
          <a:p>
            <a:pPr marL="342900" indent="-342900">
              <a:buFont typeface="Arial" panose="020B0604020202020204" pitchFamily="34" charset="0"/>
              <a:buChar char="•"/>
            </a:pPr>
            <a:r>
              <a:rPr lang="en-US" altLang="cs-CZ" sz="2200" dirty="0">
                <a:solidFill>
                  <a:srgbClr val="307871"/>
                </a:solidFill>
                <a:cs typeface="Times New Roman" panose="02020603050405020304" pitchFamily="18" charset="0"/>
              </a:rPr>
              <a:t>By customizing the product offering to local demands, the firm increases the value of that product in the local market. </a:t>
            </a:r>
          </a:p>
          <a:p>
            <a:pPr marL="342900" indent="-342900">
              <a:buFont typeface="Arial" panose="020B0604020202020204" pitchFamily="34" charset="0"/>
              <a:buChar char="•"/>
            </a:pPr>
            <a:r>
              <a:rPr lang="en-US" altLang="cs-CZ" sz="2200" dirty="0">
                <a:solidFill>
                  <a:srgbClr val="307871"/>
                </a:solidFill>
                <a:cs typeface="Times New Roman" panose="02020603050405020304" pitchFamily="18" charset="0"/>
              </a:rPr>
              <a:t>The strategy may make sense, however, if the added value associated with local customization supports higher pricing, which enables the firm to recoup its higher costs, or if it leads to substantially greater local demand, enabling the firm to reduce costs through the attainment of some scale economies in the local market.</a:t>
            </a:r>
          </a:p>
          <a:p>
            <a:pPr marL="342900" indent="-342900">
              <a:buFont typeface="Arial" panose="020B0604020202020204" pitchFamily="34" charset="0"/>
              <a:buChar char="•"/>
            </a:pPr>
            <a:r>
              <a:rPr lang="en-US" altLang="cs-CZ" sz="2200" dirty="0">
                <a:solidFill>
                  <a:srgbClr val="307871"/>
                </a:solidFill>
                <a:cs typeface="Times New Roman" panose="02020603050405020304" pitchFamily="18" charset="0"/>
              </a:rPr>
              <a:t>At the same time, firms still have to keep an eye on costs. </a:t>
            </a:r>
          </a:p>
        </p:txBody>
      </p:sp>
    </p:spTree>
    <p:extLst>
      <p:ext uri="{BB962C8B-B14F-4D97-AF65-F5344CB8AC3E}">
        <p14:creationId xmlns:p14="http://schemas.microsoft.com/office/powerpoint/2010/main" val="3179623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52439"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Transnational</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Strategy</a:t>
            </a:r>
            <a:r>
              <a:rPr lang="cs-CZ" sz="2400" kern="0" dirty="0">
                <a:solidFill>
                  <a:srgbClr val="307871"/>
                </a:solidFill>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3" name="Obdélník 2">
            <a:extLst>
              <a:ext uri="{FF2B5EF4-FFF2-40B4-BE49-F238E27FC236}">
                <a16:creationId xmlns:a16="http://schemas.microsoft.com/office/drawing/2014/main" id="{41F4F8F4-A83F-446D-B986-86DB15122C3F}"/>
              </a:ext>
            </a:extLst>
          </p:cNvPr>
          <p:cNvSpPr/>
          <p:nvPr/>
        </p:nvSpPr>
        <p:spPr>
          <a:xfrm>
            <a:off x="415636" y="1305342"/>
            <a:ext cx="9642763" cy="2123658"/>
          </a:xfrm>
          <a:prstGeom prst="rect">
            <a:avLst/>
          </a:prstGeom>
        </p:spPr>
        <p:txBody>
          <a:bodyPr wrap="square">
            <a:spAutoFit/>
          </a:bodyPr>
          <a:lstStyle/>
          <a:p>
            <a:r>
              <a:rPr lang="en-US" sz="2200" dirty="0">
                <a:solidFill>
                  <a:srgbClr val="307871"/>
                </a:solidFill>
                <a:latin typeface="Times New Roman" panose="02020603050405020304" pitchFamily="18" charset="0"/>
                <a:cs typeface="Times New Roman" panose="02020603050405020304" pitchFamily="18" charset="0"/>
              </a:rPr>
              <a:t>Attempt to simultaneously achieve low costs through location economies, economies of scale, and learning effects while also differentiating product offerings across geographic markets to account for local differences and fostering multidirectional flows of skills between different subsidiaries in the firm’s global network of operations.</a:t>
            </a:r>
            <a:br>
              <a:rPr lang="en-US" sz="2200" dirty="0">
                <a:solidFill>
                  <a:srgbClr val="307871"/>
                </a:solidFill>
                <a:latin typeface="Times New Roman" panose="02020603050405020304" pitchFamily="18" charset="0"/>
                <a:cs typeface="Times New Roman" panose="02020603050405020304" pitchFamily="18" charset="0"/>
              </a:rPr>
            </a:br>
            <a:endParaRPr lang="en-US"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4070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96298"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Difference</a:t>
            </a:r>
            <a:r>
              <a:rPr lang="cs-CZ" sz="2400" kern="0" dirty="0">
                <a:solidFill>
                  <a:srgbClr val="307871"/>
                </a:solidFill>
                <a:latin typeface="Times New Roman"/>
                <a:ea typeface="+mj-ea"/>
                <a:cs typeface="+mj-cs"/>
              </a:rPr>
              <a:t>s </a:t>
            </a:r>
            <a:endParaRPr kumimoji="0" lang="en-GB" sz="1800" b="0" i="0" u="none" strike="noStrike" kern="0" cap="none" spc="0" normalizeH="0" baseline="0" dirty="0">
              <a:ln>
                <a:noFill/>
              </a:ln>
              <a:solidFill>
                <a:sysClr val="windowText" lastClr="000000"/>
              </a:solidFill>
              <a:effectLst/>
              <a:uLnTx/>
              <a:uFillTx/>
            </a:endParaRPr>
          </a:p>
        </p:txBody>
      </p:sp>
      <p:sp>
        <p:nvSpPr>
          <p:cNvPr id="7" name="Zástupný symbol pro obsah 2">
            <a:extLst>
              <a:ext uri="{FF2B5EF4-FFF2-40B4-BE49-F238E27FC236}">
                <a16:creationId xmlns:a16="http://schemas.microsoft.com/office/drawing/2014/main" id="{32CD418F-423D-4AC6-94FF-E9AA06091320}"/>
              </a:ext>
            </a:extLst>
          </p:cNvPr>
          <p:cNvSpPr txBox="1">
            <a:spLocks/>
          </p:cNvSpPr>
          <p:nvPr/>
        </p:nvSpPr>
        <p:spPr>
          <a:xfrm>
            <a:off x="838200" y="1223158"/>
            <a:ext cx="10088088" cy="495380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Entrepreneurship differs in various countries; for instance, it is easier to do business in some countries than others, and this would likely have an impact on the level of entrepreneurship in each country.</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Doing Business and Global Entrepreneurship Monitor resources offer insights into everything from a quantitative measure of regulations for starting a business to an assessment of the national level of entrepreneurial activity.</a:t>
            </a:r>
            <a:endParaRPr lang="cs-CZ" sz="2200" dirty="0">
              <a:solidFill>
                <a:srgbClr val="307871"/>
              </a:solidFill>
              <a:latin typeface="Times New Roman" panose="02020603050405020304" pitchFamily="18" charset="0"/>
              <a:cs typeface="Times New Roman" panose="02020603050405020304" pitchFamily="18" charset="0"/>
            </a:endParaRP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Citizens of different countries vary in terms of their attitudes toward entrepreneurs and entrepreneurship. For example, a country where people viewed entrepreneurs as positive role models and entrepreneurship as a viable career alternative might also encourage others to become entrepreneurs.</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A country’s stage of development also influences its nature of entrepreneurial activity. </a:t>
            </a:r>
            <a:br>
              <a:rPr lang="en-US" sz="1800" b="1" dirty="0">
                <a:solidFill>
                  <a:srgbClr val="307871"/>
                </a:solidFill>
                <a:latin typeface="Times New Roman" panose="02020603050405020304" pitchFamily="18" charset="0"/>
                <a:cs typeface="Times New Roman" panose="02020603050405020304" pitchFamily="18" charset="0"/>
              </a:rPr>
            </a:br>
            <a:endParaRPr lang="cs-CZ" sz="18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1479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55269"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International Strategy</a:t>
            </a:r>
          </a:p>
        </p:txBody>
      </p:sp>
      <p:sp>
        <p:nvSpPr>
          <p:cNvPr id="8" name="Zástupný symbol pro obsah 2"/>
          <p:cNvSpPr txBox="1">
            <a:spLocks/>
          </p:cNvSpPr>
          <p:nvPr/>
        </p:nvSpPr>
        <p:spPr>
          <a:xfrm>
            <a:off x="395536" y="1330037"/>
            <a:ext cx="4128964" cy="30460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2200" dirty="0">
                <a:solidFill>
                  <a:srgbClr val="307871"/>
                </a:solidFill>
                <a:latin typeface="Times New Roman" panose="02020603050405020304" pitchFamily="18" charset="0"/>
                <a:cs typeface="Times New Roman" panose="02020603050405020304" pitchFamily="18" charset="0"/>
              </a:rPr>
              <a:t>Trying to create value by transferring core competencies to foreign markets where indigenous competitors lack those competencies.</a:t>
            </a:r>
          </a:p>
        </p:txBody>
      </p:sp>
      <p:pic>
        <p:nvPicPr>
          <p:cNvPr id="6" name="Obrázek 5">
            <a:extLst>
              <a:ext uri="{FF2B5EF4-FFF2-40B4-BE49-F238E27FC236}">
                <a16:creationId xmlns:a16="http://schemas.microsoft.com/office/drawing/2014/main" id="{1E25ABA7-1935-465D-8801-69795D52FA88}"/>
              </a:ext>
            </a:extLst>
          </p:cNvPr>
          <p:cNvPicPr>
            <a:picLocks noChangeAspect="1"/>
          </p:cNvPicPr>
          <p:nvPr/>
        </p:nvPicPr>
        <p:blipFill>
          <a:blip r:embed="rId3"/>
          <a:stretch>
            <a:fillRect/>
          </a:stretch>
        </p:blipFill>
        <p:spPr>
          <a:xfrm>
            <a:off x="5862761" y="1410195"/>
            <a:ext cx="4268949" cy="4391020"/>
          </a:xfrm>
          <a:prstGeom prst="rect">
            <a:avLst/>
          </a:prstGeom>
        </p:spPr>
      </p:pic>
    </p:spTree>
    <p:extLst>
      <p:ext uri="{BB962C8B-B14F-4D97-AF65-F5344CB8AC3E}">
        <p14:creationId xmlns:p14="http://schemas.microsoft.com/office/powerpoint/2010/main" val="740109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380506"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Summary</a:t>
            </a:r>
          </a:p>
        </p:txBody>
      </p:sp>
      <p:sp>
        <p:nvSpPr>
          <p:cNvPr id="8" name="Zástupný symbol pro obsah 2"/>
          <p:cNvSpPr txBox="1">
            <a:spLocks/>
          </p:cNvSpPr>
          <p:nvPr/>
        </p:nvSpPr>
        <p:spPr>
          <a:xfrm>
            <a:off x="251520" y="1164852"/>
            <a:ext cx="11326921" cy="48203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sz="2000" dirty="0">
                <a:solidFill>
                  <a:srgbClr val="307871"/>
                </a:solidFill>
                <a:latin typeface="Times New Roman" panose="02020603050405020304" pitchFamily="18" charset="0"/>
                <a:cs typeface="Times New Roman" panose="02020603050405020304" pitchFamily="18" charset="0"/>
              </a:rPr>
              <a:t>Firms pursuing a localization strategy customize their product offering, marketing strategy, and business strategy to national conditions.</a:t>
            </a:r>
          </a:p>
          <a:p>
            <a:pPr>
              <a:lnSpc>
                <a:spcPct val="150000"/>
              </a:lnSpc>
            </a:pPr>
            <a:r>
              <a:rPr lang="en-US" sz="2000" dirty="0">
                <a:solidFill>
                  <a:srgbClr val="307871"/>
                </a:solidFill>
                <a:latin typeface="Times New Roman" panose="02020603050405020304" pitchFamily="18" charset="0"/>
                <a:cs typeface="Times New Roman" panose="02020603050405020304" pitchFamily="18" charset="0"/>
              </a:rPr>
              <a:t>Firms pursuing a global standardization strategy focus on reaping the cost reductions that come</a:t>
            </a:r>
            <a:r>
              <a:rPr lang="cs-CZ" sz="2000" dirty="0">
                <a:solidFill>
                  <a:srgbClr val="307871"/>
                </a:solidFill>
                <a:latin typeface="Times New Roman" panose="02020603050405020304" pitchFamily="18" charset="0"/>
                <a:cs typeface="Times New Roman" panose="02020603050405020304" pitchFamily="18" charset="0"/>
              </a:rPr>
              <a:t> </a:t>
            </a:r>
            <a:r>
              <a:rPr lang="en-US" sz="2000" dirty="0">
                <a:solidFill>
                  <a:srgbClr val="307871"/>
                </a:solidFill>
                <a:latin typeface="Times New Roman" panose="02020603050405020304" pitchFamily="18" charset="0"/>
                <a:cs typeface="Times New Roman" panose="02020603050405020304" pitchFamily="18" charset="0"/>
              </a:rPr>
              <a:t>from experience curve effects and location economies.</a:t>
            </a:r>
          </a:p>
          <a:p>
            <a:pPr>
              <a:lnSpc>
                <a:spcPct val="150000"/>
              </a:lnSpc>
            </a:pPr>
            <a:r>
              <a:rPr lang="en-US" sz="2000" dirty="0">
                <a:solidFill>
                  <a:srgbClr val="307871"/>
                </a:solidFill>
                <a:latin typeface="Times New Roman" panose="02020603050405020304" pitchFamily="18" charset="0"/>
                <a:cs typeface="Times New Roman" panose="02020603050405020304" pitchFamily="18" charset="0"/>
              </a:rPr>
              <a:t>Many industries are now so competitive that firms must adopt a transnational strategy. This involves a simultaneous focus on reducing costs, transferring skills and products, and boosting local responsiveness. Implementing such a strategy may not be easy.</a:t>
            </a:r>
          </a:p>
          <a:p>
            <a:pPr>
              <a:lnSpc>
                <a:spcPct val="150000"/>
              </a:lnSpc>
            </a:pPr>
            <a:r>
              <a:rPr lang="en-US" sz="2000" dirty="0">
                <a:solidFill>
                  <a:srgbClr val="307871"/>
                </a:solidFill>
                <a:latin typeface="Times New Roman" panose="02020603050405020304" pitchFamily="18" charset="0"/>
                <a:cs typeface="Times New Roman" panose="02020603050405020304" pitchFamily="18" charset="0"/>
              </a:rPr>
              <a:t>Strategic alliances are cooperative agreements between actual or potential competitors. The advantages of alliances are that they facilitate entry into foreign markets, enable partners to share the fixed costs and risks associated with new products and processes, facilitate the transfer of complementary skills between companies, and help firms establish technical standards. </a:t>
            </a:r>
            <a:br>
              <a:rPr lang="en-US" sz="2000" dirty="0">
                <a:solidFill>
                  <a:srgbClr val="307871"/>
                </a:solidFill>
                <a:latin typeface="Times New Roman" panose="02020603050405020304" pitchFamily="18" charset="0"/>
                <a:cs typeface="Times New Roman" panose="02020603050405020304" pitchFamily="18" charset="0"/>
              </a:rPr>
            </a:br>
            <a:endParaRPr lang="en-US" sz="2000" dirty="0">
              <a:solidFill>
                <a:srgbClr val="307871"/>
              </a:solidFill>
              <a:latin typeface="Times New Roman" panose="02020603050405020304" pitchFamily="18" charset="0"/>
              <a:cs typeface="Times New Roman" panose="02020603050405020304" pitchFamily="18" charset="0"/>
            </a:endParaRPr>
          </a:p>
          <a:p>
            <a:pPr>
              <a:lnSpc>
                <a:spcPct val="150000"/>
              </a:lnSpc>
            </a:pPr>
            <a:endParaRPr lang="en-US"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8540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234125"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Global Start-ups and Born-Global Firms </a:t>
            </a:r>
            <a:endParaRPr kumimoji="0" lang="en-GB" sz="1800" b="0" i="0" u="none" strike="noStrike" kern="0" cap="none" spc="0" normalizeH="0" baseline="0" dirty="0">
              <a:ln>
                <a:noFill/>
              </a:ln>
              <a:solidFill>
                <a:sysClr val="windowText" lastClr="000000"/>
              </a:solidFill>
              <a:effectLst/>
              <a:uLnTx/>
              <a:uFillTx/>
            </a:endParaRPr>
          </a:p>
        </p:txBody>
      </p:sp>
      <p:sp>
        <p:nvSpPr>
          <p:cNvPr id="6" name="Zástupný symbol pro obsah 2">
            <a:extLst>
              <a:ext uri="{FF2B5EF4-FFF2-40B4-BE49-F238E27FC236}">
                <a16:creationId xmlns:a16="http://schemas.microsoft.com/office/drawing/2014/main" id="{6E27E232-8B7F-4E71-B522-43BBFA6059EE}"/>
              </a:ext>
            </a:extLst>
          </p:cNvPr>
          <p:cNvSpPr txBox="1">
            <a:spLocks/>
          </p:cNvSpPr>
          <p:nvPr/>
        </p:nvSpPr>
        <p:spPr>
          <a:xfrm>
            <a:off x="838200" y="1223158"/>
            <a:ext cx="9540834" cy="495380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born global firm is defined as a business organization that, from inception, seeks to derive significant competitive advantage from the use of resources and the sale of outputs in multiple countries. </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In contrast to the traditional pattern of businesses that operate in the home country for many years and gradually evolve into international trade, born global begin with a “borderless” view of the world and develop the strategies needed to expand abroad at or soon after the firm’s founding.</a:t>
            </a:r>
          </a:p>
          <a:p>
            <a:pPr algn="l">
              <a:lnSpc>
                <a:spcPct val="110000"/>
              </a:lnSpc>
            </a:pPr>
            <a:br>
              <a:rPr lang="en-US" sz="2200" dirty="0">
                <a:solidFill>
                  <a:srgbClr val="307871"/>
                </a:solidFill>
                <a:latin typeface="Times New Roman" panose="02020603050405020304" pitchFamily="18" charset="0"/>
                <a:cs typeface="Times New Roman" panose="02020603050405020304" pitchFamily="18" charset="0"/>
              </a:rPr>
            </a:b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1946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86786"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Two Phases of Global Start-up Assessment </a:t>
            </a:r>
            <a:endParaRPr kumimoji="0" lang="en-GB" sz="1800" b="0" i="0" u="none" strike="noStrike" kern="0" cap="none" spc="0" normalizeH="0" baseline="0" dirty="0">
              <a:ln>
                <a:noFill/>
              </a:ln>
              <a:solidFill>
                <a:sysClr val="windowText" lastClr="000000"/>
              </a:solidFill>
              <a:effectLst/>
              <a:uLnTx/>
              <a:uFillTx/>
            </a:endParaRPr>
          </a:p>
        </p:txBody>
      </p:sp>
      <p:sp>
        <p:nvSpPr>
          <p:cNvPr id="2" name="Obdélník 1">
            <a:extLst>
              <a:ext uri="{FF2B5EF4-FFF2-40B4-BE49-F238E27FC236}">
                <a16:creationId xmlns:a16="http://schemas.microsoft.com/office/drawing/2014/main" id="{A1E4637C-B370-4B56-B109-2C1AA796452F}"/>
              </a:ext>
            </a:extLst>
          </p:cNvPr>
          <p:cNvSpPr/>
          <p:nvPr/>
        </p:nvSpPr>
        <p:spPr>
          <a:xfrm>
            <a:off x="625722" y="1794245"/>
            <a:ext cx="9349551" cy="2299860"/>
          </a:xfrm>
          <a:prstGeom prst="rect">
            <a:avLst/>
          </a:prstGeom>
        </p:spPr>
        <p:txBody>
          <a:bodyPr wrap="square">
            <a:spAutoFit/>
          </a:bodyPr>
          <a:lstStyle/>
          <a:p>
            <a:pPr marL="342900" indent="-342900">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If you can answer yes to all or most of the questions from Phase 1, then you need to be sure that you can quickly build the resources and capabilities identified in Phase 2. </a:t>
            </a:r>
          </a:p>
          <a:p>
            <a:pPr marL="342900" indent="-342900">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Research has shown that firms unable to connect the dots in Phase 2 are forced to cease operations after a short, but lively, period of time. </a:t>
            </a:r>
            <a:br>
              <a:rPr lang="en-US" sz="2200" dirty="0">
                <a:solidFill>
                  <a:srgbClr val="307871"/>
                </a:solidFill>
                <a:latin typeface="Times New Roman" panose="02020603050405020304" pitchFamily="18" charset="0"/>
                <a:cs typeface="Times New Roman" panose="02020603050405020304" pitchFamily="18" charset="0"/>
              </a:rPr>
            </a:br>
            <a:endParaRPr lang="en-US"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2781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897768" cy="461665"/>
          </a:xfrm>
          <a:prstGeom prst="rect">
            <a:avLst/>
          </a:prstGeom>
        </p:spPr>
        <p:txBody>
          <a:bodyPr wrap="none">
            <a:spAutoFit/>
          </a:bodyPr>
          <a:lstStyle/>
          <a:p>
            <a:pPr lvl="0">
              <a:defRPr/>
            </a:pPr>
            <a:r>
              <a:rPr lang="en-US" sz="2400" kern="0" dirty="0">
                <a:solidFill>
                  <a:srgbClr val="307871"/>
                </a:solidFill>
                <a:latin typeface="Times New Roman"/>
              </a:rPr>
              <a:t>Phase 1: Should my firm be a global start-up? </a:t>
            </a:r>
            <a:endParaRPr kumimoji="0" lang="en-GB" sz="1800" b="0" i="0" u="none" strike="noStrike" kern="0" cap="none" spc="0" normalizeH="0" baseline="0" dirty="0">
              <a:ln>
                <a:noFill/>
              </a:ln>
              <a:solidFill>
                <a:sysClr val="windowText" lastClr="000000"/>
              </a:solidFill>
              <a:effectLst/>
              <a:uLnTx/>
              <a:uFillTx/>
            </a:endParaRPr>
          </a:p>
        </p:txBody>
      </p:sp>
      <p:sp>
        <p:nvSpPr>
          <p:cNvPr id="6" name="Zástupný symbol pro obsah 2">
            <a:extLst>
              <a:ext uri="{FF2B5EF4-FFF2-40B4-BE49-F238E27FC236}">
                <a16:creationId xmlns:a16="http://schemas.microsoft.com/office/drawing/2014/main" id="{A6591DC3-5D1A-4BDB-808A-4A1FE51771ED}"/>
              </a:ext>
            </a:extLst>
          </p:cNvPr>
          <p:cNvSpPr txBox="1">
            <a:spLocks/>
          </p:cNvSpPr>
          <p:nvPr/>
        </p:nvSpPr>
        <p:spPr>
          <a:xfrm>
            <a:off x="251520" y="1223158"/>
            <a:ext cx="9913758" cy="495380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Do I want to build the brand around the world right from the start?</a:t>
            </a:r>
          </a:p>
          <a:p>
            <a:pPr marL="342900" indent="-342900" algn="just">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Do I need human resources from other countries for my company to succeed?</a:t>
            </a:r>
          </a:p>
          <a:p>
            <a:pPr marL="342900" indent="-342900" algn="just">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Do I need financial capital from other countries for my company to succeed?</a:t>
            </a:r>
          </a:p>
          <a:p>
            <a:pPr marL="342900" indent="-342900" algn="just">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Will my target customers prefer the services of my company to the services of my competitors if I am global?</a:t>
            </a:r>
          </a:p>
          <a:p>
            <a:pPr marL="342900" indent="-342900" algn="just">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Can I put an international system in place more quickly than domestic competitors?</a:t>
            </a:r>
          </a:p>
          <a:p>
            <a:pPr marL="342900" indent="-342900" algn="just">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Do I need global scale and scope to justify the financial and human capital investment in the venture?</a:t>
            </a:r>
          </a:p>
          <a:p>
            <a:pPr marL="342900" indent="-342900" algn="just">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Will a purely domestic focus now make it harder for me to go global in </a:t>
            </a:r>
            <a:r>
              <a:rPr lang="en-US" sz="2200" dirty="0" err="1">
                <a:solidFill>
                  <a:srgbClr val="307871"/>
                </a:solidFill>
                <a:latin typeface="Times New Roman" panose="02020603050405020304" pitchFamily="18" charset="0"/>
                <a:cs typeface="Times New Roman" panose="02020603050405020304" pitchFamily="18" charset="0"/>
              </a:rPr>
              <a:t>th</a:t>
            </a:r>
            <a:r>
              <a:rPr lang="cs-CZ" sz="2200" dirty="0">
                <a:solidFill>
                  <a:srgbClr val="307871"/>
                </a:solidFill>
                <a:latin typeface="Times New Roman" panose="02020603050405020304" pitchFamily="18" charset="0"/>
                <a:cs typeface="Times New Roman" panose="02020603050405020304" pitchFamily="18" charset="0"/>
              </a:rPr>
              <a:t>e </a:t>
            </a:r>
            <a:r>
              <a:rPr lang="en-US" sz="2200" dirty="0">
                <a:solidFill>
                  <a:srgbClr val="307871"/>
                </a:solidFill>
                <a:latin typeface="Times New Roman" panose="02020603050405020304" pitchFamily="18" charset="0"/>
                <a:cs typeface="Times New Roman" panose="02020603050405020304" pitchFamily="18" charset="0"/>
              </a:rPr>
              <a:t>future? </a:t>
            </a:r>
            <a:br>
              <a:rPr lang="en-US" sz="2200" dirty="0">
                <a:solidFill>
                  <a:srgbClr val="307871"/>
                </a:solidFill>
                <a:latin typeface="Times New Roman" panose="02020603050405020304" pitchFamily="18" charset="0"/>
                <a:cs typeface="Times New Roman" panose="02020603050405020304" pitchFamily="18" charset="0"/>
              </a:rPr>
            </a:br>
            <a:endParaRPr lang="en-US" sz="2200" dirty="0">
              <a:solidFill>
                <a:srgbClr val="307871"/>
              </a:solidFill>
              <a:latin typeface="Times New Roman" panose="02020603050405020304" pitchFamily="18" charset="0"/>
              <a:cs typeface="Times New Roman" panose="02020603050405020304" pitchFamily="18" charset="0"/>
            </a:endParaRPr>
          </a:p>
          <a:p>
            <a:pPr marL="342900" indent="-342900" algn="just">
              <a:lnSpc>
                <a:spcPct val="110000"/>
              </a:lnSpc>
              <a:buFont typeface="Arial" panose="020B0604020202020204" pitchFamily="34" charset="0"/>
              <a:buChar char="•"/>
            </a:pPr>
            <a:endParaRPr lang="cs-CZ" sz="18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14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868407"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Phase 2: Now that you have committed to going global, here is what you need </a:t>
            </a:r>
            <a:endParaRPr kumimoji="0" lang="en-GB" sz="1800" b="0" i="0" u="none" strike="noStrike" kern="0" cap="none" spc="0" normalizeH="0" baseline="0" dirty="0">
              <a:ln>
                <a:noFill/>
              </a:ln>
              <a:solidFill>
                <a:sysClr val="windowText" lastClr="000000"/>
              </a:solidFill>
              <a:effectLst/>
              <a:uLnTx/>
              <a:uFillTx/>
            </a:endParaRPr>
          </a:p>
        </p:txBody>
      </p:sp>
      <p:sp>
        <p:nvSpPr>
          <p:cNvPr id="6" name="Obdélník 5">
            <a:extLst>
              <a:ext uri="{FF2B5EF4-FFF2-40B4-BE49-F238E27FC236}">
                <a16:creationId xmlns:a16="http://schemas.microsoft.com/office/drawing/2014/main" id="{D23F54EA-324D-4A79-98D6-CD7ED5B162CF}"/>
              </a:ext>
            </a:extLst>
          </p:cNvPr>
          <p:cNvSpPr/>
          <p:nvPr/>
        </p:nvSpPr>
        <p:spPr>
          <a:xfrm>
            <a:off x="890649" y="1382747"/>
            <a:ext cx="9725891" cy="4906728"/>
          </a:xfrm>
          <a:prstGeom prst="rect">
            <a:avLst/>
          </a:prstGeom>
        </p:spPr>
        <p:txBody>
          <a:bodyPr wrap="square">
            <a:spAutoFit/>
          </a:bodyPr>
          <a:lstStyle/>
          <a:p>
            <a:pPr marL="342900" indent="-342900">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 strong management team with international experience</a:t>
            </a:r>
          </a:p>
          <a:p>
            <a:pPr marL="342900" indent="-342900">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 broad and deep international network among suppliers, customers, and complements</a:t>
            </a:r>
          </a:p>
          <a:p>
            <a:pPr marL="342900" indent="-342900">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Preemptive marketing or technology that provides you with a first-mover advantage with</a:t>
            </a:r>
            <a:r>
              <a:rPr lang="cs-CZ" sz="2200" dirty="0">
                <a:solidFill>
                  <a:srgbClr val="307871"/>
                </a:solidFill>
                <a:latin typeface="Times New Roman" panose="02020603050405020304" pitchFamily="18" charset="0"/>
                <a:cs typeface="Times New Roman" panose="02020603050405020304" pitchFamily="18" charset="0"/>
              </a:rPr>
              <a:t> </a:t>
            </a:r>
            <a:r>
              <a:rPr lang="en-US" sz="2200" dirty="0">
                <a:solidFill>
                  <a:srgbClr val="307871"/>
                </a:solidFill>
                <a:latin typeface="Times New Roman" panose="02020603050405020304" pitchFamily="18" charset="0"/>
                <a:cs typeface="Times New Roman" panose="02020603050405020304" pitchFamily="18" charset="0"/>
              </a:rPr>
              <a:t>customers and can lock out competitors from key suppliers and complements</a:t>
            </a:r>
          </a:p>
          <a:p>
            <a:pPr marL="342900" indent="-342900">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Strong intangible assets (e.g., both Logitech and Skype have style, hipness, and mindshare via</a:t>
            </a:r>
            <a:r>
              <a:rPr lang="cs-CZ" sz="2200" dirty="0">
                <a:solidFill>
                  <a:srgbClr val="307871"/>
                </a:solidFill>
                <a:latin typeface="Times New Roman" panose="02020603050405020304" pitchFamily="18" charset="0"/>
                <a:cs typeface="Times New Roman" panose="02020603050405020304" pitchFamily="18" charset="0"/>
              </a:rPr>
              <a:t> </a:t>
            </a:r>
            <a:r>
              <a:rPr lang="en-US" sz="2200" dirty="0">
                <a:solidFill>
                  <a:srgbClr val="307871"/>
                </a:solidFill>
                <a:latin typeface="Times New Roman" panose="02020603050405020304" pitchFamily="18" charset="0"/>
                <a:cs typeface="Times New Roman" panose="02020603050405020304" pitchFamily="18" charset="0"/>
              </a:rPr>
              <a:t>their brands)</a:t>
            </a:r>
          </a:p>
          <a:p>
            <a:pPr marL="342900" indent="-342900">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The ability to keep customers locked in by linking new products and services to the core</a:t>
            </a:r>
            <a:r>
              <a:rPr lang="cs-CZ" sz="2200" dirty="0">
                <a:solidFill>
                  <a:srgbClr val="307871"/>
                </a:solidFill>
                <a:latin typeface="Times New Roman" panose="02020603050405020304" pitchFamily="18" charset="0"/>
                <a:cs typeface="Times New Roman" panose="02020603050405020304" pitchFamily="18" charset="0"/>
              </a:rPr>
              <a:t> </a:t>
            </a:r>
            <a:r>
              <a:rPr lang="en-US" sz="2200" dirty="0">
                <a:solidFill>
                  <a:srgbClr val="307871"/>
                </a:solidFill>
                <a:latin typeface="Times New Roman" panose="02020603050405020304" pitchFamily="18" charset="0"/>
                <a:cs typeface="Times New Roman" panose="02020603050405020304" pitchFamily="18" charset="0"/>
              </a:rPr>
              <a:t>business while constantly innovating in the core product or service itself</a:t>
            </a:r>
          </a:p>
          <a:p>
            <a:pPr marL="342900" indent="-342900">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Close worldwide coordination and communication among business units, suppliers, complements, and customers</a:t>
            </a:r>
            <a:endParaRPr lang="cs-CZ" sz="2200" dirty="0">
              <a:solidFill>
                <a:srgbClr val="307871"/>
              </a:solidFill>
              <a:latin typeface="Times New Roman" panose="02020603050405020304" pitchFamily="18" charset="0"/>
              <a:cs typeface="Times New Roman" panose="02020603050405020304" pitchFamily="18" charset="0"/>
            </a:endParaRPr>
          </a:p>
          <a:p>
            <a:pPr marL="742950" lvl="1" indent="-285750">
              <a:lnSpc>
                <a:spcPct val="110000"/>
              </a:lnSpc>
              <a:buFont typeface="Arial" panose="020B0604020202020204" pitchFamily="34" charset="0"/>
              <a:buChar char="•"/>
            </a:pPr>
            <a:endParaRPr lang="en-US"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6861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75119"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Discussion questions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a:extLst>
              <a:ext uri="{FF2B5EF4-FFF2-40B4-BE49-F238E27FC236}">
                <a16:creationId xmlns:a16="http://schemas.microsoft.com/office/drawing/2014/main" id="{7A7951F4-0AD4-46D0-8131-DA3A156C1984}"/>
              </a:ext>
            </a:extLst>
          </p:cNvPr>
          <p:cNvSpPr txBox="1">
            <a:spLocks/>
          </p:cNvSpPr>
          <p:nvPr/>
        </p:nvSpPr>
        <p:spPr>
          <a:xfrm>
            <a:off x="838200" y="1223158"/>
            <a:ext cx="8365177" cy="495380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What are the characteristics of a global start-up?</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What might explain the increasing number of global start-ups?</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Why might a global start-up be harder to manage than a purely domestic company?</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What key pieces of information would you need to assess whether you should launch a global start-up?</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Once you have decided to launch a global start-up, what key resources and capabilities must you begin putting into place? </a:t>
            </a:r>
          </a:p>
          <a:p>
            <a:pPr marL="742950" lvl="1" indent="-285750" algn="l">
              <a:lnSpc>
                <a:spcPct val="110000"/>
              </a:lnSpc>
              <a:buFont typeface="Arial" panose="020B0604020202020204" pitchFamily="34" charset="0"/>
              <a:buChar char="•"/>
            </a:pPr>
            <a:endParaRPr lang="en-US" sz="2200" dirty="0">
              <a:solidFill>
                <a:srgbClr val="307871"/>
              </a:solidFill>
              <a:latin typeface="Times New Roman" panose="02020603050405020304" pitchFamily="18" charset="0"/>
              <a:cs typeface="Times New Roman" panose="02020603050405020304" pitchFamily="18" charset="0"/>
            </a:endParaRPr>
          </a:p>
          <a:p>
            <a:pPr marL="342900" indent="-342900" algn="l">
              <a:lnSpc>
                <a:spcPct val="110000"/>
              </a:lnSpc>
              <a:buFont typeface="Arial" panose="020B0604020202020204" pitchFamily="34" charset="0"/>
              <a:buChar char="•"/>
            </a:pPr>
            <a:endParaRPr lang="en-US" sz="2200" dirty="0">
              <a:solidFill>
                <a:srgbClr val="307871"/>
              </a:solidFill>
              <a:latin typeface="Times New Roman" panose="02020603050405020304" pitchFamily="18" charset="0"/>
              <a:cs typeface="Times New Roman" panose="02020603050405020304" pitchFamily="18" charset="0"/>
            </a:endParaRPr>
          </a:p>
          <a:p>
            <a:pPr marL="285750" indent="-285750" algn="l">
              <a:lnSpc>
                <a:spcPct val="110000"/>
              </a:lnSpc>
              <a:buFont typeface="Arial" panose="020B0604020202020204" pitchFamily="34" charset="0"/>
              <a:buChar char="•"/>
            </a:pPr>
            <a:endParaRPr lang="cs-CZ" sz="2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387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58237" cy="461665"/>
          </a:xfrm>
          <a:prstGeom prst="rect">
            <a:avLst/>
          </a:prstGeom>
        </p:spPr>
        <p:txBody>
          <a:bodyPr wrap="none">
            <a:spAutoFit/>
          </a:bodyPr>
          <a:lstStyle/>
          <a:p>
            <a:pPr lvl="0">
              <a:defRPr/>
            </a:pPr>
            <a:r>
              <a:rPr lang="en-GB" sz="2400" b="1" dirty="0">
                <a:solidFill>
                  <a:srgbClr val="5A948E"/>
                </a:solidFill>
                <a:latin typeface="Times New Roman" panose="02020603050405020304" pitchFamily="18" charset="0"/>
                <a:cs typeface="Times New Roman" panose="02020603050405020304" pitchFamily="18" charset="0"/>
              </a:rPr>
              <a:t>Global strategy setting</a:t>
            </a:r>
            <a:endParaRPr kumimoji="0" lang="en-GB" sz="1800" b="0" i="0" u="none" strike="noStrike" kern="0" cap="none" spc="0" normalizeH="0" baseline="0" dirty="0">
              <a:ln>
                <a:noFill/>
              </a:ln>
              <a:solidFill>
                <a:sysClr val="windowText" lastClr="000000"/>
              </a:solidFill>
              <a:effectLst/>
              <a:uLnTx/>
              <a:uFillTx/>
            </a:endParaRPr>
          </a:p>
        </p:txBody>
      </p:sp>
      <p:sp>
        <p:nvSpPr>
          <p:cNvPr id="7" name="Zástupný symbol pro obsah 2">
            <a:extLst>
              <a:ext uri="{FF2B5EF4-FFF2-40B4-BE49-F238E27FC236}">
                <a16:creationId xmlns:a16="http://schemas.microsoft.com/office/drawing/2014/main" id="{2505CBBB-FD8F-4562-BA60-091CC8AF13EE}"/>
              </a:ext>
            </a:extLst>
          </p:cNvPr>
          <p:cNvSpPr txBox="1">
            <a:spLocks/>
          </p:cNvSpPr>
          <p:nvPr/>
        </p:nvSpPr>
        <p:spPr>
          <a:xfrm>
            <a:off x="838200" y="1223158"/>
            <a:ext cx="8365177" cy="495380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A firm’s strategy can be defined as the actions that managers take to attain the goals of the firm </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To maximize the value of a firm, managers must pursue strategies that increase the profitability of the enterprise and its rate of profit growth over time</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Profitability can be measured in a number of ways, but for consistency, we shall define it as the rate of return that the firm makes on its invested capital (</a:t>
            </a:r>
            <a:r>
              <a:rPr lang="en-US" sz="2200" dirty="0" err="1">
                <a:solidFill>
                  <a:srgbClr val="307871"/>
                </a:solidFill>
                <a:latin typeface="Times New Roman" panose="02020603050405020304" pitchFamily="18" charset="0"/>
                <a:cs typeface="Times New Roman" panose="02020603050405020304" pitchFamily="18" charset="0"/>
              </a:rPr>
              <a:t>ROIC</a:t>
            </a:r>
            <a:r>
              <a:rPr lang="en-US" sz="2200" dirty="0">
                <a:solidFill>
                  <a:srgbClr val="307871"/>
                </a:solidFill>
                <a:latin typeface="Times New Roman" panose="02020603050405020304" pitchFamily="18" charset="0"/>
                <a:cs typeface="Times New Roman" panose="02020603050405020304" pitchFamily="18" charset="0"/>
              </a:rPr>
              <a:t>), which is calculated by</a:t>
            </a:r>
            <a:br>
              <a:rPr lang="en-US" sz="2200" dirty="0">
                <a:solidFill>
                  <a:srgbClr val="307871"/>
                </a:solidFill>
                <a:latin typeface="Times New Roman" panose="02020603050405020304" pitchFamily="18" charset="0"/>
                <a:cs typeface="Times New Roman" panose="02020603050405020304" pitchFamily="18" charset="0"/>
              </a:rPr>
            </a:br>
            <a:r>
              <a:rPr lang="en-US" sz="2200" dirty="0">
                <a:solidFill>
                  <a:srgbClr val="307871"/>
                </a:solidFill>
                <a:latin typeface="Times New Roman" panose="02020603050405020304" pitchFamily="18" charset="0"/>
                <a:cs typeface="Times New Roman" panose="02020603050405020304" pitchFamily="18" charset="0"/>
              </a:rPr>
              <a:t>dividing the net profits of the firm by total invested capital.</a:t>
            </a:r>
          </a:p>
          <a:p>
            <a:pPr marL="342900" indent="-342900" algn="l">
              <a:lnSpc>
                <a:spcPct val="110000"/>
              </a:lnSpc>
              <a:buFont typeface="Arial" panose="020B0604020202020204" pitchFamily="34" charset="0"/>
              <a:buChar char="•"/>
            </a:pPr>
            <a:r>
              <a:rPr lang="en-US" sz="2200" dirty="0">
                <a:solidFill>
                  <a:srgbClr val="307871"/>
                </a:solidFill>
                <a:latin typeface="Times New Roman" panose="02020603050405020304" pitchFamily="18" charset="0"/>
                <a:cs typeface="Times New Roman" panose="02020603050405020304" pitchFamily="18" charset="0"/>
              </a:rPr>
              <a:t>Profit growth is measured by the percentage increase in net profits over time </a:t>
            </a:r>
          </a:p>
          <a:p>
            <a:pPr marL="742950" lvl="1" indent="-285750" algn="l">
              <a:lnSpc>
                <a:spcPct val="110000"/>
              </a:lnSpc>
              <a:buFont typeface="Arial" panose="020B0604020202020204" pitchFamily="34" charset="0"/>
              <a:buChar char="•"/>
            </a:pPr>
            <a:endParaRPr lang="en-US" sz="1800" dirty="0">
              <a:solidFill>
                <a:srgbClr val="307871"/>
              </a:solidFill>
              <a:latin typeface="Times New Roman" panose="02020603050405020304" pitchFamily="18" charset="0"/>
              <a:cs typeface="Times New Roman" panose="02020603050405020304" pitchFamily="18" charset="0"/>
            </a:endParaRPr>
          </a:p>
          <a:p>
            <a:pPr marL="342900" indent="-342900" algn="l">
              <a:lnSpc>
                <a:spcPct val="110000"/>
              </a:lnSpc>
              <a:buFont typeface="Arial" panose="020B0604020202020204" pitchFamily="34" charset="0"/>
              <a:buChar char="•"/>
            </a:pPr>
            <a:endParaRPr lang="en-US" sz="2200" dirty="0">
              <a:solidFill>
                <a:srgbClr val="307871"/>
              </a:solidFill>
              <a:latin typeface="Times New Roman" panose="02020603050405020304" pitchFamily="18" charset="0"/>
              <a:cs typeface="Times New Roman" panose="02020603050405020304" pitchFamily="18" charset="0"/>
            </a:endParaRPr>
          </a:p>
          <a:p>
            <a:pPr marL="285750" indent="-285750" algn="l">
              <a:lnSpc>
                <a:spcPct val="110000"/>
              </a:lnSpc>
              <a:buFont typeface="Arial" panose="020B0604020202020204" pitchFamily="34" charset="0"/>
              <a:buChar char="•"/>
            </a:pPr>
            <a:endParaRPr lang="cs-CZ" sz="18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414906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2713</Words>
  <Application>Microsoft Office PowerPoint</Application>
  <PresentationFormat>Širokoúhlá obrazovka</PresentationFormat>
  <Paragraphs>132</Paragraphs>
  <Slides>31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31</vt:i4>
      </vt:variant>
    </vt:vector>
  </HeadingPairs>
  <TitlesOfParts>
    <vt:vector size="37" baseType="lpstr">
      <vt:lpstr>Arial</vt:lpstr>
      <vt:lpstr>Calibri</vt:lpstr>
      <vt:lpstr>Calibri Light</vt:lpstr>
      <vt:lpstr>Enriqueta</vt:lpstr>
      <vt:lpstr>Times New Roman</vt:lpstr>
      <vt:lpstr>Motiv Office</vt:lpstr>
      <vt:lpstr>Global Entrepreneurship</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JS</cp:lastModifiedBy>
  <cp:revision>48</cp:revision>
  <dcterms:created xsi:type="dcterms:W3CDTF">2016-11-25T20:36:16Z</dcterms:created>
  <dcterms:modified xsi:type="dcterms:W3CDTF">2020-01-23T21:36:51Z</dcterms:modified>
</cp:coreProperties>
</file>