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66" r:id="rId3"/>
    <p:sldId id="267" r:id="rId4"/>
    <p:sldId id="268" r:id="rId5"/>
    <p:sldId id="269" r:id="rId6"/>
    <p:sldId id="270" r:id="rId7"/>
    <p:sldId id="318" r:id="rId8"/>
    <p:sldId id="319" r:id="rId9"/>
    <p:sldId id="320" r:id="rId10"/>
    <p:sldId id="321" r:id="rId11"/>
    <p:sldId id="322" r:id="rId12"/>
    <p:sldId id="271" r:id="rId13"/>
    <p:sldId id="272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CC0E3-F247-4DFE-8C67-2AFEAE1B49D9}" type="datetimeFigureOut">
              <a:rPr lang="cs-CZ" smtClean="0"/>
              <a:t>3. 10. 2020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CF59A-5E06-4BD7-ABDD-4AE0287A3F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429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AFC0-EA9B-40AD-BDFD-849246353B7D}" type="datetimeFigureOut">
              <a:rPr lang="cs-CZ" smtClean="0"/>
              <a:pPr/>
              <a:t>3. 10. 2020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EA5F-053C-4FA5-87CD-BB8BA4FB1C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AFC0-EA9B-40AD-BDFD-849246353B7D}" type="datetimeFigureOut">
              <a:rPr lang="cs-CZ" smtClean="0"/>
              <a:pPr/>
              <a:t>3. 10. 2020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EA5F-053C-4FA5-87CD-BB8BA4FB1C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AFC0-EA9B-40AD-BDFD-849246353B7D}" type="datetimeFigureOut">
              <a:rPr lang="cs-CZ" smtClean="0"/>
              <a:pPr/>
              <a:t>3. 10. 2020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EA5F-053C-4FA5-87CD-BB8BA4FB1C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AFC0-EA9B-40AD-BDFD-849246353B7D}" type="datetimeFigureOut">
              <a:rPr lang="cs-CZ" smtClean="0"/>
              <a:pPr/>
              <a:t>3. 10. 2020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EA5F-053C-4FA5-87CD-BB8BA4FB1C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AFC0-EA9B-40AD-BDFD-849246353B7D}" type="datetimeFigureOut">
              <a:rPr lang="cs-CZ" smtClean="0"/>
              <a:pPr/>
              <a:t>3. 10. 2020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EA5F-053C-4FA5-87CD-BB8BA4FB1C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AFC0-EA9B-40AD-BDFD-849246353B7D}" type="datetimeFigureOut">
              <a:rPr lang="cs-CZ" smtClean="0"/>
              <a:pPr/>
              <a:t>3. 10. 2020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EA5F-053C-4FA5-87CD-BB8BA4FB1C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AFC0-EA9B-40AD-BDFD-849246353B7D}" type="datetimeFigureOut">
              <a:rPr lang="cs-CZ" smtClean="0"/>
              <a:pPr/>
              <a:t>3. 10. 2020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EA5F-053C-4FA5-87CD-BB8BA4FB1C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AFC0-EA9B-40AD-BDFD-849246353B7D}" type="datetimeFigureOut">
              <a:rPr lang="cs-CZ" smtClean="0"/>
              <a:pPr/>
              <a:t>3. 10. 2020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EA5F-053C-4FA5-87CD-BB8BA4FB1C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AFC0-EA9B-40AD-BDFD-849246353B7D}" type="datetimeFigureOut">
              <a:rPr lang="cs-CZ" smtClean="0"/>
              <a:pPr/>
              <a:t>3. 10. 2020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EA5F-053C-4FA5-87CD-BB8BA4FB1C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AFC0-EA9B-40AD-BDFD-849246353B7D}" type="datetimeFigureOut">
              <a:rPr lang="cs-CZ" smtClean="0"/>
              <a:pPr/>
              <a:t>3. 10. 2020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EA5F-053C-4FA5-87CD-BB8BA4FB1C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AFC0-EA9B-40AD-BDFD-849246353B7D}" type="datetimeFigureOut">
              <a:rPr lang="cs-CZ" smtClean="0"/>
              <a:pPr/>
              <a:t>3. 10. 2020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EA5F-053C-4FA5-87CD-BB8BA4FB1C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7AFC0-EA9B-40AD-BDFD-849246353B7D}" type="datetimeFigureOut">
              <a:rPr lang="cs-CZ" smtClean="0"/>
              <a:pPr/>
              <a:t>3. 10. 2020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3EA5F-053C-4FA5-87CD-BB8BA4FB1C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ebestova@opf.slu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Small and Medium-Sized </a:t>
            </a:r>
            <a:r>
              <a:rPr lang="en-US" dirty="0" err="1"/>
              <a:t>Enterpreneurship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9219" name="Podnadpis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cs-CZ" altLang="cs-CZ" dirty="0"/>
              <a:t>Jarmila </a:t>
            </a:r>
            <a:r>
              <a:rPr lang="cs-CZ" altLang="cs-CZ" dirty="0" err="1" smtClean="0"/>
              <a:t>Duháček</a:t>
            </a:r>
            <a:r>
              <a:rPr lang="cs-CZ" altLang="cs-CZ" dirty="0" smtClean="0"/>
              <a:t> Šebestová, </a:t>
            </a:r>
            <a:r>
              <a:rPr lang="cs-CZ" altLang="cs-CZ" dirty="0" err="1"/>
              <a:t>M.Sc</a:t>
            </a:r>
            <a:r>
              <a:rPr lang="cs-CZ" altLang="cs-CZ" dirty="0"/>
              <a:t>., Ph.D.</a:t>
            </a:r>
          </a:p>
          <a:p>
            <a:pPr marR="0" eaLnBrk="1" hangingPunct="1"/>
            <a:r>
              <a:rPr lang="cs-CZ" altLang="cs-CZ" dirty="0">
                <a:hlinkClick r:id="rId2"/>
              </a:rPr>
              <a:t>sebestova@opf.slu.cz</a:t>
            </a:r>
            <a:endParaRPr lang="cs-CZ" altLang="cs-CZ" dirty="0"/>
          </a:p>
          <a:p>
            <a:pPr marR="0"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</a:t>
            </a:r>
            <a:r>
              <a:rPr lang="cs-CZ" dirty="0" err="1"/>
              <a:t>funds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en-US" dirty="0"/>
              <a:t>The European Union has </a:t>
            </a:r>
            <a:r>
              <a:rPr lang="en-US" b="1" dirty="0"/>
              <a:t>three key funding instruments to support SMEs. </a:t>
            </a:r>
          </a:p>
          <a:p>
            <a:r>
              <a:rPr lang="en-US" dirty="0"/>
              <a:t>Support is available in different forms such as </a:t>
            </a:r>
            <a:r>
              <a:rPr lang="en-US" b="1" dirty="0"/>
              <a:t>grants, loans and guarantees.</a:t>
            </a:r>
            <a:endParaRPr lang="cs-CZ" b="1" dirty="0"/>
          </a:p>
          <a:p>
            <a:endParaRPr lang="cs-CZ" dirty="0"/>
          </a:p>
          <a:p>
            <a:r>
              <a:rPr lang="en-US" dirty="0"/>
              <a:t>Most of the support is given indirectly to SMEs through </a:t>
            </a:r>
            <a:r>
              <a:rPr lang="en-US" dirty="0" err="1"/>
              <a:t>programmes</a:t>
            </a:r>
            <a:r>
              <a:rPr lang="en-US" dirty="0"/>
              <a:t> managed at national or regional level but direct funding of specific projects</a:t>
            </a:r>
            <a:r>
              <a:rPr lang="cs-CZ" dirty="0"/>
              <a:t>.</a:t>
            </a:r>
          </a:p>
          <a:p>
            <a:endParaRPr lang="cs-CZ" dirty="0"/>
          </a:p>
          <a:p>
            <a:pPr>
              <a:buNone/>
            </a:pPr>
            <a:r>
              <a:rPr lang="cs-CZ" b="1" dirty="0" err="1"/>
              <a:t>Structural</a:t>
            </a:r>
            <a:r>
              <a:rPr lang="cs-CZ" b="1" dirty="0"/>
              <a:t> </a:t>
            </a:r>
            <a:r>
              <a:rPr lang="cs-CZ" b="1" dirty="0" err="1"/>
              <a:t>Funds</a:t>
            </a:r>
            <a:endParaRPr lang="cs-CZ" b="1" dirty="0"/>
          </a:p>
          <a:p>
            <a:r>
              <a:rPr lang="en-US" dirty="0"/>
              <a:t>European Regional Development Fund – ERDF and European Social Fund - ESF is to strengthen economic, social and territorial cohesion by reducing disparities in the level of development among regions and Member States. Furthermore, some isolated thematic funds are available.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247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support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err="1"/>
              <a:t>Direct</a:t>
            </a:r>
            <a:r>
              <a:rPr lang="cs-CZ" b="1" dirty="0"/>
              <a:t>	</a:t>
            </a:r>
          </a:p>
          <a:p>
            <a:r>
              <a:rPr lang="cs-CZ" dirty="0" err="1"/>
              <a:t>Loans</a:t>
            </a:r>
            <a:r>
              <a:rPr lang="cs-CZ" dirty="0"/>
              <a:t>, </a:t>
            </a:r>
            <a:r>
              <a:rPr lang="cs-CZ" dirty="0" err="1"/>
              <a:t>guarantees</a:t>
            </a:r>
            <a:r>
              <a:rPr lang="cs-CZ" dirty="0"/>
              <a:t>, </a:t>
            </a:r>
            <a:r>
              <a:rPr lang="cs-CZ" dirty="0" err="1"/>
              <a:t>grants</a:t>
            </a:r>
            <a:endParaRPr lang="cs-CZ" dirty="0"/>
          </a:p>
          <a:p>
            <a:r>
              <a:rPr lang="cs-CZ" dirty="0"/>
              <a:t>f</a:t>
            </a:r>
            <a:r>
              <a:rPr lang="en-US" dirty="0" err="1"/>
              <a:t>ocus</a:t>
            </a:r>
            <a:r>
              <a:rPr lang="en-US" dirty="0"/>
              <a:t> support on actors or activities</a:t>
            </a:r>
            <a:r>
              <a:rPr lang="cs-CZ" dirty="0"/>
              <a:t>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cs-CZ" b="1" dirty="0" err="1"/>
              <a:t>Indirect</a:t>
            </a:r>
            <a:r>
              <a:rPr lang="cs-CZ" b="1" dirty="0"/>
              <a:t> </a:t>
            </a:r>
          </a:p>
          <a:p>
            <a:r>
              <a:rPr lang="cs-CZ" dirty="0"/>
              <a:t>t</a:t>
            </a:r>
            <a:r>
              <a:rPr lang="en-US" dirty="0"/>
              <a:t>hey are non-discriminatory and widely available across firms, sectors, fields and activities</a:t>
            </a:r>
            <a:endParaRPr lang="cs-CZ" dirty="0"/>
          </a:p>
          <a:p>
            <a:r>
              <a:rPr lang="cs-CZ" dirty="0"/>
              <a:t>Tax </a:t>
            </a:r>
            <a:r>
              <a:rPr lang="cs-CZ" dirty="0" err="1"/>
              <a:t>reduction</a:t>
            </a:r>
            <a:r>
              <a:rPr lang="cs-CZ" dirty="0"/>
              <a:t>, </a:t>
            </a:r>
            <a:r>
              <a:rPr lang="cs-CZ" dirty="0" err="1"/>
              <a:t>bureacracy</a:t>
            </a: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024912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Vision, </a:t>
            </a:r>
            <a:r>
              <a:rPr lang="cs-CZ" dirty="0" err="1"/>
              <a:t>mission</a:t>
            </a:r>
            <a:r>
              <a:rPr lang="cs-CZ" dirty="0"/>
              <a:t>…</a:t>
            </a:r>
            <a:r>
              <a:rPr lang="cs-CZ" dirty="0" err="1"/>
              <a:t>Goals</a:t>
            </a:r>
            <a:r>
              <a:rPr lang="cs-CZ" dirty="0"/>
              <a:t> </a:t>
            </a:r>
          </a:p>
        </p:txBody>
      </p:sp>
      <p:sp>
        <p:nvSpPr>
          <p:cNvPr id="27651" name="Podnadpis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291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Evaluate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own</a:t>
            </a:r>
            <a:r>
              <a:rPr lang="cs-CZ" dirty="0"/>
              <a:t> idea </a:t>
            </a:r>
            <a:r>
              <a:rPr lang="cs-CZ" dirty="0" err="1"/>
              <a:t>of</a:t>
            </a:r>
            <a:r>
              <a:rPr lang="cs-CZ" dirty="0"/>
              <a:t> start </a:t>
            </a:r>
            <a:r>
              <a:rPr lang="cs-CZ" dirty="0" err="1"/>
              <a:t>up</a:t>
            </a:r>
            <a:r>
              <a:rPr lang="cs-CZ" dirty="0"/>
              <a:t>!</a:t>
            </a:r>
          </a:p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could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source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inspiration</a:t>
            </a:r>
            <a:r>
              <a:rPr lang="cs-CZ"/>
              <a:t>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872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magjc.wikispaces.com/file/view/mission_vision.png/33859335/mission_vis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52400"/>
            <a:ext cx="7993062" cy="599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09625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Vision…</a:t>
            </a:r>
          </a:p>
        </p:txBody>
      </p:sp>
      <p:sp>
        <p:nvSpPr>
          <p:cNvPr id="30723" name="Podnadpis 4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>
            <a:normAutofit fontScale="92500" lnSpcReduction="20000"/>
          </a:bodyPr>
          <a:lstStyle/>
          <a:p>
            <a:pPr marR="0"/>
            <a:r>
              <a:rPr lang="en-US"/>
              <a:t>A vision statement is a declaration of a company's goals for the midterm or long-term future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220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examples</a:t>
            </a:r>
            <a:endParaRPr lang="cs-CZ" dirty="0"/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“Music House” will be an interesting shop for interesting people</a:t>
            </a:r>
            <a:endParaRPr lang="cs-CZ"/>
          </a:p>
          <a:p>
            <a:r>
              <a:rPr lang="en-CA"/>
              <a:t>The main idea is providing short-term Rent and short-term exchange of vehicle Rental period  from 30 minutes.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8877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Here are five tips to keep in mind:</a:t>
            </a:r>
            <a:endParaRPr lang="cs-CZ" dirty="0"/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When describing goals, project five to 10 years in the future.</a:t>
            </a:r>
          </a:p>
          <a:p>
            <a:r>
              <a:rPr lang="en-US"/>
              <a:t>Dream big, and focus on success.</a:t>
            </a:r>
          </a:p>
          <a:p>
            <a:r>
              <a:rPr lang="en-US"/>
              <a:t>Use the present tense.</a:t>
            </a:r>
          </a:p>
          <a:p>
            <a:r>
              <a:rPr lang="en-US"/>
              <a:t>Infuse your vision statement with passion and emotion.</a:t>
            </a:r>
          </a:p>
          <a:p>
            <a:r>
              <a:rPr lang="en-US"/>
              <a:t>Paint a graphic mental picture of the business you want.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4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Mission</a:t>
            </a:r>
            <a:r>
              <a:rPr lang="cs-CZ" dirty="0"/>
              <a:t> </a:t>
            </a:r>
          </a:p>
        </p:txBody>
      </p:sp>
      <p:sp>
        <p:nvSpPr>
          <p:cNvPr id="33795" name="Podnadpis 3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>
            <a:normAutofit fontScale="92500"/>
          </a:bodyPr>
          <a:lstStyle/>
          <a:p>
            <a:pPr marR="0"/>
            <a:r>
              <a:rPr lang="en-US"/>
              <a:t>A mission statement defines what an organization is, why it exists, its reason for being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131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Our mission is to provide a constant improving smart phone device which would allow to create better entertainment offer in area of small and medium, local events, as well as open a channel of contact between event organizers and participants, while ensuring values necessary in economic growth.  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604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Entrepreneurship</a:t>
            </a:r>
            <a:endParaRPr lang="cs-CZ" dirty="0"/>
          </a:p>
        </p:txBody>
      </p:sp>
      <p:sp>
        <p:nvSpPr>
          <p:cNvPr id="9219" name="Podnadpis 4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cs-CZ" altLang="cs-CZ" dirty="0" err="1"/>
              <a:t>Chapter</a:t>
            </a:r>
            <a:r>
              <a:rPr lang="cs-CZ" altLang="cs-CZ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2829897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www.westernu.edu/optometry/bin/optometry/program%27svision,mission,corevaluesstatemen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4438" y="404813"/>
            <a:ext cx="4333875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08817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ttp://www.coldwellbankerfirstrealtors.com/images/site_graphics/Mission_Vision_Valu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75" y="476250"/>
            <a:ext cx="4449763" cy="597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72989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Goals</a:t>
            </a:r>
            <a:r>
              <a:rPr lang="cs-CZ" dirty="0"/>
              <a:t> –music </a:t>
            </a:r>
            <a:r>
              <a:rPr lang="cs-CZ" dirty="0" err="1"/>
              <a:t>shop</a:t>
            </a:r>
            <a:r>
              <a:rPr lang="cs-CZ" dirty="0"/>
              <a:t>…do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agree</a:t>
            </a:r>
            <a:r>
              <a:rPr lang="cs-CZ" dirty="0"/>
              <a:t>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/>
              <a:t>As a long term business goal we aim to a stable growth of market share each year and a constant increase of our notoriety. Also, we plan to expand our business on the national level by opening 2 more stores, our own store and we plan to launch an internet shop  with the possibility of delivery in all the country.</a:t>
            </a:r>
            <a:endParaRPr lang="cs-CZ" dirty="0"/>
          </a:p>
          <a:p>
            <a:pPr>
              <a:defRPr/>
            </a:pPr>
            <a:r>
              <a:rPr lang="en-US" dirty="0"/>
              <a:t>Gain 25% of the local market share within the first three years.</a:t>
            </a:r>
            <a:endParaRPr lang="cs-CZ" dirty="0"/>
          </a:p>
          <a:p>
            <a:pPr>
              <a:defRPr/>
            </a:pPr>
            <a:r>
              <a:rPr lang="en-US" dirty="0"/>
              <a:t>Maintain a minimum gross profit margin of 40%.</a:t>
            </a:r>
            <a:endParaRPr lang="cs-CZ" dirty="0"/>
          </a:p>
          <a:p>
            <a:pPr>
              <a:defRPr/>
            </a:pPr>
            <a:r>
              <a:rPr lang="en-US" dirty="0"/>
              <a:t>Create a hands-on, educational approach to musical instrument merchandising.</a:t>
            </a:r>
            <a:endParaRPr lang="cs-CZ" dirty="0"/>
          </a:p>
          <a:p>
            <a:pPr>
              <a:defRPr/>
            </a:pPr>
            <a:r>
              <a:rPr lang="en-US" dirty="0"/>
              <a:t>Target the large number of school band instrument customers who currently bypass local music stores for catalog or internet sales, due to poor service, selection and prices.</a:t>
            </a:r>
            <a:endParaRPr lang="cs-CZ" dirty="0"/>
          </a:p>
          <a:p>
            <a:pPr>
              <a:defRPr/>
            </a:pPr>
            <a:r>
              <a:rPr lang="en-US" dirty="0"/>
              <a:t>aggressively target the public school system and local religious organizations.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017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Car </a:t>
            </a:r>
            <a:r>
              <a:rPr lang="cs-CZ" dirty="0" err="1"/>
              <a:t>rental</a:t>
            </a:r>
            <a:endParaRPr lang="cs-CZ" dirty="0"/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/>
              <a:t>Our main goal over the next 3 years is to increase sales, and number of operations, primarily in the terms of short-term rental car. </a:t>
            </a:r>
            <a:endParaRPr lang="cs-CZ"/>
          </a:p>
          <a:p>
            <a:r>
              <a:rPr lang="en-CA"/>
              <a:t>The ultimate goal over the next 5 years is to achieve 50% of market while developing internal resources.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3609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9940" name="Picture 2" descr="http://05suq.com/writeavisionstatement.com/wp-content/uploads/2012/06/Some-key-definitions-related-to-vision-mission-and-strateg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836613"/>
            <a:ext cx="7115175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83424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 err="1"/>
              <a:t>Entrepreneurship</a:t>
            </a:r>
            <a:r>
              <a:rPr lang="cs-CZ" b="1" dirty="0"/>
              <a:t> –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way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thinking</a:t>
            </a:r>
            <a:r>
              <a:rPr lang="cs-CZ" dirty="0"/>
              <a:t>, </a:t>
            </a:r>
            <a:r>
              <a:rPr lang="cs-CZ" dirty="0" err="1"/>
              <a:t>reasoning</a:t>
            </a:r>
            <a:r>
              <a:rPr lang="cs-CZ" dirty="0"/>
              <a:t>,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acting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opportunity</a:t>
            </a:r>
            <a:r>
              <a:rPr lang="cs-CZ" dirty="0"/>
              <a:t> </a:t>
            </a:r>
            <a:r>
              <a:rPr lang="cs-CZ" dirty="0" err="1"/>
              <a:t>obsessed</a:t>
            </a:r>
            <a:r>
              <a:rPr lang="cs-CZ" dirty="0"/>
              <a:t>, </a:t>
            </a:r>
            <a:r>
              <a:rPr lang="cs-CZ" dirty="0" err="1"/>
              <a:t>holistic</a:t>
            </a:r>
            <a:r>
              <a:rPr lang="cs-CZ" dirty="0"/>
              <a:t> in </a:t>
            </a:r>
            <a:r>
              <a:rPr lang="cs-CZ" dirty="0" err="1"/>
              <a:t>approach</a:t>
            </a:r>
            <a:r>
              <a:rPr lang="cs-CZ" dirty="0"/>
              <a:t>,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leadership</a:t>
            </a:r>
            <a:r>
              <a:rPr lang="cs-CZ" dirty="0"/>
              <a:t> </a:t>
            </a:r>
            <a:r>
              <a:rPr lang="cs-CZ" dirty="0" err="1"/>
              <a:t>balanced</a:t>
            </a:r>
            <a:r>
              <a:rPr lang="cs-CZ" dirty="0"/>
              <a:t> (</a:t>
            </a:r>
            <a:r>
              <a:rPr lang="cs-CZ" dirty="0" err="1"/>
              <a:t>Timmons</a:t>
            </a:r>
            <a:r>
              <a:rPr lang="cs-CZ" dirty="0"/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err="1"/>
              <a:t>or</a:t>
            </a:r>
            <a:endParaRPr lang="cs-CZ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 err="1"/>
              <a:t>Entrepreneurship</a:t>
            </a:r>
            <a:r>
              <a:rPr lang="cs-CZ" dirty="0"/>
              <a:t> –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u="sng" dirty="0" err="1"/>
              <a:t>creating</a:t>
            </a:r>
            <a:r>
              <a:rPr lang="cs-CZ" dirty="0"/>
              <a:t> </a:t>
            </a:r>
            <a:r>
              <a:rPr lang="cs-CZ" dirty="0" err="1"/>
              <a:t>something</a:t>
            </a:r>
            <a:r>
              <a:rPr lang="cs-CZ" dirty="0"/>
              <a:t> </a:t>
            </a:r>
            <a:r>
              <a:rPr lang="cs-CZ" u="sng" dirty="0" err="1"/>
              <a:t>new</a:t>
            </a:r>
            <a:r>
              <a:rPr lang="cs-CZ" u="sng" dirty="0"/>
              <a:t>,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, by </a:t>
            </a:r>
            <a:r>
              <a:rPr lang="cs-CZ" dirty="0" err="1"/>
              <a:t>devoting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necessary</a:t>
            </a:r>
            <a:r>
              <a:rPr lang="cs-CZ" dirty="0"/>
              <a:t> </a:t>
            </a:r>
            <a:r>
              <a:rPr lang="cs-CZ" u="sng" dirty="0" err="1"/>
              <a:t>time</a:t>
            </a:r>
            <a:r>
              <a:rPr lang="cs-CZ" u="sng" dirty="0"/>
              <a:t> </a:t>
            </a:r>
            <a:r>
              <a:rPr lang="cs-CZ" u="sng" dirty="0" err="1"/>
              <a:t>and</a:t>
            </a:r>
            <a:r>
              <a:rPr lang="cs-CZ" u="sng" dirty="0"/>
              <a:t> </a:t>
            </a:r>
            <a:r>
              <a:rPr lang="cs-CZ" u="sng" dirty="0" err="1"/>
              <a:t>effort</a:t>
            </a:r>
            <a:r>
              <a:rPr lang="cs-CZ" dirty="0"/>
              <a:t>, </a:t>
            </a:r>
            <a:r>
              <a:rPr lang="cs-CZ" dirty="0" err="1"/>
              <a:t>assuming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accompanying</a:t>
            </a:r>
            <a:r>
              <a:rPr lang="cs-CZ" dirty="0"/>
              <a:t> </a:t>
            </a:r>
            <a:r>
              <a:rPr lang="cs-CZ" dirty="0" err="1"/>
              <a:t>financial</a:t>
            </a:r>
            <a:r>
              <a:rPr lang="cs-CZ" dirty="0"/>
              <a:t>, </a:t>
            </a:r>
            <a:r>
              <a:rPr lang="cs-CZ" dirty="0" err="1"/>
              <a:t>psychic</a:t>
            </a:r>
            <a:r>
              <a:rPr lang="cs-CZ" dirty="0"/>
              <a:t>,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u="sng" dirty="0" err="1"/>
              <a:t>risks</a:t>
            </a:r>
            <a:r>
              <a:rPr lang="cs-CZ" dirty="0"/>
              <a:t>,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receiving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resulting</a:t>
            </a:r>
            <a:r>
              <a:rPr lang="cs-CZ" dirty="0"/>
              <a:t> </a:t>
            </a:r>
            <a:r>
              <a:rPr lang="cs-CZ" u="sng" dirty="0" err="1"/>
              <a:t>rewards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personal</a:t>
            </a:r>
            <a:r>
              <a:rPr lang="cs-CZ" dirty="0"/>
              <a:t> </a:t>
            </a:r>
            <a:r>
              <a:rPr lang="cs-CZ" dirty="0" err="1"/>
              <a:t>satisfaction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independence</a:t>
            </a:r>
            <a:r>
              <a:rPr lang="cs-CZ" dirty="0"/>
              <a:t> (Robert D. </a:t>
            </a:r>
            <a:r>
              <a:rPr lang="cs-CZ" dirty="0" err="1"/>
              <a:t>Hisrich</a:t>
            </a:r>
            <a:r>
              <a:rPr lang="cs-CZ" dirty="0"/>
              <a:t>,1988)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b="1" i="1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i="1" dirty="0" err="1"/>
              <a:t>Entrepreneur</a:t>
            </a:r>
            <a:r>
              <a:rPr lang="cs-CZ" i="1" dirty="0"/>
              <a:t> - </a:t>
            </a:r>
            <a:r>
              <a:rPr lang="cs-CZ" i="1" dirty="0" err="1"/>
              <a:t>French</a:t>
            </a:r>
            <a:r>
              <a:rPr lang="cs-CZ" i="1" dirty="0"/>
              <a:t>, </a:t>
            </a:r>
            <a:r>
              <a:rPr lang="cs-CZ" i="1" dirty="0" err="1"/>
              <a:t>literally</a:t>
            </a:r>
            <a:r>
              <a:rPr lang="cs-CZ" i="1" dirty="0"/>
              <a:t> “</a:t>
            </a:r>
            <a:r>
              <a:rPr lang="cs-CZ" i="1" dirty="0" err="1"/>
              <a:t>between</a:t>
            </a:r>
            <a:r>
              <a:rPr lang="cs-CZ" i="1" dirty="0"/>
              <a:t>   </a:t>
            </a:r>
            <a:r>
              <a:rPr lang="cs-CZ" i="1" dirty="0" err="1"/>
              <a:t>taker</a:t>
            </a:r>
            <a:r>
              <a:rPr lang="cs-CZ" i="1" dirty="0"/>
              <a:t>” </a:t>
            </a:r>
            <a:r>
              <a:rPr lang="cs-CZ" i="1" dirty="0" err="1"/>
              <a:t>or</a:t>
            </a:r>
            <a:r>
              <a:rPr lang="cs-CZ" i="1" dirty="0"/>
              <a:t> “go-</a:t>
            </a:r>
            <a:r>
              <a:rPr lang="cs-CZ" i="1" dirty="0" err="1"/>
              <a:t>between</a:t>
            </a:r>
            <a:r>
              <a:rPr lang="cs-CZ" i="1" dirty="0"/>
              <a:t>” </a:t>
            </a:r>
            <a:r>
              <a:rPr lang="cs-CZ" i="1" dirty="0" err="1"/>
              <a:t>actor</a:t>
            </a:r>
            <a:r>
              <a:rPr lang="cs-CZ" i="1" dirty="0"/>
              <a:t> </a:t>
            </a:r>
            <a:r>
              <a:rPr lang="cs-CZ" i="1" dirty="0" err="1"/>
              <a:t>and</a:t>
            </a:r>
            <a:r>
              <a:rPr lang="cs-CZ" i="1" dirty="0"/>
              <a:t> person in </a:t>
            </a:r>
            <a:r>
              <a:rPr lang="cs-CZ" i="1" dirty="0" err="1"/>
              <a:t>charge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production</a:t>
            </a:r>
            <a:r>
              <a:rPr lang="cs-CZ" i="1" dirty="0"/>
              <a:t>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i="1" dirty="0" err="1"/>
              <a:t>Entrepreneur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risk </a:t>
            </a:r>
            <a:r>
              <a:rPr lang="cs-CZ" i="1" dirty="0" err="1"/>
              <a:t>taker</a:t>
            </a:r>
            <a:endParaRPr lang="cs-CZ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Entrepreneurship</a:t>
            </a:r>
            <a:r>
              <a:rPr lang="cs-CZ" dirty="0"/>
              <a:t> </a:t>
            </a:r>
            <a:r>
              <a:rPr lang="cs-CZ" dirty="0" err="1"/>
              <a:t>definition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59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/>
              <a:t>Economists</a:t>
            </a:r>
            <a:r>
              <a:rPr lang="en-GB" sz="2400"/>
              <a:t> define an entrepreneur as one who brings resources, labour, raw material and other assets into combinations that increase their value. </a:t>
            </a:r>
            <a:endParaRPr lang="cs-CZ" sz="2400"/>
          </a:p>
          <a:p>
            <a:r>
              <a:rPr lang="en-GB" sz="2400" b="1"/>
              <a:t>Psychologists</a:t>
            </a:r>
            <a:r>
              <a:rPr lang="en-GB" sz="2400"/>
              <a:t> define an entrepreneur as a person, who is driven by some forces, which create a desire to obtain or attain something.</a:t>
            </a:r>
            <a:endParaRPr lang="cs-CZ" sz="2400"/>
          </a:p>
          <a:p>
            <a:r>
              <a:rPr lang="en-GB" sz="2400" b="1"/>
              <a:t>Sociologists</a:t>
            </a:r>
            <a:r>
              <a:rPr lang="en-GB" sz="2400"/>
              <a:t> define ‘entrepreneur’ as a person whose actions would determine his social status and who contributes to the development of society.</a:t>
            </a:r>
            <a:endParaRPr lang="cs-CZ" sz="2400"/>
          </a:p>
          <a:p>
            <a:r>
              <a:rPr lang="en-GB" sz="2400" b="1"/>
              <a:t>Management experts</a:t>
            </a:r>
            <a:r>
              <a:rPr lang="en-GB" sz="2400"/>
              <a:t> define ‘entrepreneur’ as a person who has a vision and generates an action plan to achieve it.</a:t>
            </a:r>
            <a:endParaRPr lang="cs-CZ" sz="2400"/>
          </a:p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382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independently owned and operated and is not dominant in its field  (Small business Act,1953)</a:t>
            </a:r>
          </a:p>
          <a:p>
            <a:pPr eaLnBrk="1" hangingPunct="1"/>
            <a:r>
              <a:rPr lang="cs-CZ" altLang="cs-CZ"/>
              <a:t>Or EUROSTAT:</a:t>
            </a:r>
          </a:p>
          <a:p>
            <a:pPr eaLnBrk="1" hangingPunct="1"/>
            <a:r>
              <a:rPr lang="cs-CZ" altLang="cs-CZ"/>
              <a:t>1.  Independent ownership, only 25% share of another investor or network</a:t>
            </a:r>
          </a:p>
          <a:p>
            <a:pPr eaLnBrk="1" hangingPunct="1"/>
            <a:r>
              <a:rPr lang="cs-CZ" altLang="cs-CZ"/>
              <a:t>2.  Owner supplied capital</a:t>
            </a:r>
          </a:p>
          <a:p>
            <a:pPr eaLnBrk="1" hangingPunct="1"/>
            <a:r>
              <a:rPr lang="cs-CZ" altLang="cs-CZ"/>
              <a:t>3.  Mainly local operation</a:t>
            </a:r>
          </a:p>
          <a:p>
            <a:pPr eaLnBrk="1" hangingPunct="1"/>
            <a:r>
              <a:rPr lang="cs-CZ" altLang="cs-CZ"/>
              <a:t>4.  Relatively small size in the industry </a:t>
            </a:r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Small</a:t>
            </a:r>
            <a:r>
              <a:rPr lang="cs-CZ" dirty="0"/>
              <a:t> Business 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defined</a:t>
            </a: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568549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possibility</a:t>
            </a:r>
            <a:r>
              <a:rPr lang="cs-CZ" dirty="0"/>
              <a:t> – by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employees</a:t>
            </a:r>
            <a:endParaRPr lang="cs-CZ" dirty="0"/>
          </a:p>
        </p:txBody>
      </p:sp>
      <p:pic>
        <p:nvPicPr>
          <p:cNvPr id="14340" name="Obrázek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657350"/>
            <a:ext cx="8604250" cy="414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72414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Support </a:t>
            </a:r>
            <a:r>
              <a:rPr lang="cs-CZ" dirty="0" err="1"/>
              <a:t>of</a:t>
            </a:r>
            <a:r>
              <a:rPr lang="cs-CZ" dirty="0"/>
              <a:t> SME in </a:t>
            </a:r>
            <a:r>
              <a:rPr lang="cs-CZ" dirty="0" err="1"/>
              <a:t>European</a:t>
            </a:r>
            <a:r>
              <a:rPr lang="cs-CZ" dirty="0"/>
              <a:t> Union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409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en-US" dirty="0"/>
              <a:t>In 2008, the European Commission introduced the </a:t>
            </a:r>
            <a:r>
              <a:rPr lang="en-US" i="1" dirty="0"/>
              <a:t>Small Business Act for Europe</a:t>
            </a:r>
            <a:r>
              <a:rPr lang="cs-CZ" i="1" dirty="0"/>
              <a:t>, support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Small</a:t>
            </a:r>
            <a:r>
              <a:rPr lang="cs-CZ" i="1" dirty="0"/>
              <a:t> </a:t>
            </a:r>
            <a:r>
              <a:rPr lang="cs-CZ" i="1" dirty="0" err="1"/>
              <a:t>businesses</a:t>
            </a:r>
            <a:r>
              <a:rPr lang="cs-CZ" i="1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5685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2020 </a:t>
            </a:r>
            <a:r>
              <a:rPr lang="cs-CZ" dirty="0" err="1"/>
              <a:t>strategy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SME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a) </a:t>
            </a:r>
            <a:r>
              <a:rPr lang="cs-CZ" dirty="0" err="1"/>
              <a:t>Smart</a:t>
            </a:r>
            <a:r>
              <a:rPr lang="cs-CZ" dirty="0"/>
              <a:t> </a:t>
            </a:r>
            <a:r>
              <a:rPr lang="cs-CZ" dirty="0" err="1"/>
              <a:t>Growth</a:t>
            </a:r>
            <a:r>
              <a:rPr lang="cs-CZ" dirty="0"/>
              <a:t> – </a:t>
            </a:r>
            <a:r>
              <a:rPr lang="cs-CZ" dirty="0" err="1"/>
              <a:t>digital</a:t>
            </a:r>
            <a:r>
              <a:rPr lang="cs-CZ" dirty="0"/>
              <a:t> agenda </a:t>
            </a:r>
            <a:r>
              <a:rPr lang="cs-CZ" dirty="0" err="1"/>
              <a:t>and</a:t>
            </a:r>
            <a:r>
              <a:rPr lang="cs-CZ" dirty="0"/>
              <a:t> mobility</a:t>
            </a:r>
          </a:p>
          <a:p>
            <a:r>
              <a:rPr lang="cs-CZ" dirty="0"/>
              <a:t>b) </a:t>
            </a:r>
            <a:r>
              <a:rPr lang="cs-CZ" dirty="0" err="1"/>
              <a:t>Sustainable</a:t>
            </a:r>
            <a:r>
              <a:rPr lang="cs-CZ" dirty="0"/>
              <a:t> </a:t>
            </a:r>
            <a:r>
              <a:rPr lang="cs-CZ" dirty="0" err="1"/>
              <a:t>Growth</a:t>
            </a:r>
            <a:r>
              <a:rPr lang="cs-CZ" dirty="0"/>
              <a:t>  - </a:t>
            </a:r>
            <a:r>
              <a:rPr lang="cs-CZ" dirty="0" err="1"/>
              <a:t>industrial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, </a:t>
            </a:r>
            <a:r>
              <a:rPr lang="cs-CZ" dirty="0" err="1"/>
              <a:t>resouce</a:t>
            </a:r>
            <a:r>
              <a:rPr lang="cs-CZ" dirty="0"/>
              <a:t> </a:t>
            </a:r>
            <a:r>
              <a:rPr lang="cs-CZ" dirty="0" err="1"/>
              <a:t>efficient</a:t>
            </a:r>
            <a:r>
              <a:rPr lang="cs-CZ" dirty="0"/>
              <a:t> </a:t>
            </a:r>
            <a:r>
              <a:rPr lang="cs-CZ" dirty="0" err="1"/>
              <a:t>Europe</a:t>
            </a:r>
            <a:endParaRPr lang="cs-CZ" dirty="0"/>
          </a:p>
          <a:p>
            <a:r>
              <a:rPr lang="cs-CZ" dirty="0"/>
              <a:t>c) </a:t>
            </a:r>
            <a:r>
              <a:rPr lang="cs-CZ" dirty="0" err="1"/>
              <a:t>Inclusive</a:t>
            </a:r>
            <a:r>
              <a:rPr lang="cs-CZ" dirty="0"/>
              <a:t> </a:t>
            </a:r>
            <a:r>
              <a:rPr lang="cs-CZ" dirty="0" err="1"/>
              <a:t>Growth</a:t>
            </a:r>
            <a:r>
              <a:rPr lang="cs-CZ" dirty="0"/>
              <a:t> –</a:t>
            </a:r>
            <a:r>
              <a:rPr lang="cs-CZ" dirty="0" err="1"/>
              <a:t>new</a:t>
            </a:r>
            <a:r>
              <a:rPr lang="cs-CZ" dirty="0"/>
              <a:t> agenda,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skills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73575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778</Words>
  <Application>Microsoft Office PowerPoint</Application>
  <PresentationFormat>Předvádění na obrazovce (4:3)</PresentationFormat>
  <Paragraphs>75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Wingdings 3</vt:lpstr>
      <vt:lpstr>Motiv sady Office</vt:lpstr>
      <vt:lpstr>Small and Medium-Sized Enterpreneurship </vt:lpstr>
      <vt:lpstr>Entrepreneurship</vt:lpstr>
      <vt:lpstr>Entrepreneurship definition</vt:lpstr>
      <vt:lpstr>Prezentace aplikace PowerPoint</vt:lpstr>
      <vt:lpstr>Small Business  is defined…</vt:lpstr>
      <vt:lpstr>Other possibility – by number of employees</vt:lpstr>
      <vt:lpstr>Support of SME in European Union </vt:lpstr>
      <vt:lpstr>Prezentace aplikace PowerPoint</vt:lpstr>
      <vt:lpstr>EU 2020 strategy for SME</vt:lpstr>
      <vt:lpstr>EU funds</vt:lpstr>
      <vt:lpstr>Types of support</vt:lpstr>
      <vt:lpstr>Vision, mission…Goals </vt:lpstr>
      <vt:lpstr>Prezentace aplikace PowerPoint</vt:lpstr>
      <vt:lpstr>Prezentace aplikace PowerPoint</vt:lpstr>
      <vt:lpstr>Vision…</vt:lpstr>
      <vt:lpstr>examples</vt:lpstr>
      <vt:lpstr>Here are five tips to keep in mind:</vt:lpstr>
      <vt:lpstr>Mission </vt:lpstr>
      <vt:lpstr>Prezentace aplikace PowerPoint</vt:lpstr>
      <vt:lpstr>Prezentace aplikace PowerPoint</vt:lpstr>
      <vt:lpstr>Prezentace aplikace PowerPoint</vt:lpstr>
      <vt:lpstr>Goals –music shop…do you agree? </vt:lpstr>
      <vt:lpstr>Car rental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MP/BPMSA Enterprising with Small and Medium Company</dc:title>
  <dc:creator>Jarka</dc:creator>
  <cp:lastModifiedBy>uzivatel</cp:lastModifiedBy>
  <cp:revision>17</cp:revision>
  <dcterms:created xsi:type="dcterms:W3CDTF">2014-09-24T18:58:31Z</dcterms:created>
  <dcterms:modified xsi:type="dcterms:W3CDTF">2020-10-03T14:38:57Z</dcterms:modified>
</cp:coreProperties>
</file>