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54" r:id="rId3"/>
    <p:sldId id="310" r:id="rId4"/>
    <p:sldId id="340" r:id="rId5"/>
    <p:sldId id="271" r:id="rId6"/>
    <p:sldId id="341" r:id="rId7"/>
    <p:sldId id="277" r:id="rId8"/>
    <p:sldId id="342" r:id="rId9"/>
    <p:sldId id="279" r:id="rId10"/>
    <p:sldId id="348" r:id="rId11"/>
    <p:sldId id="353" r:id="rId12"/>
    <p:sldId id="349" r:id="rId13"/>
    <p:sldId id="346" r:id="rId14"/>
    <p:sldId id="334" r:id="rId15"/>
    <p:sldId id="335" r:id="rId16"/>
    <p:sldId id="336" r:id="rId17"/>
    <p:sldId id="286" r:id="rId18"/>
    <p:sldId id="343" r:id="rId19"/>
    <p:sldId id="332" r:id="rId20"/>
    <p:sldId id="333" r:id="rId21"/>
    <p:sldId id="344" r:id="rId22"/>
    <p:sldId id="338" r:id="rId23"/>
    <p:sldId id="345" r:id="rId24"/>
    <p:sldId id="347" r:id="rId25"/>
    <p:sldId id="350" r:id="rId26"/>
    <p:sldId id="351" r:id="rId27"/>
    <p:sldId id="337" r:id="rId28"/>
    <p:sldId id="339" r:id="rId29"/>
    <p:sldId id="268" r:id="rId30"/>
    <p:sldId id="352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FC9948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290" autoAdjust="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824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398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796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500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2. Bod – návaznost na </a:t>
            </a:r>
            <a:r>
              <a:rPr lang="cs-CZ" dirty="0" err="1"/>
              <a:t>Petersona</a:t>
            </a:r>
            <a:r>
              <a:rPr lang="cs-CZ" dirty="0"/>
              <a:t> – video o kreativitě, že to je prokletí, protože být kreativní a dotáhnout tu kreativitu na trh jsou rozdílné věci</a:t>
            </a:r>
          </a:p>
          <a:p>
            <a:r>
              <a:rPr lang="cs-CZ" dirty="0"/>
              <a:t>3. Každý má kreativní potenciál, záleží na okolnostech a na práci se sebou samým jak kreativní budeme. Kreativita není o záblesku – </a:t>
            </a:r>
            <a:r>
              <a:rPr lang="cs-CZ" dirty="0" err="1"/>
              <a:t>heureka</a:t>
            </a:r>
            <a:r>
              <a:rPr lang="cs-CZ" dirty="0"/>
              <a:t> moment – někdo to tak možná má, ale když se máš spolehnout na kreativitu v byznysu, musí to být konzistentní</a:t>
            </a:r>
          </a:p>
          <a:p>
            <a:r>
              <a:rPr lang="cs-CZ" dirty="0"/>
              <a:t>4. U kreativity se podceňují první 3 fáze a také </a:t>
            </a:r>
            <a:r>
              <a:rPr lang="cs-CZ" dirty="0" err="1"/>
              <a:t>inquiry</a:t>
            </a:r>
            <a:r>
              <a:rPr lang="cs-CZ" dirty="0"/>
              <a:t> do uživatelů a zákazníků. Také platí </a:t>
            </a:r>
            <a:r>
              <a:rPr lang="cs-CZ" dirty="0" err="1"/>
              <a:t>garbage</a:t>
            </a:r>
            <a:r>
              <a:rPr lang="cs-CZ" dirty="0"/>
              <a:t> in </a:t>
            </a:r>
            <a:r>
              <a:rPr lang="cs-CZ" dirty="0" err="1"/>
              <a:t>garbage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i při </a:t>
            </a:r>
            <a:r>
              <a:rPr lang="cs-CZ" dirty="0" err="1"/>
              <a:t>insipraci</a:t>
            </a:r>
            <a:r>
              <a:rPr lang="cs-CZ" dirty="0"/>
              <a:t>, sběru dat.</a:t>
            </a:r>
          </a:p>
          <a:p>
            <a:r>
              <a:rPr lang="cs-CZ" dirty="0"/>
              <a:t>5. </a:t>
            </a:r>
            <a:r>
              <a:rPr lang="cs-CZ" dirty="0" err="1"/>
              <a:t>Press</a:t>
            </a:r>
            <a:r>
              <a:rPr lang="cs-CZ" dirty="0"/>
              <a:t> tlak – příběh o kreativitě </a:t>
            </a:r>
            <a:r>
              <a:rPr lang="cs-CZ" dirty="0" err="1"/>
              <a:t>podcast</a:t>
            </a:r>
            <a:r>
              <a:rPr lang="cs-CZ" dirty="0"/>
              <a:t> s tvůrcem log Najbrt – u nich tlak nefunguje, těžké věci vymýšlí u piva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6014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Kdyby </a:t>
            </a:r>
            <a:r>
              <a:rPr lang="cs-CZ" dirty="0" err="1"/>
              <a:t>einstein</a:t>
            </a:r>
            <a:r>
              <a:rPr lang="cs-CZ" dirty="0"/>
              <a:t> </a:t>
            </a:r>
            <a:r>
              <a:rPr lang="cs-CZ" dirty="0" err="1"/>
              <a:t>skloroval</a:t>
            </a:r>
            <a:r>
              <a:rPr lang="cs-CZ" dirty="0"/>
              <a:t> nepřišel by na teorii relativity</a:t>
            </a:r>
          </a:p>
          <a:p>
            <a:r>
              <a:rPr lang="cs-CZ" dirty="0"/>
              <a:t>Když jste typ na plánování a extrémní výkonnost nezapomínejte na chvilky nejen odpočinku, ale vyloženě v rámci dne prostor pro nicnedělání</a:t>
            </a:r>
          </a:p>
          <a:p>
            <a:r>
              <a:rPr lang="cs-CZ" dirty="0"/>
              <a:t>Multitasking je prokázáno že snižuje produktivitu až o 40 % protože při každém přepnutí mozku trvá se znovu dostat do toho co jsem dělal předtím. Hluboká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182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595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930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012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002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8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18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201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4475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533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659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5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548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Inovace, podnikání a další základní pojmy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téma 1</a:t>
            </a:r>
          </a:p>
          <a:p>
            <a:pPr marL="0" indent="0" algn="r">
              <a:buNone/>
            </a:pPr>
            <a:r>
              <a:rPr lang="cs-CZ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Inovační podnikání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966428" y="2715766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ekonomiky a managementu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05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Dalibor Šimek, Ph.D.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Dynamika změny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Propast mezi uměním řídit inovace a důležitostí pro podniky: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Vzrostla důležitost inovací? 90 %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Mají přímý a signifikantní vliv na hodnotu firmy? 70 % ano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Jste si jisti jak řídit a měřit inovace? 30 % ano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Proč jsou inovace tak důležité?</a:t>
            </a:r>
          </a:p>
        </p:txBody>
      </p:sp>
    </p:spTree>
    <p:extLst>
      <p:ext uri="{BB962C8B-B14F-4D97-AF65-F5344CB8AC3E}">
        <p14:creationId xmlns:p14="http://schemas.microsoft.com/office/powerpoint/2010/main" val="625320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dirty="0"/>
              <a:t>Cenový vývoj klíčových technologií</a:t>
            </a:r>
          </a:p>
        </p:txBody>
      </p:sp>
      <p:graphicFrame>
        <p:nvGraphicFramePr>
          <p:cNvPr id="2" name="Tabulka 3">
            <a:extLst>
              <a:ext uri="{FF2B5EF4-FFF2-40B4-BE49-F238E27FC236}">
                <a16:creationId xmlns:a16="http://schemas.microsoft.com/office/drawing/2014/main" id="{6C0000E5-71B3-49AA-B216-E2E15D18D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73488"/>
              </p:ext>
            </p:extLst>
          </p:nvPr>
        </p:nvGraphicFramePr>
        <p:xfrm>
          <a:off x="1259632" y="771550"/>
          <a:ext cx="6096000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554505864"/>
                    </a:ext>
                  </a:extLst>
                </a:gridCol>
                <a:gridCol w="1535832">
                  <a:extLst>
                    <a:ext uri="{9D8B030D-6E8A-4147-A177-3AD203B41FA5}">
                      <a16:colId xmlns:a16="http://schemas.microsoft.com/office/drawing/2014/main" val="1661501635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4880494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502891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Původně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Dnes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/>
                        <a:t>Efekt škálování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80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Senzory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20 000 USD</a:t>
                      </a:r>
                    </a:p>
                    <a:p>
                      <a:r>
                        <a:rPr lang="cs-CZ" dirty="0"/>
                        <a:t>(2009)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79 USD</a:t>
                      </a:r>
                    </a:p>
                    <a:p>
                      <a:r>
                        <a:rPr lang="cs-CZ" dirty="0"/>
                        <a:t>(2014)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250x v 5-ti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061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3D tisk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40 000 USD</a:t>
                      </a:r>
                    </a:p>
                    <a:p>
                      <a:r>
                        <a:rPr lang="cs-CZ" dirty="0"/>
                        <a:t>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</a:t>
                      </a:r>
                    </a:p>
                    <a:p>
                      <a:r>
                        <a:rPr lang="cs-CZ" dirty="0"/>
                        <a:t>(2017)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400x v 11-ti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8221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 USD</a:t>
                      </a:r>
                    </a:p>
                    <a:p>
                      <a:r>
                        <a:rPr lang="cs-CZ" dirty="0"/>
                        <a:t>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</a:t>
                      </a:r>
                    </a:p>
                    <a:p>
                      <a:r>
                        <a:rPr lang="cs-CZ" dirty="0"/>
                        <a:t>(2017)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1000x v 11-ti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307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Solární energie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 USD</a:t>
                      </a:r>
                    </a:p>
                    <a:p>
                      <a:r>
                        <a:rPr lang="cs-CZ" dirty="0"/>
                        <a:t>(1984)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0,002 USD</a:t>
                      </a:r>
                    </a:p>
                    <a:p>
                      <a:r>
                        <a:rPr lang="cs-CZ" dirty="0"/>
                        <a:t>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1200x ve 34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729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BioTech</a:t>
                      </a:r>
                      <a:r>
                        <a:rPr lang="cs-CZ" dirty="0"/>
                        <a:t> (mapování DNA)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10 000 000 USD (2007)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USD (2018)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100 000x ve 12-ti letech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323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2907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C3E795-E946-4D74-AC5C-E15B06CA6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dirty="0"/>
              <a:t>Jak rychle produkt nebo služba získá 50 milionů uživatelů?</a:t>
            </a:r>
            <a:br>
              <a:rPr lang="cs-CZ" dirty="0"/>
            </a:br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8610EDBF-3201-4A5D-8668-EBBC0FEA36F3}"/>
              </a:ext>
            </a:extLst>
          </p:cNvPr>
          <p:cNvSpPr txBox="1">
            <a:spLocks/>
          </p:cNvSpPr>
          <p:nvPr/>
        </p:nvSpPr>
        <p:spPr>
          <a:xfrm>
            <a:off x="251520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Telefon?</a:t>
            </a:r>
          </a:p>
          <a:p>
            <a:r>
              <a:rPr lang="cs-CZ" dirty="0"/>
              <a:t>Rádio?</a:t>
            </a:r>
          </a:p>
          <a:p>
            <a:r>
              <a:rPr lang="cs-CZ" dirty="0"/>
              <a:t>Mobil?</a:t>
            </a:r>
          </a:p>
          <a:p>
            <a:r>
              <a:rPr lang="cs-CZ" dirty="0"/>
              <a:t>Facebook?</a:t>
            </a:r>
          </a:p>
          <a:p>
            <a:r>
              <a:rPr lang="cs-CZ" dirty="0" err="1"/>
              <a:t>Iphone</a:t>
            </a:r>
            <a:r>
              <a:rPr lang="cs-CZ" dirty="0"/>
              <a:t>?</a:t>
            </a:r>
          </a:p>
          <a:p>
            <a:r>
              <a:rPr lang="cs-CZ" dirty="0" err="1"/>
              <a:t>Angry</a:t>
            </a:r>
            <a:r>
              <a:rPr lang="cs-CZ" dirty="0"/>
              <a:t> </a:t>
            </a:r>
            <a:r>
              <a:rPr lang="cs-CZ" dirty="0" err="1"/>
              <a:t>Birds</a:t>
            </a:r>
            <a:r>
              <a:rPr lang="cs-CZ" dirty="0"/>
              <a:t>?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F296067-7D1A-4648-A039-D9F0274C568A}"/>
              </a:ext>
            </a:extLst>
          </p:cNvPr>
          <p:cNvSpPr txBox="1">
            <a:spLocks/>
          </p:cNvSpPr>
          <p:nvPr/>
        </p:nvSpPr>
        <p:spPr>
          <a:xfrm>
            <a:off x="3315825" y="1059582"/>
            <a:ext cx="2808312" cy="2304256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75 let</a:t>
            </a:r>
          </a:p>
          <a:p>
            <a:r>
              <a:rPr lang="cs-CZ" dirty="0"/>
              <a:t>38 let</a:t>
            </a:r>
          </a:p>
          <a:p>
            <a:r>
              <a:rPr lang="cs-CZ" dirty="0"/>
              <a:t>16 let</a:t>
            </a:r>
          </a:p>
          <a:p>
            <a:r>
              <a:rPr lang="cs-CZ" dirty="0"/>
              <a:t>4,5 let</a:t>
            </a:r>
          </a:p>
          <a:p>
            <a:r>
              <a:rPr lang="cs-CZ" dirty="0"/>
              <a:t>3 měsíce</a:t>
            </a:r>
          </a:p>
          <a:p>
            <a:r>
              <a:rPr lang="cs-CZ" dirty="0"/>
              <a:t>35 dní</a:t>
            </a:r>
          </a:p>
        </p:txBody>
      </p:sp>
    </p:spTree>
    <p:extLst>
      <p:ext uri="{BB962C8B-B14F-4D97-AF65-F5344CB8AC3E}">
        <p14:creationId xmlns:p14="http://schemas.microsoft.com/office/powerpoint/2010/main" val="189650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D38931E9-9378-408F-A378-A024ABD648D2}"/>
              </a:ext>
            </a:extLst>
          </p:cNvPr>
          <p:cNvSpPr txBox="1">
            <a:spLocks/>
          </p:cNvSpPr>
          <p:nvPr/>
        </p:nvSpPr>
        <p:spPr>
          <a:xfrm>
            <a:off x="850449" y="1863788"/>
            <a:ext cx="7443101" cy="141592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„Změna je jedinou konstantou.“ </a:t>
            </a:r>
          </a:p>
          <a:p>
            <a:pPr marL="0" indent="0" algn="ctr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Ching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73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je soustavná samostatná činnost určité osoby za účelem dosažení zisku.</a:t>
            </a: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zákoník podnikání definuje jako soustavnou činnost prováděnou samostatně podnikatelem vlastním jménem a na vlastní účet a odpovědnost za účelem dosažení zisku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1451342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915816" y="2211710"/>
            <a:ext cx="3312368" cy="7200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Řešení problémů za peníze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Definice podnikání</a:t>
            </a:r>
          </a:p>
        </p:txBody>
      </p:sp>
    </p:spTree>
    <p:extLst>
      <p:ext uri="{BB962C8B-B14F-4D97-AF65-F5344CB8AC3E}">
        <p14:creationId xmlns:p14="http://schemas.microsoft.com/office/powerpoint/2010/main" val="3499470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Příklady</a:t>
            </a:r>
          </a:p>
        </p:txBody>
      </p:sp>
      <p:pic>
        <p:nvPicPr>
          <p:cNvPr id="1035" name="Picture 11">
            <a:extLst>
              <a:ext uri="{FF2B5EF4-FFF2-40B4-BE49-F238E27FC236}">
                <a16:creationId xmlns:a16="http://schemas.microsoft.com/office/drawing/2014/main" id="{FF3E6A61-52FC-4976-B5B6-C95FAA3109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91630"/>
            <a:ext cx="4498851" cy="269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>
            <a:extLst>
              <a:ext uri="{FF2B5EF4-FFF2-40B4-BE49-F238E27FC236}">
                <a16:creationId xmlns:a16="http://schemas.microsoft.com/office/drawing/2014/main" id="{ACA24409-43E7-46D8-84B1-F864F7192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5606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78886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</a:rPr>
              <a:t>Inovační podnikání je souborem podnikatelských aktivit specializujících se na soustavnou realizaci inovací.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Inovační podnikání může být realizováno: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v rámci stávajícího podniku působícího v tržním prostředí (zavedená firma)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jako nový podnik působící v tržním prostředí (start-up)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v rámci stávajícího podniku nebo organizace působící v neziskové sféře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v rámci činnosti univerzit a výzkumných pracovišť (např. zakládání spin-</a:t>
            </a:r>
            <a:r>
              <a:rPr lang="cs-CZ" sz="1800" dirty="0" err="1">
                <a:solidFill>
                  <a:srgbClr val="307871"/>
                </a:solidFill>
              </a:rPr>
              <a:t>off</a:t>
            </a:r>
            <a:r>
              <a:rPr lang="cs-CZ" sz="1800" dirty="0">
                <a:solidFill>
                  <a:srgbClr val="307871"/>
                </a:solidFill>
              </a:rPr>
              <a:t> firem, start-up firem)</a:t>
            </a:r>
          </a:p>
          <a:p>
            <a:pPr lvl="1"/>
            <a:r>
              <a:rPr lang="cs-CZ" sz="1800" dirty="0">
                <a:solidFill>
                  <a:srgbClr val="307871"/>
                </a:solidFill>
              </a:rPr>
              <a:t>jako nový podnik (nebo pobočka) založený zahraničním subjektem</a:t>
            </a:r>
          </a:p>
          <a:p>
            <a:endParaRPr lang="cs-CZ" sz="1400" dirty="0">
              <a:solidFill>
                <a:srgbClr val="307871"/>
              </a:solidFill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Inovační podnikání</a:t>
            </a:r>
          </a:p>
        </p:txBody>
      </p:sp>
    </p:spTree>
    <p:extLst>
      <p:ext uri="{BB962C8B-B14F-4D97-AF65-F5344CB8AC3E}">
        <p14:creationId xmlns:p14="http://schemas.microsoft.com/office/powerpoint/2010/main" val="268411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>
                <a:solidFill>
                  <a:srgbClr val="307871"/>
                </a:solidFill>
              </a:rPr>
              <a:t>Nově vzniklý podnikatelský subjekt s vysokým potenciálem škálovatelnosti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Škálovatelnost – exponenciální/velmi rychlý růst</a:t>
            </a:r>
          </a:p>
          <a:p>
            <a:endParaRPr lang="cs-CZ" sz="1800" dirty="0">
              <a:solidFill>
                <a:srgbClr val="307871"/>
              </a:solidFill>
            </a:endParaRPr>
          </a:p>
          <a:p>
            <a:r>
              <a:rPr lang="cs-CZ" sz="1800" dirty="0">
                <a:solidFill>
                  <a:srgbClr val="307871"/>
                </a:solidFill>
              </a:rPr>
              <a:t>Příklady škálovatelnosti – vývoj SW na míru zákazníkům/vytvoření </a:t>
            </a:r>
            <a:r>
              <a:rPr lang="cs-CZ" sz="1800" dirty="0" err="1">
                <a:solidFill>
                  <a:srgbClr val="307871"/>
                </a:solidFill>
              </a:rPr>
              <a:t>SaaS</a:t>
            </a:r>
            <a:r>
              <a:rPr lang="cs-CZ" sz="1800" dirty="0">
                <a:solidFill>
                  <a:srgbClr val="307871"/>
                </a:solidFill>
              </a:rPr>
              <a:t> produktu</a:t>
            </a: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Start-up</a:t>
            </a:r>
          </a:p>
        </p:txBody>
      </p:sp>
    </p:spTree>
    <p:extLst>
      <p:ext uri="{BB962C8B-B14F-4D97-AF65-F5344CB8AC3E}">
        <p14:creationId xmlns:p14="http://schemas.microsoft.com/office/powerpoint/2010/main" val="2132906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inovativním podnikem je podnik, který ve své činnosti: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reagovat na změny potřeb trhu a výrobců, uplatnění nových materiálů,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realizovat nové poznatky, výsledky vývoje, příp. výzkumu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je schopný vyvinout, zhmotnit a uplatnit myšlenky nebo invence jejich původců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dokáže úspěšně zavádět do praxe inovace jako zlepšení či novost v určité oblasti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využití vědeckých poznatků v praxi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 být zaměřen na realizaci nového produktu do komerční zralosti, uvedení a uplatnění na trhu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podnik, ve kterém inovace jsou hlavním podnětem pro jeho rozvoj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zlepšování technologií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 orientovaný na aplikaci výpočetní techniky a informatiky v různých oborech</a:t>
            </a: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Inovativní podnik</a:t>
            </a:r>
          </a:p>
        </p:txBody>
      </p:sp>
    </p:spTree>
    <p:extLst>
      <p:ext uri="{BB962C8B-B14F-4D97-AF65-F5344CB8AC3E}">
        <p14:creationId xmlns:p14="http://schemas.microsoft.com/office/powerpoint/2010/main" val="2271919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Invence – myšlenka, nápad	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Inovace – přerod invence do reálné podoby s ekonomickým potenciálem		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Podnikavost</a:t>
            </a: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endParaRPr lang="cs-CZ" sz="2000" dirty="0">
              <a:solidFill>
                <a:srgbClr val="307871"/>
              </a:solidFill>
            </a:endParaRPr>
          </a:p>
          <a:p>
            <a:pPr>
              <a:buClr>
                <a:schemeClr val="accent1">
                  <a:lumMod val="40000"/>
                  <a:lumOff val="60000"/>
                </a:schemeClr>
              </a:buClr>
            </a:pPr>
            <a:r>
              <a:rPr lang="cs-CZ" sz="2000" dirty="0">
                <a:solidFill>
                  <a:srgbClr val="307871"/>
                </a:solidFill>
              </a:rPr>
              <a:t>Podnikání</a:t>
            </a: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634878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faktory úspěšnosti inovativních podniků: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 klíčové osoby jako inovátora - leadership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inovací součástí managementu podniku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angažovanost managementu k uplatnění inovací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koordinace výzkumné a vývojové činnosti, výrobní, komerční, marketingové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důsledné plánování a kontrola jednotlivých etap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kvalitní servis pro zákazníky, zaškolení, dlouhodobé vztahy </a:t>
            </a:r>
          </a:p>
          <a:p>
            <a:pPr lvl="1">
              <a:spcAft>
                <a:spcPts val="600"/>
              </a:spcAft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dobrý kontakt s trhem a přesná identifikace zákazníků</a:t>
            </a: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Inovativní podnik</a:t>
            </a:r>
          </a:p>
        </p:txBody>
      </p:sp>
    </p:spTree>
    <p:extLst>
      <p:ext uri="{BB962C8B-B14F-4D97-AF65-F5344CB8AC3E}">
        <p14:creationId xmlns:p14="http://schemas.microsoft.com/office/powerpoint/2010/main" val="2836692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89823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Sběr zpětné vazby od zákazníků je klíčový ve většině fází vývoje i zavádění produktu na trh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Validace produktu ve fázi prototypování – ověřování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Úloha marketingového výzkumu – potřebujeme zjišťovat potřeby ne přání 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 Henry Ford – „Kdybych se tehdy lidí ptal, co potřebují, řekli by rychlejší koně“</a:t>
            </a:r>
          </a:p>
          <a:p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když Steve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tvrdil, že nevěří výzkumu, z finančních výkazů Apple bylo zřejmé, že do něj investují nejvíce ze všech</a:t>
            </a: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Kontakt s trhem</a:t>
            </a:r>
          </a:p>
        </p:txBody>
      </p:sp>
    </p:spTree>
    <p:extLst>
      <p:ext uri="{BB962C8B-B14F-4D97-AF65-F5344CB8AC3E}">
        <p14:creationId xmlns:p14="http://schemas.microsoft.com/office/powerpoint/2010/main" val="19655791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9582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„Nemůžeš vyřešit problém se stejným myšlením, které daný problém vytvořilo“ – A. Einstein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je potlačena vždy když mají lidé pocit, že mají co ztratit“ – R.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Sharma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„Kreativita není pouze umění, je to schopnost hlubokého přemýšlení přinášející originální myšlenky“ Georgie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24794084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660831" y="2175706"/>
            <a:ext cx="5822337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Kdo z vás si myslí že je kreativní?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Kreativita</a:t>
            </a:r>
          </a:p>
        </p:txBody>
      </p:sp>
    </p:spTree>
    <p:extLst>
      <p:ext uri="{BB962C8B-B14F-4D97-AF65-F5344CB8AC3E}">
        <p14:creationId xmlns:p14="http://schemas.microsoft.com/office/powerpoint/2010/main" val="1833851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8417B-614F-4E92-ACF1-27D360B7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4 rovnými čárami propojte všech 9 bodů</a:t>
            </a:r>
          </a:p>
        </p:txBody>
      </p:sp>
      <p:pic>
        <p:nvPicPr>
          <p:cNvPr id="1026" name="Picture 2" descr="Image result for out of box 9 dots">
            <a:extLst>
              <a:ext uri="{FF2B5EF4-FFF2-40B4-BE49-F238E27FC236}">
                <a16:creationId xmlns:a16="http://schemas.microsoft.com/office/drawing/2014/main" id="{E6C96C86-9863-48F8-9174-F969EC3A0D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41" r="31520"/>
          <a:stretch/>
        </p:blipFill>
        <p:spPr bwMode="auto">
          <a:xfrm>
            <a:off x="467544" y="1275606"/>
            <a:ext cx="2808312" cy="323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out of box 9 dots">
            <a:extLst>
              <a:ext uri="{FF2B5EF4-FFF2-40B4-BE49-F238E27FC236}">
                <a16:creationId xmlns:a16="http://schemas.microsoft.com/office/drawing/2014/main" id="{96B417A5-5FD8-4D49-943C-5DF6914C1A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93" t="1377" r="985" b="-1377"/>
          <a:stretch/>
        </p:blipFill>
        <p:spPr bwMode="auto">
          <a:xfrm>
            <a:off x="4283968" y="1185074"/>
            <a:ext cx="3384376" cy="295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86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59231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Co je kreativita?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0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Schopnost vymýšlet nové věci – divergentní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– invence – monetizace inovace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všichni kreativní nebo ne?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Kreativní proces – sběr dat, inspirace, učení se; tvorba; realizace, zpětná vazba, zhodnocení.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Vědomí vs. podvědomí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jako dovednost, jako sval.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vs. týmová kreativita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Kreativita a časový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/tlak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925254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Jak se stát kreativním?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B38D6A1-0B4D-48B5-BE9E-0373E460C505}"/>
              </a:ext>
            </a:extLst>
          </p:cNvPr>
          <p:cNvSpPr txBox="1">
            <a:spLocks/>
          </p:cNvSpPr>
          <p:nvPr/>
        </p:nvSpPr>
        <p:spPr>
          <a:xfrm>
            <a:off x="0" y="1059582"/>
            <a:ext cx="8280920" cy="408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Dávání prostoru vs. cyklické myšlení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Přeprocesovanost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nadměrné plánování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Roztěkanost, multitasking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Meditace a „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mindfulness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Prorůstové nastavení mysli – schopnost přijímat změny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Zkoušení nových věcí</a:t>
            </a: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Motivace vizí a síla vizualizace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56192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b="1" dirty="0">
                <a:solidFill>
                  <a:srgbClr val="307871"/>
                </a:solidFill>
              </a:rPr>
              <a:t>kreativita je základním fenoménem lidské existence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každému lidskému jedinci je vlastní kreativní potenciál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každý lidský jedinec je či může být kreativní (de Bono, 1990, Zelina, Zelinová, 1990)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jedinec i tým mají určitý kreativní potenciál</a:t>
            </a:r>
          </a:p>
          <a:p>
            <a:pPr lvl="1"/>
            <a:endParaRPr lang="cs-CZ" sz="1600" dirty="0">
              <a:solidFill>
                <a:srgbClr val="307871"/>
              </a:solidFill>
            </a:endParaRPr>
          </a:p>
          <a:p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vyspělých ekonomikách pracuje od 25 % až 35 % zaměstnanců v  kreativních odvětvích jako např.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věda a technika,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VaV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specifické manažerské pozice (strategický management)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pokročilé technologie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marketingová komunikace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odvětví spojená s výtvarným uměním, hudbou, designem</a:t>
            </a:r>
          </a:p>
          <a:p>
            <a:pPr lvl="1"/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odvětví  založená na znalostech z oblasti zdravotní péče, financí, práva</a:t>
            </a:r>
          </a:p>
          <a:p>
            <a:pPr lvl="1"/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Kreativita v současné ekonomice</a:t>
            </a:r>
          </a:p>
        </p:txBody>
      </p:sp>
    </p:spTree>
    <p:extLst>
      <p:ext uri="{BB962C8B-B14F-4D97-AF65-F5344CB8AC3E}">
        <p14:creationId xmlns:p14="http://schemas.microsoft.com/office/powerpoint/2010/main" val="2828964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2609" y="1205421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Jaké faktory ovlivňují týmovou kreativitu.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Pocit psychologického bezpečí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Spolehlivost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a přehlednost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Smysl</a:t>
            </a:r>
          </a:p>
          <a:p>
            <a:pPr marL="385763" indent="-385763">
              <a:buFont typeface="+mj-lt"/>
              <a:buAutoNum type="arabicPeriod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Dopad</a:t>
            </a:r>
          </a:p>
          <a:p>
            <a:pPr lvl="1"/>
            <a:endParaRPr lang="cs-CZ" sz="1400" dirty="0">
              <a:solidFill>
                <a:srgbClr val="307871"/>
              </a:solidFill>
            </a:endParaRPr>
          </a:p>
          <a:p>
            <a:endParaRPr lang="cs-CZ" sz="14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pPr defTabSz="685800">
              <a:defRPr/>
            </a:pPr>
            <a:r>
              <a:rPr lang="cs-CZ" kern="0" dirty="0">
                <a:solidFill>
                  <a:srgbClr val="307871"/>
                </a:solidFill>
              </a:rPr>
              <a:t>Google studie o kreativitě – Project </a:t>
            </a:r>
            <a:r>
              <a:rPr lang="cs-CZ" kern="0" dirty="0" err="1">
                <a:solidFill>
                  <a:srgbClr val="307871"/>
                </a:solidFill>
              </a:rPr>
              <a:t>Aristotle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370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7820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Důležitost psychologického bezpečí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AC7ADDA2-7F31-4FEC-BF0E-D66281593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166" y="744563"/>
            <a:ext cx="5347138" cy="3916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49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pojem z lat. slova „</a:t>
            </a:r>
            <a:r>
              <a:rPr lang="cs-CZ" sz="20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innovare</a:t>
            </a: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(inovovat)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Invence – nápad, myšlenka</a:t>
            </a:r>
          </a:p>
          <a:p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Inovace – přerod/aplikace invence do reálného tržního/firemního prostředí </a:t>
            </a:r>
            <a:endParaRPr 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600" dirty="0">
                <a:solidFill>
                  <a:srgbClr val="307871"/>
                </a:solidFill>
              </a:rPr>
              <a:t>Inovace je řízený proces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</a:rPr>
              <a:t>generování, 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</a:rPr>
              <a:t>přenosu a </a:t>
            </a:r>
          </a:p>
          <a:p>
            <a:pPr lvl="2"/>
            <a:r>
              <a:rPr lang="cs-CZ" sz="1600" dirty="0">
                <a:solidFill>
                  <a:srgbClr val="307871"/>
                </a:solidFill>
              </a:rPr>
              <a:t>implementace nápadů </a:t>
            </a:r>
          </a:p>
          <a:p>
            <a:pPr marL="857250" lvl="2" indent="0">
              <a:buNone/>
            </a:pPr>
            <a:r>
              <a:rPr lang="cs-CZ" sz="1600" dirty="0">
                <a:solidFill>
                  <a:srgbClr val="307871"/>
                </a:solidFill>
              </a:rPr>
              <a:t>do praktické aplikace, která vyvolá skokovou kvalitativní změnu a zákazník ji ocení jako novou přidanou hodnotu, za kterou je ochotný zaplatit. </a:t>
            </a:r>
            <a:endParaRPr lang="cs-CZ" sz="3200" b="1" dirty="0">
              <a:solidFill>
                <a:srgbClr val="307871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Inovace</a:t>
            </a:r>
          </a:p>
        </p:txBody>
      </p:sp>
    </p:spTree>
    <p:extLst>
      <p:ext uri="{BB962C8B-B14F-4D97-AF65-F5344CB8AC3E}">
        <p14:creationId xmlns:p14="http://schemas.microsoft.com/office/powerpoint/2010/main" val="33581186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pPr defTabSz="685800">
              <a:defRPr/>
            </a:pPr>
            <a:r>
              <a:rPr lang="cs-CZ" kern="0" dirty="0">
                <a:solidFill>
                  <a:srgbClr val="307871"/>
                </a:solidFill>
              </a:rPr>
              <a:t>Shrnutí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68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322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Lineární vs. Exponenciální růst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060E244-857F-46D6-91AB-F821F8BC19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1" y="1615415"/>
            <a:ext cx="3909884" cy="217399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421DCDF-7595-4D41-982F-3BBA715BA0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476" y="1345490"/>
            <a:ext cx="4005923" cy="24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0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Výpočetní kapacita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18 měsíců se výpočetní kapacita zdvojnásobí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Zdvojnásobí se množství transistorů, které se vlezou do silikonových čipů dané velikosti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Naráží se na bariéry – výzvy současných technologií – materiály (grafit místo silikonu), umístění transistorů (3D místo 2D) </a:t>
            </a: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999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1264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53625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Butterův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každých 9 měsíců se zdvojnásobí rychlost komunikace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Množství dat poslaných skrze jeden optický kabel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Variace tohoto zákonu pro jiné komunikační média – ADSL, VDSL,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Wireless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3G, LTE, 5G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98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2466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III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47798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Úložiště – </a:t>
            </a:r>
            <a:r>
              <a:rPr 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Kryderův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zákon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kapacita diskového úložiště se zdvojnásobí každých 13 měsíců ku poměru velikosti daného úložiště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Platilo od 70 let minulého století, v poslední dekádě se vývoj zpomalil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512D93-AC41-49A0-BE7D-5900B90C1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6982" y="1066774"/>
            <a:ext cx="3748697" cy="361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920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88641" y="257127"/>
            <a:ext cx="4006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Tři fundamentální pravidla 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67155" y="1011811"/>
            <a:ext cx="7443101" cy="353069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tři zákony popisují pouze teoretický potenciál technologií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část tohoto potenciálu se projeví v: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výkonu u výrobků pro masový trh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část se projeví v poklesu nákladů spotřebitele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140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5273" y="237152"/>
            <a:ext cx="27991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Trhlina pro inovace</a:t>
            </a:r>
            <a:endParaRPr lang="en-GB" sz="2400" b="1" kern="0" dirty="0">
              <a:solidFill>
                <a:sysClr val="windowText" lastClr="000000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EA370435-F7D6-42DD-B762-8C5C42CBB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493" y="842109"/>
            <a:ext cx="4652646" cy="3789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47457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5953</TotalTime>
  <Words>1412</Words>
  <Application>Microsoft Office PowerPoint</Application>
  <PresentationFormat>Předvádění na obrazovce (16:9)</PresentationFormat>
  <Paragraphs>301</Paragraphs>
  <Slides>30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SLU</vt:lpstr>
      <vt:lpstr>  Inovace, podnikání a další základní pojmy</vt:lpstr>
      <vt:lpstr>Základní pojmy</vt:lpstr>
      <vt:lpstr>Inovace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Proč jsou inovace tak důležité?</vt:lpstr>
      <vt:lpstr>Cenový vývoj klíčových technologií</vt:lpstr>
      <vt:lpstr>Jak rychle produkt nebo služba získá 50 milionů uživatelů? </vt:lpstr>
      <vt:lpstr>Prezentace aplikace PowerPoint</vt:lpstr>
      <vt:lpstr>Definice podnikání</vt:lpstr>
      <vt:lpstr>Definice podnikání</vt:lpstr>
      <vt:lpstr>Příklady</vt:lpstr>
      <vt:lpstr>Inovační podnikání</vt:lpstr>
      <vt:lpstr>Start-up</vt:lpstr>
      <vt:lpstr>Inovativní podnik</vt:lpstr>
      <vt:lpstr>Inovativní podnik</vt:lpstr>
      <vt:lpstr>Kontakt s trhem</vt:lpstr>
      <vt:lpstr>Kreativita</vt:lpstr>
      <vt:lpstr>Kreativita</vt:lpstr>
      <vt:lpstr>4 rovnými čárami propojte všech 9 bodů</vt:lpstr>
      <vt:lpstr>Co je kreativita?</vt:lpstr>
      <vt:lpstr>Jak se stát kreativním?</vt:lpstr>
      <vt:lpstr>Kreativita v současné ekonomice</vt:lpstr>
      <vt:lpstr>Google studie o kreativitě – Project Aristotle</vt:lpstr>
      <vt:lpstr>Prezentace aplikace PowerPoint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Dalibor Šimek</cp:lastModifiedBy>
  <cp:revision>213</cp:revision>
  <dcterms:created xsi:type="dcterms:W3CDTF">2016-07-06T15:42:34Z</dcterms:created>
  <dcterms:modified xsi:type="dcterms:W3CDTF">2022-02-23T13:24:11Z</dcterms:modified>
</cp:coreProperties>
</file>