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65" r:id="rId3"/>
    <p:sldId id="354" r:id="rId4"/>
    <p:sldId id="264" r:id="rId5"/>
    <p:sldId id="270" r:id="rId6"/>
    <p:sldId id="349" r:id="rId7"/>
    <p:sldId id="344" r:id="rId8"/>
    <p:sldId id="322" r:id="rId9"/>
    <p:sldId id="271" r:id="rId10"/>
    <p:sldId id="345" r:id="rId11"/>
    <p:sldId id="337" r:id="rId12"/>
    <p:sldId id="355" r:id="rId13"/>
    <p:sldId id="273" r:id="rId14"/>
    <p:sldId id="358" r:id="rId15"/>
    <p:sldId id="359" r:id="rId16"/>
    <p:sldId id="346" r:id="rId17"/>
    <p:sldId id="338" r:id="rId18"/>
    <p:sldId id="350" r:id="rId19"/>
    <p:sldId id="357" r:id="rId20"/>
    <p:sldId id="274" r:id="rId21"/>
    <p:sldId id="276" r:id="rId22"/>
    <p:sldId id="351" r:id="rId23"/>
    <p:sldId id="347" r:id="rId24"/>
    <p:sldId id="352" r:id="rId25"/>
    <p:sldId id="315" r:id="rId26"/>
    <p:sldId id="339" r:id="rId27"/>
    <p:sldId id="280" r:id="rId28"/>
    <p:sldId id="348" r:id="rId29"/>
    <p:sldId id="281" r:id="rId30"/>
    <p:sldId id="282" r:id="rId31"/>
    <p:sldId id="340" r:id="rId32"/>
    <p:sldId id="356" r:id="rId33"/>
    <p:sldId id="325" r:id="rId34"/>
    <p:sldId id="278" r:id="rId35"/>
    <p:sldId id="286" r:id="rId36"/>
    <p:sldId id="353" r:id="rId37"/>
    <p:sldId id="360" r:id="rId38"/>
    <p:sldId id="312" r:id="rId39"/>
    <p:sldId id="326" r:id="rId40"/>
    <p:sldId id="342" r:id="rId41"/>
    <p:sldId id="285" r:id="rId42"/>
    <p:sldId id="313" r:id="rId43"/>
    <p:sldId id="361" r:id="rId44"/>
    <p:sldId id="368" r:id="rId45"/>
    <p:sldId id="369" r:id="rId46"/>
    <p:sldId id="370" r:id="rId47"/>
    <p:sldId id="371" r:id="rId48"/>
    <p:sldId id="333" r:id="rId49"/>
    <p:sldId id="372" r:id="rId50"/>
    <p:sldId id="373" r:id="rId51"/>
    <p:sldId id="374" r:id="rId52"/>
    <p:sldId id="375" r:id="rId53"/>
    <p:sldId id="367"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62" r:id="rId78"/>
    <p:sldId id="399" r:id="rId79"/>
    <p:sldId id="363" r:id="rId80"/>
    <p:sldId id="364" r:id="rId81"/>
    <p:sldId id="365" r:id="rId82"/>
    <p:sldId id="308" r:id="rId8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34" autoAdjust="0"/>
  </p:normalViewPr>
  <p:slideViewPr>
    <p:cSldViewPr>
      <p:cViewPr varScale="1">
        <p:scale>
          <a:sx n="101" d="100"/>
          <a:sy n="101" d="100"/>
        </p:scale>
        <p:origin x="92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6F0996D6-D973-4687-B064-F9C566212A48}"/>
    <pc:docChg chg="modSld sldOrd">
      <pc:chgData name="Michal Stoklasa" userId="7c7ba8f323bf6ffe" providerId="LiveId" clId="{6F0996D6-D973-4687-B064-F9C566212A48}" dt="2021-04-23T13:29:47.817" v="1"/>
      <pc:docMkLst>
        <pc:docMk/>
      </pc:docMkLst>
      <pc:sldChg chg="ord">
        <pc:chgData name="Michal Stoklasa" userId="7c7ba8f323bf6ffe" providerId="LiveId" clId="{6F0996D6-D973-4687-B064-F9C566212A48}" dt="2021-04-23T13:29:47.817" v="1"/>
        <pc:sldMkLst>
          <pc:docMk/>
          <pc:sldMk cId="4257077328" sldId="3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23.04.2021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6255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21333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60687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31709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64656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85882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3718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7957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15772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00448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9053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77348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http://www.ipsos.cz/public/media/pdf/sberdat/ipsos_p_cz.pdf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770916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12394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499544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44</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584252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810469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592489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74969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78537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8562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http://www.tyinternety.cz/prirucka-marketera/prirucka-marketera-rozhodujte-se-spravne-diky-ab-testovani/</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35382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63822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893721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610849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Zdroj: http://www.strategyquant.com/doc/print-28.html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317150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831177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534793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726007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4130857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243625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3747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631847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2555670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63822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4114920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21099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725542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http://www.lupa.cz/clanky/teplotni-mapy-porovnani-nastroju-a-studie/</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144427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http://www.zive.cz/clanky/facebook-nas-sleduje-a-take-vsichni-ostatni/sc-3-a-159631/default.aspx</a:t>
            </a:r>
          </a:p>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06875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858820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840872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37957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http://www.zive.cz/bleskovky/z-chatovaciho-robota-microsoftu-se-stal-rasista-museli-ho-vypnout/sc-4-a-181861/default.aspx#utm_medium=selfpromo&amp;utm_source=zive&amp;utm_campaign=copylink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1149202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1990537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1770916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123949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3499544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http://www.slideshare.net/ExperienceU/prehled-metod-ux-vyzkumu</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8104691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3592489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http://www.m-journal.cz/cs/praxe/jak-otestovat-podnikatelske-napady-rychle-a-levne__s284x12029.html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274969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http://www.fastcompany.com/3024786/dialed/the-ultimate-guide-to-google-analytics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78537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808562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335382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2109944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http://thenextweb.com/dd/2014/11/12/15-ways-test-minimum-viable-product/</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5347938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726007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4130857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243625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36075070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2101930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11813486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http://www.datamar.cz/wysiwyg/Tracking%20study_1.pdf</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21095858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http://www.datamar.cz/wysiwyg/Tracking%20study_1.pdf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14393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467242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6092338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19155052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http://www.m-journal.cz/cs/aktuality/prvni-analyza-reakci-ve-vztahu-k-ceskym-znackam--jake-emoce-u-uzivatelu-prevladaji-__s288x12028.html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40486947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http://connect.zive.cz/clanky/big-data-male-chyby-velky-problem/sc-320-a-176646/default.aspx</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1150256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http://www.svethardware.cz/superpocitac-watson-od-ibm-napsal-svou-prvni-kucharku/40327</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7825568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https://www.zive.cz/clanky/google-opet-vylepsil-umelou-inteligenci-ptejte-se-knih-a-hrajte-si-se-slovy/sc-3-a-192710/default.aspx</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278372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14442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30257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VlhMGQgDk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www.seznamzpravy.cz/clanek/cigaret-se-zbavime-bude-to-kulovy-blesk-rika-sefka-tabakove-jednicky-150312#seq_no=3&amp;source=hp&amp;dop_id=150312&amp;dop_ab_variant=0&amp;dop_req_id=lR2CjJa3pVk-202104130811&amp;dop_source_zone_name=zpravy.sznhp.box&amp;utm_campaign=&amp;utm_medium=z-boxiku&amp;utm_source=www.seznam.c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ovinky.cz/auto/clanek/cilem-ridicu-prototypu-je-splynout-s-okolim-4025878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ovinky.cz/auto/clanek/tajne-zkousky-aneb-jak-automobilky-testuji-prototypy-6708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trategie.hnonline.sk/media/778628-nivea-realizovala-najvacsi-prieskum-v-histori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TRGRJNl2X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v=X5xHdpVTYS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rodnipanel.cz/default/index/faq-lis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maci.ihned.cz/c1-66759730-patnact-procent-dotazanych-by-za-prezidenta-volilo-babise-ctvrtina-povazuje-urad-prezidenta-za-nepodstatn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globaldata.com/" TargetMode="External"/><Relationship Id="rId3" Type="http://schemas.openxmlformats.org/officeDocument/2006/relationships/hyperlink" Target="http://www.nielsen.com/us/en/solutions/measurement/retail-measurement.html" TargetMode="External"/><Relationship Id="rId7" Type="http://schemas.openxmlformats.org/officeDocument/2006/relationships/hyperlink" Target="https://www.czso.cz/csu/czso/informacni_technologie_p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czso.cz/csu/czso/zivotni_uroven_spotreba_domacnosti_prace" TargetMode="External"/><Relationship Id="rId5" Type="http://schemas.openxmlformats.org/officeDocument/2006/relationships/hyperlink" Target="https://www.czso.cz/csu/czso/spotrebni_kos_archiv" TargetMode="External"/><Relationship Id="rId4" Type="http://schemas.openxmlformats.org/officeDocument/2006/relationships/hyperlink" Target="http://www.ncsolutions.com/wp-content/uploads/2015/02/NCS_CaseStudy_Beer_022015.pdf" TargetMode="External"/><Relationship Id="rId9" Type="http://schemas.openxmlformats.org/officeDocument/2006/relationships/hyperlink" Target="http://www.euromonitor.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100metod.c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yinternety.cz/prirucka-marketera/prirucka-marketera-rozhodujte-se-spravne-diky-ab-testovan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genturasport.cz/vysledky-vyzkumu-miry-popularity-sportu-v-ceske-republice-202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agenturasport.cz/wp-content/uploads/2021/01/Vyzkumy_popularita_a_fin_narocnost_sportu_2020-2.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sec.cz/aktuality/vetsina-cechu-je-ochotna-platit-vyssi-televizni-poplatky-nekteri-by-platili-i-500-k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zpravy.aktualne.cz/ekonomika/cesi-utrati-za-dovolenou-23-tisic-cast-si-nevaha-na-vylet-k/r~d2d7979491ca11e9ab10ac1f6b220ee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mediaguru.cz/clanky/2019/11/trendy-ve-vybaveni-prodejen-a-nakupnim-chovan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mediaguru.cz/clanky/2018/09/vyzkum-cesti-zakaznici-vic-kombinuji-nakupy-online-a-offlin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zpravy.aktualne.cz/finance/nakupovani/od-skici-k-prototypu-podivejte-se-na-maketu-obchodu-jez-odha/r~7afe56cc910511e9ae850cc47ab5f122/r~4a9daa4890ea11e9a305ac1f6b220ee8/"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lupa.cz/clanky/teplotni-mapy-porovnani-nastroju-a-studi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zive.cz/clanky/facebook-nas-sleduje-a-take-vsichni-ostatni/sc-3-a-159631/default.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www.unievydavatelu.cz/cs/unie_vydavatelu/medialni_data/vyzkum_ctenosti" TargetMode="External"/><Relationship Id="rId3" Type="http://schemas.openxmlformats.org/officeDocument/2006/relationships/hyperlink" Target="https://www.mediar.cz/investice-do-reklamy-loni-neklesly-dosahly-temer-120-miliard-kc/" TargetMode="External"/><Relationship Id="rId7" Type="http://schemas.openxmlformats.org/officeDocument/2006/relationships/hyperlink" Target="https://www.focus-age.cz/m-journal/aktuality/studie--cesi-a-reklama-2021__s288x15714.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median.eu/cs/wp-content/uploads/2020/04/MEDIAN_TZ_adMeter_a_koronavirus_Zmeny_v-medi%C3%A1lni_konzumaci_20200406.pdf" TargetMode="External"/><Relationship Id="rId5" Type="http://schemas.openxmlformats.org/officeDocument/2006/relationships/hyperlink" Target="https://www.nielsen-admosphere.cz/press/srovnani-cenikovych-hodnot-reklamniho-prostoru-v-obdobi-leden-rijen-2019-a-2020-a-v-rijnu-2019-a-2020/" TargetMode="External"/><Relationship Id="rId4" Type="http://schemas.openxmlformats.org/officeDocument/2006/relationships/hyperlink" Target="https://aka.cz/wp-content/uploads/2020/03/aktivacni-vyzkum_prezentace_2019.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uxlaborator.cz/sluzby/uzivatelske-testovani/"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www.dobryweb.cz/uzivatelske-testovani" TargetMode="External"/><Relationship Id="rId4" Type="http://schemas.openxmlformats.org/officeDocument/2006/relationships/hyperlink" Target="http://www.uxlaborator.cz/sluzby/analyza-pouzitelnosti/"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m-journal.cz/cs/praxe/jak-otestovat-podnikatelske-napady-rychle-a-levne__s284x12029.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google.cz/trends/"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fastcompany.com/3024786/dialed/the-ultimate-guide-to-google-analytics" TargetMode="External"/><Relationship Id="rId3" Type="http://schemas.openxmlformats.org/officeDocument/2006/relationships/hyperlink" Target="http://www.google.com/intl/cs_ALL/analytics/features/index.html#utm_source=cs_cz-ha-cz-bk_analytics&amp;utm_campaign=cs_cz&amp;utm_medium=ha&amp;utm_term=google%20analytics" TargetMode="External"/><Relationship Id="rId7" Type="http://schemas.openxmlformats.org/officeDocument/2006/relationships/hyperlink" Target="http://www.m-journal.cz/cs/aktuality/facebook-opet-meni-algoritmus-news-feedu-ve-prospech-kvalitniho-obsahu__s288x12034.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webtrends.com/iot-analytics-infographic/" TargetMode="External"/><Relationship Id="rId5" Type="http://schemas.openxmlformats.org/officeDocument/2006/relationships/hyperlink" Target="http://www.webtrends.com/" TargetMode="External"/><Relationship Id="rId4" Type="http://schemas.openxmlformats.org/officeDocument/2006/relationships/hyperlink" Target="http://www.m-journal.cz/cs/aktuality/google-analytics-prinasi-vyrazne-vylepsenou-mobilni-aplikaci-pro-android-i-ios__s288x12038.htm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thenextweb.com/dd/2014/11/12/15-ways-test-minimum-viable-produc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proutsocial.com/insights/social-media-metrics-that-matter/" TargetMode="External"/><Relationship Id="rId7"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lupa.cz/clanky/dosah-engagement-zapomente-prichazi-nova-bozska-metrika-od-facebooku/" TargetMode="External"/><Relationship Id="rId5" Type="http://schemas.openxmlformats.org/officeDocument/2006/relationships/hyperlink" Target="http://barometer.agorapulse.com/" TargetMode="External"/><Relationship Id="rId4" Type="http://schemas.openxmlformats.org/officeDocument/2006/relationships/hyperlink" Target="http://www.m-journal.cz/cs/internet/socialni-site/kterou-metriku-na-facebooku-si-mate-nejvice-hlidat--dosah-__s416x9905.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m-journal.cz/cs/aktuality/nmi-2016--mladi-utikaji-pred-rodici-pryc-z-facebooku-a-na-internetu-mluvi-hlavne-o-sobe__s288x11889.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www.socialbakers.com/blog/" TargetMode="External"/><Relationship Id="rId4" Type="http://schemas.openxmlformats.org/officeDocument/2006/relationships/hyperlink" Target="http://www.m-journal.cz/cs/aktuality/lide-prestavaji-na-facebooku-publikovat-osobni-obsah__s288x12003.htm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ez.cz/edee/content/micrositesutf/odpovednost2013/cs/socialni-odpovednost/korporatni-identita.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utb.cz/file/24647_1_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ay.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zive.cz/bleskovky/z-chatovaciho-robota-microsoftu-se-stal-rasista-museli-ho-vypnout/sc-4-a-181861/default.aspx#utm_medium=selfpromo&amp;utm_source=zive&amp;utm_campaign=copylink" TargetMode="External"/><Relationship Id="rId4" Type="http://schemas.openxmlformats.org/officeDocument/2006/relationships/hyperlink" Target="https://twitter.com/TayandYou"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lideplayer.cz/slide/2909903/"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omd.cz/cs/about-us/research/snapshots/2011/3/13/top-of-mind-znacek-kavy.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www.omd.cz/cs/about-us/research/snapshots/2010/10/1/spontanni-znalost-znacek-samponu.html" TargetMode="External"/><Relationship Id="rId4" Type="http://schemas.openxmlformats.org/officeDocument/2006/relationships/hyperlink" Target="http://m.omd.cz/vyzkum/155/"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blog.zoomsphere.com/cs/prvni-analyza-reactions-ve-vztahu-k-ceskym-znacka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connect.zive.cz/clanky/big-data-male-chyby-velky-problem/sc-320-a-176646/default.aspx"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svethardware.cz/superpocitac-watson-od-ibm-napsal-svou-prvni-kucharku/40327"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www.svethardware.cz/luminoso-ma-program-na-analyzu-dat-z-twitteru-a-facebooku/40003"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zive.cz/clanky/google-opet-vylepsil-umelou-inteligenci-ptejte-se-knih-a-hrajte-si-se-slovy/sc-3-a-192710/default.asp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Aplikovaný marketingový výzkum</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Praktické ukázky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Marketingový výzkum</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28" y="1131590"/>
            <a:ext cx="8264904" cy="3024336"/>
          </a:xfrm>
          <a:prstGeom prst="rect">
            <a:avLst/>
          </a:prstGeom>
        </p:spPr>
        <p:txBody>
          <a:bodyPr>
            <a:noAutofit/>
          </a:bodyPr>
          <a:lstStyle/>
          <a:p>
            <a:r>
              <a:rPr lang="cs-CZ" sz="2000" dirty="0" err="1">
                <a:solidFill>
                  <a:srgbClr val="002060"/>
                </a:solidFill>
              </a:rPr>
              <a:t>Prototypování</a:t>
            </a:r>
            <a:r>
              <a:rPr lang="cs-CZ" sz="2000" dirty="0">
                <a:solidFill>
                  <a:srgbClr val="002060"/>
                </a:solidFill>
              </a:rPr>
              <a:t> předchází fáze testování koncepcí:</a:t>
            </a:r>
          </a:p>
          <a:p>
            <a:pPr lvl="1"/>
            <a:r>
              <a:rPr lang="cs-CZ" sz="2000" dirty="0">
                <a:solidFill>
                  <a:srgbClr val="002060"/>
                </a:solidFill>
              </a:rPr>
              <a:t>je-li jasná užitečnost výrobku, </a:t>
            </a:r>
          </a:p>
          <a:p>
            <a:pPr lvl="1"/>
            <a:r>
              <a:rPr lang="cs-CZ" sz="2000" dirty="0">
                <a:solidFill>
                  <a:srgbClr val="002060"/>
                </a:solidFill>
              </a:rPr>
              <a:t>jak vnímají atributy nového výrobku a jaké vidí jeho výhody a nevýhody, </a:t>
            </a:r>
          </a:p>
          <a:p>
            <a:pPr lvl="1"/>
            <a:r>
              <a:rPr lang="cs-CZ" sz="2000" dirty="0">
                <a:solidFill>
                  <a:srgbClr val="002060"/>
                </a:solidFill>
              </a:rPr>
              <a:t>zda by výrobek řešil jejich problém nebo uspokojoval jejich potřeby, </a:t>
            </a:r>
          </a:p>
          <a:p>
            <a:pPr lvl="1"/>
            <a:r>
              <a:rPr lang="cs-CZ" sz="2000" dirty="0">
                <a:solidFill>
                  <a:srgbClr val="002060"/>
                </a:solidFill>
              </a:rPr>
              <a:t>jestli jejich potřebě běžně vyhovují jiné výrobky a jak jsou s nimi spokojeni, </a:t>
            </a:r>
          </a:p>
          <a:p>
            <a:pPr lvl="1"/>
            <a:r>
              <a:rPr lang="cs-CZ" sz="2000" dirty="0">
                <a:solidFill>
                  <a:srgbClr val="002060"/>
                </a:solidFill>
              </a:rPr>
              <a:t>jestli pokládají proponovanou cenu výrobku za přiměřenou, </a:t>
            </a:r>
          </a:p>
          <a:p>
            <a:pPr lvl="1"/>
            <a:r>
              <a:rPr lang="cs-CZ" sz="2000" dirty="0">
                <a:solidFill>
                  <a:srgbClr val="002060"/>
                </a:solidFill>
              </a:rPr>
              <a:t>zda by výrobek koupili, </a:t>
            </a:r>
          </a:p>
          <a:p>
            <a:pPr lvl="1"/>
            <a:r>
              <a:rPr lang="cs-CZ" sz="2000" dirty="0">
                <a:solidFill>
                  <a:srgbClr val="002060"/>
                </a:solidFill>
              </a:rPr>
              <a:t>kdo a jak často by výrobek užíval.</a:t>
            </a:r>
          </a:p>
        </p:txBody>
      </p:sp>
      <p:sp>
        <p:nvSpPr>
          <p:cNvPr id="6" name="Nadpis 5"/>
          <p:cNvSpPr>
            <a:spLocks noGrp="1"/>
          </p:cNvSpPr>
          <p:nvPr>
            <p:ph type="title"/>
          </p:nvPr>
        </p:nvSpPr>
        <p:spPr>
          <a:xfrm>
            <a:off x="179512" y="195486"/>
            <a:ext cx="5904656" cy="507703"/>
          </a:xfrm>
        </p:spPr>
        <p:txBody>
          <a:bodyPr/>
          <a:lstStyle/>
          <a:p>
            <a:r>
              <a:rPr lang="pl-PL" dirty="0"/>
              <a:t>Testování nového produktu - prototypy</a:t>
            </a:r>
            <a:endParaRPr lang="cs-CZ" dirty="0"/>
          </a:p>
        </p:txBody>
      </p:sp>
    </p:spTree>
    <p:extLst>
      <p:ext uri="{BB962C8B-B14F-4D97-AF65-F5344CB8AC3E}">
        <p14:creationId xmlns:p14="http://schemas.microsoft.com/office/powerpoint/2010/main" val="379701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280920" cy="3024336"/>
          </a:xfrm>
          <a:prstGeom prst="rect">
            <a:avLst/>
          </a:prstGeom>
        </p:spPr>
        <p:txBody>
          <a:bodyPr>
            <a:noAutofit/>
          </a:bodyPr>
          <a:lstStyle/>
          <a:p>
            <a:r>
              <a:rPr lang="cs-CZ" sz="2000" dirty="0">
                <a:solidFill>
                  <a:srgbClr val="002060"/>
                </a:solidFill>
              </a:rPr>
              <a:t>Fáze testování – </a:t>
            </a:r>
            <a:r>
              <a:rPr lang="cs-CZ" sz="2000" dirty="0">
                <a:solidFill>
                  <a:srgbClr val="002060"/>
                </a:solidFill>
                <a:hlinkClick r:id="rId3"/>
              </a:rPr>
              <a:t>technické testy v laboratořích</a:t>
            </a:r>
            <a:r>
              <a:rPr lang="cs-CZ" sz="2000" dirty="0">
                <a:solidFill>
                  <a:srgbClr val="002060"/>
                </a:solidFill>
              </a:rPr>
              <a:t>, testování laboratorní se spotřebiteli, testování v terénu se spotřebiteli (absolutní preference, párové porovnání, hodnotící škály). </a:t>
            </a:r>
          </a:p>
        </p:txBody>
      </p:sp>
      <p:sp>
        <p:nvSpPr>
          <p:cNvPr id="6" name="Nadpis 5"/>
          <p:cNvSpPr>
            <a:spLocks noGrp="1"/>
          </p:cNvSpPr>
          <p:nvPr>
            <p:ph type="title"/>
          </p:nvPr>
        </p:nvSpPr>
        <p:spPr>
          <a:xfrm>
            <a:off x="179512" y="195486"/>
            <a:ext cx="6048672" cy="507703"/>
          </a:xfrm>
        </p:spPr>
        <p:txBody>
          <a:bodyPr/>
          <a:lstStyle/>
          <a:p>
            <a:r>
              <a:rPr lang="pl-PL" dirty="0"/>
              <a:t>Testování nového produktu - prototypy</a:t>
            </a:r>
            <a:endParaRPr lang="cs-CZ" dirty="0"/>
          </a:p>
        </p:txBody>
      </p:sp>
      <p:pic>
        <p:nvPicPr>
          <p:cNvPr id="4" name="Zástupný symbol pro obsah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707654"/>
            <a:ext cx="4283571" cy="3216035"/>
          </a:xfrm>
          <a:prstGeom prst="rect">
            <a:avLst/>
          </a:prstGeom>
        </p:spPr>
      </p:pic>
    </p:spTree>
    <p:extLst>
      <p:ext uri="{BB962C8B-B14F-4D97-AF65-F5344CB8AC3E}">
        <p14:creationId xmlns:p14="http://schemas.microsoft.com/office/powerpoint/2010/main" val="49502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28" y="1131590"/>
            <a:ext cx="8264904" cy="3024336"/>
          </a:xfrm>
          <a:prstGeom prst="rect">
            <a:avLst/>
          </a:prstGeom>
        </p:spPr>
        <p:txBody>
          <a:bodyPr>
            <a:noAutofit/>
          </a:bodyPr>
          <a:lstStyle/>
          <a:p>
            <a:r>
              <a:rPr lang="cs-CZ" sz="2000" dirty="0">
                <a:solidFill>
                  <a:srgbClr val="002060"/>
                </a:solidFill>
              </a:rPr>
              <a:t>Výborný článek o transformaci produktového portfolia firmy na základě změny spotřebitelského chování - </a:t>
            </a:r>
            <a:r>
              <a:rPr lang="cs-CZ" sz="2000" dirty="0">
                <a:solidFill>
                  <a:srgbClr val="002060"/>
                </a:solidFill>
                <a:hlinkClick r:id="rId3"/>
              </a:rPr>
              <a:t>zde</a:t>
            </a:r>
            <a:r>
              <a:rPr lang="cs-CZ" sz="2000" dirty="0">
                <a:solidFill>
                  <a:srgbClr val="002060"/>
                </a:solidFill>
              </a:rPr>
              <a:t>. </a:t>
            </a:r>
          </a:p>
          <a:p>
            <a:r>
              <a:rPr lang="cs-CZ" sz="2000" dirty="0">
                <a:solidFill>
                  <a:srgbClr val="002060"/>
                </a:solidFill>
              </a:rPr>
              <a:t>„</a:t>
            </a:r>
            <a:r>
              <a:rPr lang="cs-CZ" sz="2000" i="1" dirty="0">
                <a:solidFill>
                  <a:srgbClr val="002060"/>
                </a:solidFill>
              </a:rPr>
              <a:t>Zatím dala společnost PM do výzkumu a vývoje výrobků bez dýmu v přepočtu osm miliard korun, jen za poslední dva roky to byly dvě miliardy. „Ještě jsou tři další platformy v nějakém stadiu výzkumu a vývoje.“</a:t>
            </a:r>
          </a:p>
        </p:txBody>
      </p:sp>
      <p:sp>
        <p:nvSpPr>
          <p:cNvPr id="6" name="Nadpis 5"/>
          <p:cNvSpPr>
            <a:spLocks noGrp="1"/>
          </p:cNvSpPr>
          <p:nvPr>
            <p:ph type="title"/>
          </p:nvPr>
        </p:nvSpPr>
        <p:spPr>
          <a:xfrm>
            <a:off x="179512" y="195486"/>
            <a:ext cx="5904656" cy="507703"/>
          </a:xfrm>
        </p:spPr>
        <p:txBody>
          <a:bodyPr/>
          <a:lstStyle/>
          <a:p>
            <a:r>
              <a:rPr lang="pl-PL" dirty="0"/>
              <a:t>Philip Morris – tabákové produkty</a:t>
            </a:r>
            <a:endParaRPr lang="cs-CZ" dirty="0"/>
          </a:p>
        </p:txBody>
      </p:sp>
    </p:spTree>
    <p:extLst>
      <p:ext uri="{BB962C8B-B14F-4D97-AF65-F5344CB8AC3E}">
        <p14:creationId xmlns:p14="http://schemas.microsoft.com/office/powerpoint/2010/main" val="30826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1"/>
            <a:ext cx="7344816" cy="2667943"/>
          </a:xfrm>
          <a:prstGeom prst="rect">
            <a:avLst/>
          </a:prstGeom>
        </p:spPr>
        <p:txBody>
          <a:bodyPr>
            <a:noAutofit/>
          </a:bodyPr>
          <a:lstStyle/>
          <a:p>
            <a:r>
              <a:rPr lang="cs-CZ" sz="2000" dirty="0">
                <a:solidFill>
                  <a:srgbClr val="002060"/>
                </a:solidFill>
              </a:rPr>
              <a:t>Testuje se </a:t>
            </a:r>
            <a:r>
              <a:rPr lang="cs-CZ" sz="2000" b="1" dirty="0">
                <a:solidFill>
                  <a:srgbClr val="002060"/>
                </a:solidFill>
              </a:rPr>
              <a:t>koncept</a:t>
            </a:r>
            <a:r>
              <a:rPr lang="cs-CZ" sz="2000" dirty="0">
                <a:solidFill>
                  <a:srgbClr val="002060"/>
                </a:solidFill>
              </a:rPr>
              <a:t> – spontánní asociace, ne/líbí, schopnost zaujmout.</a:t>
            </a:r>
          </a:p>
          <a:p>
            <a:endParaRPr lang="cs-CZ" sz="2000" dirty="0">
              <a:solidFill>
                <a:srgbClr val="002060"/>
              </a:solidFill>
            </a:endParaRPr>
          </a:p>
          <a:p>
            <a:r>
              <a:rPr lang="cs-CZ" sz="2000" dirty="0">
                <a:solidFill>
                  <a:srgbClr val="002060"/>
                </a:solidFill>
              </a:rPr>
              <a:t>Testují se </a:t>
            </a:r>
            <a:r>
              <a:rPr lang="cs-CZ" sz="2000" b="1" dirty="0">
                <a:solidFill>
                  <a:srgbClr val="002060"/>
                </a:solidFill>
              </a:rPr>
              <a:t>atributy</a:t>
            </a:r>
            <a:r>
              <a:rPr lang="cs-CZ" sz="2000" dirty="0">
                <a:solidFill>
                  <a:srgbClr val="002060"/>
                </a:solidFill>
              </a:rPr>
              <a:t> – vhodnost, důležitost, srozumitelnost, užitné parametry. </a:t>
            </a:r>
          </a:p>
          <a:p>
            <a:endParaRPr lang="cs-CZ" sz="2000" dirty="0">
              <a:solidFill>
                <a:srgbClr val="002060"/>
              </a:solidFill>
            </a:endParaRPr>
          </a:p>
          <a:p>
            <a:r>
              <a:rPr lang="cs-CZ" sz="2000" dirty="0">
                <a:solidFill>
                  <a:srgbClr val="002060"/>
                </a:solidFill>
              </a:rPr>
              <a:t>Testuje se </a:t>
            </a:r>
            <a:r>
              <a:rPr lang="cs-CZ" sz="2000" b="1" dirty="0">
                <a:solidFill>
                  <a:srgbClr val="002060"/>
                </a:solidFill>
              </a:rPr>
              <a:t>pravděpodobnost koupě </a:t>
            </a:r>
            <a:r>
              <a:rPr lang="cs-CZ" sz="2000" dirty="0">
                <a:solidFill>
                  <a:srgbClr val="002060"/>
                </a:solidFill>
              </a:rPr>
              <a:t>– motivace ke koupi, zařazení do nákupu.</a:t>
            </a:r>
          </a:p>
        </p:txBody>
      </p:sp>
      <p:sp>
        <p:nvSpPr>
          <p:cNvPr id="6" name="Nadpis 5"/>
          <p:cNvSpPr>
            <a:spLocks noGrp="1"/>
          </p:cNvSpPr>
          <p:nvPr>
            <p:ph type="title"/>
          </p:nvPr>
        </p:nvSpPr>
        <p:spPr>
          <a:xfrm>
            <a:off x="179512" y="195486"/>
            <a:ext cx="7560840" cy="507703"/>
          </a:xfrm>
        </p:spPr>
        <p:txBody>
          <a:bodyPr/>
          <a:lstStyle/>
          <a:p>
            <a:r>
              <a:rPr lang="pl-PL" dirty="0"/>
              <a:t>Testování prototypů – testy akceptace</a:t>
            </a:r>
            <a:endParaRPr lang="cs-CZ" dirty="0"/>
          </a:p>
        </p:txBody>
      </p:sp>
    </p:spTree>
    <p:extLst>
      <p:ext uri="{BB962C8B-B14F-4D97-AF65-F5344CB8AC3E}">
        <p14:creationId xmlns:p14="http://schemas.microsoft.com/office/powerpoint/2010/main" val="168847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1"/>
            <a:ext cx="8568952" cy="2667943"/>
          </a:xfrm>
          <a:prstGeom prst="rect">
            <a:avLst/>
          </a:prstGeom>
        </p:spPr>
        <p:txBody>
          <a:bodyPr>
            <a:noAutofit/>
          </a:bodyPr>
          <a:lstStyle/>
          <a:p>
            <a:r>
              <a:rPr lang="cs-CZ" sz="2000" dirty="0">
                <a:solidFill>
                  <a:srgbClr val="002060"/>
                </a:solidFill>
              </a:rPr>
              <a:t>„</a:t>
            </a:r>
            <a:r>
              <a:rPr lang="cs-CZ" sz="2000" i="1" dirty="0">
                <a:solidFill>
                  <a:srgbClr val="002060"/>
                </a:solidFill>
              </a:rPr>
              <a:t>Během testování odhalíme a odladíme problémy spojené s konstrukcí, výrobní technologií nebo používáním výrobku. Vychází z jasné myšlenky, že výrobek bude na trhu užitečný. „</a:t>
            </a:r>
            <a:r>
              <a:rPr lang="cs-CZ" sz="2000" i="1" dirty="0" err="1">
                <a:solidFill>
                  <a:srgbClr val="002060"/>
                </a:solidFill>
              </a:rPr>
              <a:t>Looks</a:t>
            </a:r>
            <a:r>
              <a:rPr lang="cs-CZ" sz="2000" i="1" dirty="0">
                <a:solidFill>
                  <a:srgbClr val="002060"/>
                </a:solidFill>
              </a:rPr>
              <a:t> </a:t>
            </a:r>
            <a:r>
              <a:rPr lang="cs-CZ" sz="2000" i="1" dirty="0" err="1">
                <a:solidFill>
                  <a:srgbClr val="002060"/>
                </a:solidFill>
              </a:rPr>
              <a:t>like</a:t>
            </a:r>
            <a:r>
              <a:rPr lang="cs-CZ" sz="2000" i="1" dirty="0">
                <a:solidFill>
                  <a:srgbClr val="002060"/>
                </a:solidFill>
              </a:rPr>
              <a:t>“ maketa/prototyp se používá pro první kolo zhodnocení konceptu nebo prezentaci návrhů investorům. „Works </a:t>
            </a:r>
            <a:r>
              <a:rPr lang="cs-CZ" sz="2000" i="1" dirty="0" err="1">
                <a:solidFill>
                  <a:srgbClr val="002060"/>
                </a:solidFill>
              </a:rPr>
              <a:t>like</a:t>
            </a:r>
            <a:r>
              <a:rPr lang="cs-CZ" sz="2000" i="1" dirty="0">
                <a:solidFill>
                  <a:srgbClr val="002060"/>
                </a:solidFill>
              </a:rPr>
              <a:t>“ prototypy se používají k testování jednotlivých funkčních mechanických vlastností návrhů na co nejpřesnějším prototypu, který je dále iterován pro další změny a vývoj. „</a:t>
            </a:r>
            <a:r>
              <a:rPr lang="cs-CZ" sz="2000" i="1" dirty="0" err="1">
                <a:solidFill>
                  <a:srgbClr val="002060"/>
                </a:solidFill>
              </a:rPr>
              <a:t>Feels</a:t>
            </a:r>
            <a:r>
              <a:rPr lang="cs-CZ" sz="2000" i="1" dirty="0">
                <a:solidFill>
                  <a:srgbClr val="002060"/>
                </a:solidFill>
              </a:rPr>
              <a:t> </a:t>
            </a:r>
            <a:r>
              <a:rPr lang="cs-CZ" sz="2000" i="1" dirty="0" err="1">
                <a:solidFill>
                  <a:srgbClr val="002060"/>
                </a:solidFill>
              </a:rPr>
              <a:t>like</a:t>
            </a:r>
            <a:r>
              <a:rPr lang="cs-CZ" sz="2000" i="1" dirty="0">
                <a:solidFill>
                  <a:srgbClr val="002060"/>
                </a:solidFill>
              </a:rPr>
              <a:t>“ prototyp se často používá při finalizaci nebo při přechodu do sériové výroby, cílem je doladit a otestovat povrchové vlastnosti zvolených materiálů. Po vyhodnocení výsledků z testování se postupně jednotlivé části produktu či jeho komponenty upravují.“</a:t>
            </a:r>
          </a:p>
          <a:p>
            <a:r>
              <a:rPr lang="cs-CZ" sz="2000" dirty="0">
                <a:solidFill>
                  <a:srgbClr val="002060"/>
                </a:solidFill>
              </a:rPr>
              <a:t>Článek </a:t>
            </a:r>
            <a:r>
              <a:rPr lang="cs-CZ" sz="2000" dirty="0">
                <a:solidFill>
                  <a:srgbClr val="002060"/>
                </a:solidFill>
                <a:hlinkClick r:id="rId3"/>
              </a:rPr>
              <a:t>zde</a:t>
            </a:r>
            <a:r>
              <a:rPr lang="cs-CZ" sz="2000" dirty="0">
                <a:solidFill>
                  <a:srgbClr val="002060"/>
                </a:solidFill>
              </a:rPr>
              <a:t>, </a:t>
            </a:r>
            <a:r>
              <a:rPr lang="cs-CZ" sz="2000" dirty="0">
                <a:solidFill>
                  <a:srgbClr val="002060"/>
                </a:solidFill>
                <a:hlinkClick r:id="rId4"/>
              </a:rPr>
              <a:t>zde</a:t>
            </a:r>
            <a:r>
              <a:rPr lang="cs-CZ"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pl-PL" dirty="0"/>
              <a:t>Testování prototypů – automobily</a:t>
            </a:r>
            <a:endParaRPr lang="cs-CZ" dirty="0"/>
          </a:p>
        </p:txBody>
      </p:sp>
    </p:spTree>
    <p:extLst>
      <p:ext uri="{BB962C8B-B14F-4D97-AF65-F5344CB8AC3E}">
        <p14:creationId xmlns:p14="http://schemas.microsoft.com/office/powerpoint/2010/main" val="203019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1"/>
            <a:ext cx="8568952" cy="2667943"/>
          </a:xfrm>
          <a:prstGeom prst="rect">
            <a:avLst/>
          </a:prstGeom>
        </p:spPr>
        <p:txBody>
          <a:bodyPr>
            <a:noAutofit/>
          </a:bodyPr>
          <a:lstStyle/>
          <a:p>
            <a:r>
              <a:rPr lang="cs-CZ" sz="2000" dirty="0">
                <a:solidFill>
                  <a:srgbClr val="002060"/>
                </a:solidFill>
              </a:rPr>
              <a:t>„</a:t>
            </a:r>
            <a:r>
              <a:rPr lang="cs-CZ" sz="2000" i="1" dirty="0">
                <a:solidFill>
                  <a:srgbClr val="002060"/>
                </a:solidFill>
              </a:rPr>
              <a:t>Respondentky testovali nový produktový rad a </a:t>
            </a:r>
            <a:r>
              <a:rPr lang="cs-CZ" sz="2000" i="1" dirty="0" err="1">
                <a:solidFill>
                  <a:srgbClr val="002060"/>
                </a:solidFill>
              </a:rPr>
              <a:t>podieľali</a:t>
            </a:r>
            <a:r>
              <a:rPr lang="cs-CZ" sz="2000" i="1" dirty="0">
                <a:solidFill>
                  <a:srgbClr val="002060"/>
                </a:solidFill>
              </a:rPr>
              <a:t> </a:t>
            </a:r>
            <a:r>
              <a:rPr lang="cs-CZ" sz="2000" i="1" dirty="0" err="1">
                <a:solidFill>
                  <a:srgbClr val="002060"/>
                </a:solidFill>
              </a:rPr>
              <a:t>sa</a:t>
            </a:r>
            <a:r>
              <a:rPr lang="cs-CZ" sz="2000" i="1" dirty="0">
                <a:solidFill>
                  <a:srgbClr val="002060"/>
                </a:solidFill>
              </a:rPr>
              <a:t> na tom, aby bol </a:t>
            </a:r>
            <a:r>
              <a:rPr lang="cs-CZ" sz="2000" i="1" dirty="0" err="1">
                <a:solidFill>
                  <a:srgbClr val="002060"/>
                </a:solidFill>
              </a:rPr>
              <a:t>čo</a:t>
            </a:r>
            <a:r>
              <a:rPr lang="cs-CZ" sz="2000" i="1" dirty="0">
                <a:solidFill>
                  <a:srgbClr val="002060"/>
                </a:solidFill>
              </a:rPr>
              <a:t> </a:t>
            </a:r>
            <a:r>
              <a:rPr lang="cs-CZ" sz="2000" i="1" dirty="0" err="1">
                <a:solidFill>
                  <a:srgbClr val="002060"/>
                </a:solidFill>
              </a:rPr>
              <a:t>najúčinnejší</a:t>
            </a:r>
            <a:r>
              <a:rPr lang="cs-CZ" sz="2000" i="1" dirty="0">
                <a:solidFill>
                  <a:srgbClr val="002060"/>
                </a:solidFill>
              </a:rPr>
              <a:t> a </a:t>
            </a:r>
            <a:r>
              <a:rPr lang="cs-CZ" sz="2000" i="1" dirty="0" err="1">
                <a:solidFill>
                  <a:srgbClr val="002060"/>
                </a:solidFill>
              </a:rPr>
              <a:t>najlepšie</a:t>
            </a:r>
            <a:r>
              <a:rPr lang="cs-CZ" sz="2000" i="1" dirty="0">
                <a:solidFill>
                  <a:srgbClr val="002060"/>
                </a:solidFill>
              </a:rPr>
              <a:t> </a:t>
            </a:r>
            <a:r>
              <a:rPr lang="cs-CZ" sz="2000" i="1" dirty="0" err="1">
                <a:solidFill>
                  <a:srgbClr val="002060"/>
                </a:solidFill>
              </a:rPr>
              <a:t>zodpovedajúci</a:t>
            </a:r>
            <a:r>
              <a:rPr lang="cs-CZ" sz="2000" i="1" dirty="0">
                <a:solidFill>
                  <a:srgbClr val="002060"/>
                </a:solidFill>
              </a:rPr>
              <a:t> </a:t>
            </a:r>
            <a:r>
              <a:rPr lang="cs-CZ" sz="2000" i="1" dirty="0" err="1">
                <a:solidFill>
                  <a:srgbClr val="002060"/>
                </a:solidFill>
              </a:rPr>
              <a:t>ich</a:t>
            </a:r>
            <a:r>
              <a:rPr lang="cs-CZ" sz="2000" i="1" dirty="0">
                <a:solidFill>
                  <a:srgbClr val="002060"/>
                </a:solidFill>
              </a:rPr>
              <a:t> </a:t>
            </a:r>
            <a:r>
              <a:rPr lang="cs-CZ" sz="2000" i="1" dirty="0" err="1">
                <a:solidFill>
                  <a:srgbClr val="002060"/>
                </a:solidFill>
              </a:rPr>
              <a:t>potrebám</a:t>
            </a:r>
            <a:r>
              <a:rPr lang="cs-CZ" sz="2000" i="1" dirty="0">
                <a:solidFill>
                  <a:srgbClr val="002060"/>
                </a:solidFill>
              </a:rPr>
              <a:t>, samotné </a:t>
            </a:r>
            <a:r>
              <a:rPr lang="cs-CZ" sz="2000" i="1" dirty="0" err="1">
                <a:solidFill>
                  <a:srgbClr val="002060"/>
                </a:solidFill>
              </a:rPr>
              <a:t>kritériá</a:t>
            </a:r>
            <a:r>
              <a:rPr lang="cs-CZ" sz="2000" i="1" dirty="0">
                <a:solidFill>
                  <a:srgbClr val="002060"/>
                </a:solidFill>
              </a:rPr>
              <a:t> </a:t>
            </a:r>
            <a:r>
              <a:rPr lang="cs-CZ" sz="2000" i="1" dirty="0" err="1">
                <a:solidFill>
                  <a:srgbClr val="002060"/>
                </a:solidFill>
              </a:rPr>
              <a:t>pre</a:t>
            </a:r>
            <a:r>
              <a:rPr lang="cs-CZ" sz="2000" i="1" dirty="0">
                <a:solidFill>
                  <a:srgbClr val="002060"/>
                </a:solidFill>
              </a:rPr>
              <a:t> nový rad definovali </a:t>
            </a:r>
            <a:r>
              <a:rPr lang="cs-CZ" sz="2000" i="1" dirty="0" err="1">
                <a:solidFill>
                  <a:srgbClr val="002060"/>
                </a:solidFill>
              </a:rPr>
              <a:t>práve</a:t>
            </a:r>
            <a:r>
              <a:rPr lang="cs-CZ" sz="2000" i="1" dirty="0">
                <a:solidFill>
                  <a:srgbClr val="002060"/>
                </a:solidFill>
              </a:rPr>
              <a:t> respondentky. </a:t>
            </a:r>
            <a:r>
              <a:rPr lang="cs-CZ" sz="2000" i="1" dirty="0" err="1">
                <a:solidFill>
                  <a:srgbClr val="002060"/>
                </a:solidFill>
              </a:rPr>
              <a:t>Pri</a:t>
            </a:r>
            <a:r>
              <a:rPr lang="cs-CZ" sz="2000" i="1" dirty="0">
                <a:solidFill>
                  <a:srgbClr val="002060"/>
                </a:solidFill>
              </a:rPr>
              <a:t> vývoji </a:t>
            </a:r>
            <a:r>
              <a:rPr lang="cs-CZ" sz="2000" i="1" dirty="0" err="1">
                <a:solidFill>
                  <a:srgbClr val="002060"/>
                </a:solidFill>
              </a:rPr>
              <a:t>výrobkov</a:t>
            </a:r>
            <a:r>
              <a:rPr lang="cs-CZ" sz="2000" i="1" dirty="0">
                <a:solidFill>
                  <a:srgbClr val="002060"/>
                </a:solidFill>
              </a:rPr>
              <a:t> </a:t>
            </a:r>
            <a:r>
              <a:rPr lang="cs-CZ" sz="2000" i="1" dirty="0" err="1">
                <a:solidFill>
                  <a:srgbClr val="002060"/>
                </a:solidFill>
              </a:rPr>
              <a:t>sa</a:t>
            </a:r>
            <a:r>
              <a:rPr lang="cs-CZ" sz="2000" i="1" dirty="0">
                <a:solidFill>
                  <a:srgbClr val="002060"/>
                </a:solidFill>
              </a:rPr>
              <a:t> testovalo </a:t>
            </a:r>
            <a:r>
              <a:rPr lang="cs-CZ" sz="2000" i="1" dirty="0" err="1">
                <a:solidFill>
                  <a:srgbClr val="002060"/>
                </a:solidFill>
              </a:rPr>
              <a:t>viac</a:t>
            </a:r>
            <a:r>
              <a:rPr lang="cs-CZ" sz="2000" i="1" dirty="0">
                <a:solidFill>
                  <a:srgbClr val="002060"/>
                </a:solidFill>
              </a:rPr>
              <a:t> </a:t>
            </a:r>
            <a:r>
              <a:rPr lang="cs-CZ" sz="2000" i="1" dirty="0" err="1">
                <a:solidFill>
                  <a:srgbClr val="002060"/>
                </a:solidFill>
              </a:rPr>
              <a:t>ako</a:t>
            </a:r>
            <a:r>
              <a:rPr lang="cs-CZ" sz="2000" i="1" dirty="0">
                <a:solidFill>
                  <a:srgbClr val="002060"/>
                </a:solidFill>
              </a:rPr>
              <a:t> 300 </a:t>
            </a:r>
            <a:r>
              <a:rPr lang="cs-CZ" sz="2000" i="1" dirty="0" err="1">
                <a:solidFill>
                  <a:srgbClr val="002060"/>
                </a:solidFill>
              </a:rPr>
              <a:t>rôznych</a:t>
            </a:r>
            <a:r>
              <a:rPr lang="cs-CZ" sz="2000" i="1" dirty="0">
                <a:solidFill>
                  <a:srgbClr val="002060"/>
                </a:solidFill>
              </a:rPr>
              <a:t> </a:t>
            </a:r>
            <a:r>
              <a:rPr lang="cs-CZ" sz="2000" i="1" dirty="0" err="1">
                <a:solidFill>
                  <a:srgbClr val="002060"/>
                </a:solidFill>
              </a:rPr>
              <a:t>kombinácií</a:t>
            </a:r>
            <a:r>
              <a:rPr lang="cs-CZ" sz="2000" i="1" dirty="0">
                <a:solidFill>
                  <a:srgbClr val="002060"/>
                </a:solidFill>
              </a:rPr>
              <a:t> </a:t>
            </a:r>
            <a:r>
              <a:rPr lang="cs-CZ" sz="2000" i="1" dirty="0" err="1">
                <a:solidFill>
                  <a:srgbClr val="002060"/>
                </a:solidFill>
              </a:rPr>
              <a:t>ingrediencií</a:t>
            </a:r>
            <a:r>
              <a:rPr lang="cs-CZ" sz="2000" i="1" dirty="0">
                <a:solidFill>
                  <a:srgbClr val="002060"/>
                </a:solidFill>
              </a:rPr>
              <a:t> a </a:t>
            </a:r>
            <a:r>
              <a:rPr lang="cs-CZ" sz="2000" i="1" dirty="0" err="1">
                <a:solidFill>
                  <a:srgbClr val="002060"/>
                </a:solidFill>
              </a:rPr>
              <a:t>emulzií</a:t>
            </a:r>
            <a:r>
              <a:rPr lang="cs-CZ" sz="2000" i="1" dirty="0">
                <a:solidFill>
                  <a:srgbClr val="002060"/>
                </a:solidFill>
              </a:rPr>
              <a:t>. </a:t>
            </a:r>
            <a:r>
              <a:rPr lang="cs-CZ" sz="2000" i="1" dirty="0" err="1">
                <a:solidFill>
                  <a:srgbClr val="002060"/>
                </a:solidFill>
              </a:rPr>
              <a:t>Výsledkom</a:t>
            </a:r>
            <a:r>
              <a:rPr lang="cs-CZ" sz="2000" i="1" dirty="0">
                <a:solidFill>
                  <a:srgbClr val="002060"/>
                </a:solidFill>
              </a:rPr>
              <a:t> je nový rad </a:t>
            </a:r>
            <a:r>
              <a:rPr lang="cs-CZ" sz="2000" i="1" dirty="0" err="1">
                <a:solidFill>
                  <a:srgbClr val="002060"/>
                </a:solidFill>
              </a:rPr>
              <a:t>pre</a:t>
            </a:r>
            <a:r>
              <a:rPr lang="cs-CZ" sz="2000" i="1" dirty="0">
                <a:solidFill>
                  <a:srgbClr val="002060"/>
                </a:solidFill>
              </a:rPr>
              <a:t> </a:t>
            </a:r>
            <a:r>
              <a:rPr lang="cs-CZ" sz="2000" i="1" dirty="0" err="1">
                <a:solidFill>
                  <a:srgbClr val="002060"/>
                </a:solidFill>
              </a:rPr>
              <a:t>omladenie</a:t>
            </a:r>
            <a:r>
              <a:rPr lang="cs-CZ" sz="2000" i="1" dirty="0">
                <a:solidFill>
                  <a:srgbClr val="002060"/>
                </a:solidFill>
              </a:rPr>
              <a:t> pleti NIVEA </a:t>
            </a:r>
            <a:r>
              <a:rPr lang="cs-CZ" sz="2000" i="1" dirty="0" err="1">
                <a:solidFill>
                  <a:srgbClr val="002060"/>
                </a:solidFill>
              </a:rPr>
              <a:t>Cellular</a:t>
            </a:r>
            <a:r>
              <a:rPr lang="cs-CZ" sz="2000" i="1" dirty="0">
                <a:solidFill>
                  <a:srgbClr val="002060"/>
                </a:solidFill>
              </a:rPr>
              <a:t> Anti-</a:t>
            </a:r>
            <a:r>
              <a:rPr lang="cs-CZ" sz="2000" i="1" dirty="0" err="1">
                <a:solidFill>
                  <a:srgbClr val="002060"/>
                </a:solidFill>
              </a:rPr>
              <a:t>age</a:t>
            </a:r>
            <a:r>
              <a:rPr lang="cs-CZ" sz="2000" i="1" dirty="0">
                <a:solidFill>
                  <a:srgbClr val="002060"/>
                </a:solidFill>
              </a:rPr>
              <a:t> </a:t>
            </a:r>
            <a:r>
              <a:rPr lang="cs-CZ" sz="2000" i="1" dirty="0" err="1">
                <a:solidFill>
                  <a:srgbClr val="002060"/>
                </a:solidFill>
              </a:rPr>
              <a:t>pre</a:t>
            </a:r>
            <a:r>
              <a:rPr lang="cs-CZ" sz="2000" i="1" dirty="0">
                <a:solidFill>
                  <a:srgbClr val="002060"/>
                </a:solidFill>
              </a:rPr>
              <a:t> </a:t>
            </a:r>
            <a:r>
              <a:rPr lang="cs-CZ" sz="2000" i="1" dirty="0" err="1">
                <a:solidFill>
                  <a:srgbClr val="002060"/>
                </a:solidFill>
              </a:rPr>
              <a:t>cieľovú</a:t>
            </a:r>
            <a:r>
              <a:rPr lang="cs-CZ" sz="2000" i="1" dirty="0">
                <a:solidFill>
                  <a:srgbClr val="002060"/>
                </a:solidFill>
              </a:rPr>
              <a:t> skupinu </a:t>
            </a:r>
            <a:r>
              <a:rPr lang="cs-CZ" sz="2000" i="1" dirty="0" err="1">
                <a:solidFill>
                  <a:srgbClr val="002060"/>
                </a:solidFill>
              </a:rPr>
              <a:t>žien</a:t>
            </a:r>
            <a:r>
              <a:rPr lang="cs-CZ" sz="2000" i="1" dirty="0">
                <a:solidFill>
                  <a:srgbClr val="002060"/>
                </a:solidFill>
              </a:rPr>
              <a:t> </a:t>
            </a:r>
            <a:r>
              <a:rPr lang="cs-CZ" sz="2000" i="1" dirty="0" err="1">
                <a:solidFill>
                  <a:srgbClr val="002060"/>
                </a:solidFill>
              </a:rPr>
              <a:t>vo</a:t>
            </a:r>
            <a:r>
              <a:rPr lang="cs-CZ" sz="2000" i="1" dirty="0">
                <a:solidFill>
                  <a:srgbClr val="002060"/>
                </a:solidFill>
              </a:rPr>
              <a:t> veku 40+.</a:t>
            </a:r>
            <a:r>
              <a:rPr lang="cs-CZ" sz="2000" dirty="0">
                <a:solidFill>
                  <a:srgbClr val="002060"/>
                </a:solidFill>
              </a:rPr>
              <a:t>“</a:t>
            </a:r>
          </a:p>
          <a:p>
            <a:r>
              <a:rPr lang="cs-CZ" sz="2000" dirty="0">
                <a:solidFill>
                  <a:srgbClr val="002060"/>
                </a:solidFill>
              </a:rPr>
              <a:t>Článek </a:t>
            </a:r>
            <a:r>
              <a:rPr lang="cs-CZ" sz="2000" dirty="0">
                <a:solidFill>
                  <a:srgbClr val="002060"/>
                </a:solidFill>
                <a:hlinkClick r:id="rId3"/>
              </a:rPr>
              <a:t>zde</a:t>
            </a:r>
            <a:r>
              <a:rPr lang="cs-CZ"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pl-PL" dirty="0"/>
              <a:t>Testování prototypů – Nivea</a:t>
            </a:r>
            <a:endParaRPr lang="cs-CZ" dirty="0"/>
          </a:p>
        </p:txBody>
      </p:sp>
      <p:pic>
        <p:nvPicPr>
          <p:cNvPr id="1028" name="Picture 4" descr="Nivea realizovala najväčší prieskum v histórii">
            <a:extLst>
              <a:ext uri="{FF2B5EF4-FFF2-40B4-BE49-F238E27FC236}">
                <a16:creationId xmlns:a16="http://schemas.microsoft.com/office/drawing/2014/main" id="{7279A059-E9DB-453F-92A5-75E1BD211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763660"/>
            <a:ext cx="3740274" cy="234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89"/>
            <a:ext cx="7704856" cy="2595935"/>
          </a:xfrm>
          <a:prstGeom prst="rect">
            <a:avLst/>
          </a:prstGeom>
        </p:spPr>
        <p:txBody>
          <a:bodyPr>
            <a:noAutofit/>
          </a:bodyPr>
          <a:lstStyle/>
          <a:p>
            <a:r>
              <a:rPr lang="cs-CZ" sz="2000" dirty="0">
                <a:solidFill>
                  <a:srgbClr val="002060"/>
                </a:solidFill>
              </a:rPr>
              <a:t>Testování podle míry podrobnosti a stádia </a:t>
            </a:r>
            <a:r>
              <a:rPr lang="cs-CZ" sz="2000" dirty="0" err="1">
                <a:solidFill>
                  <a:srgbClr val="002060"/>
                </a:solidFill>
              </a:rPr>
              <a:t>dopracovanosti</a:t>
            </a:r>
            <a:r>
              <a:rPr lang="cs-CZ" sz="2000" dirty="0">
                <a:solidFill>
                  <a:srgbClr val="002060"/>
                </a:solidFill>
              </a:rPr>
              <a:t>:</a:t>
            </a:r>
          </a:p>
          <a:p>
            <a:pPr lvl="1"/>
            <a:r>
              <a:rPr lang="cs-CZ" sz="2000" b="1" dirty="0">
                <a:solidFill>
                  <a:srgbClr val="002060"/>
                </a:solidFill>
              </a:rPr>
              <a:t>Alfa test </a:t>
            </a:r>
            <a:r>
              <a:rPr lang="cs-CZ" sz="2000" dirty="0">
                <a:solidFill>
                  <a:srgbClr val="002060"/>
                </a:solidFill>
              </a:rPr>
              <a:t>– ve firmě, první stádia vývoje, ale již funkční prototyp. </a:t>
            </a:r>
          </a:p>
          <a:p>
            <a:pPr lvl="1"/>
            <a:r>
              <a:rPr lang="cs-CZ" sz="2000" b="1" dirty="0">
                <a:solidFill>
                  <a:srgbClr val="002060"/>
                </a:solidFill>
              </a:rPr>
              <a:t>Beta test </a:t>
            </a:r>
            <a:r>
              <a:rPr lang="cs-CZ" sz="2000" dirty="0">
                <a:solidFill>
                  <a:srgbClr val="002060"/>
                </a:solidFill>
              </a:rPr>
              <a:t>– testování na vybrané skupině zákazníků, již relativně plně funkční produkt.</a:t>
            </a:r>
          </a:p>
          <a:p>
            <a:pPr lvl="1"/>
            <a:r>
              <a:rPr lang="cs-CZ" sz="2000" b="1" dirty="0" err="1">
                <a:solidFill>
                  <a:srgbClr val="002060"/>
                </a:solidFill>
              </a:rPr>
              <a:t>Gamma</a:t>
            </a:r>
            <a:r>
              <a:rPr lang="cs-CZ" sz="2000" b="1" dirty="0">
                <a:solidFill>
                  <a:srgbClr val="002060"/>
                </a:solidFill>
              </a:rPr>
              <a:t> test </a:t>
            </a:r>
            <a:r>
              <a:rPr lang="cs-CZ" sz="2000" dirty="0">
                <a:solidFill>
                  <a:srgbClr val="002060"/>
                </a:solidFill>
              </a:rPr>
              <a:t>– ideální test užití výrobku, důsledné testování s plně funkčním produktem. Nerealizováno často.</a:t>
            </a:r>
          </a:p>
        </p:txBody>
      </p:sp>
      <p:sp>
        <p:nvSpPr>
          <p:cNvPr id="6" name="Nadpis 5"/>
          <p:cNvSpPr>
            <a:spLocks noGrp="1"/>
          </p:cNvSpPr>
          <p:nvPr>
            <p:ph type="title"/>
          </p:nvPr>
        </p:nvSpPr>
        <p:spPr>
          <a:xfrm>
            <a:off x="179512" y="195486"/>
            <a:ext cx="5328592" cy="507703"/>
          </a:xfrm>
        </p:spPr>
        <p:txBody>
          <a:bodyPr/>
          <a:lstStyle/>
          <a:p>
            <a:r>
              <a:rPr lang="pl-PL" dirty="0"/>
              <a:t>Testování prototypů – stádia testování</a:t>
            </a:r>
            <a:endParaRPr lang="cs-CZ" dirty="0"/>
          </a:p>
        </p:txBody>
      </p:sp>
    </p:spTree>
    <p:extLst>
      <p:ext uri="{BB962C8B-B14F-4D97-AF65-F5344CB8AC3E}">
        <p14:creationId xmlns:p14="http://schemas.microsoft.com/office/powerpoint/2010/main" val="361712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688632" cy="507703"/>
          </a:xfrm>
        </p:spPr>
        <p:txBody>
          <a:bodyPr/>
          <a:lstStyle/>
          <a:p>
            <a:r>
              <a:rPr lang="cs-CZ" dirty="0"/>
              <a:t>První test aplikace</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475656" y="987574"/>
            <a:ext cx="6016933" cy="3384525"/>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693" y="776124"/>
            <a:ext cx="6768752" cy="3807423"/>
          </a:xfrm>
          <a:prstGeom prst="rect">
            <a:avLst/>
          </a:prstGeom>
        </p:spPr>
      </p:pic>
    </p:spTree>
    <p:extLst>
      <p:ext uri="{BB962C8B-B14F-4D97-AF65-F5344CB8AC3E}">
        <p14:creationId xmlns:p14="http://schemas.microsoft.com/office/powerpoint/2010/main" val="223233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Cílem výzkumu souvisejících s obalem výrobku je: </a:t>
            </a:r>
          </a:p>
          <a:p>
            <a:pPr lvl="1"/>
            <a:r>
              <a:rPr lang="cs-CZ" sz="2000" dirty="0">
                <a:solidFill>
                  <a:srgbClr val="002060"/>
                </a:solidFill>
              </a:rPr>
              <a:t>zjistit aspekty užívání (transportní vlastnosti, otevírání), </a:t>
            </a:r>
          </a:p>
          <a:p>
            <a:pPr lvl="1"/>
            <a:r>
              <a:rPr lang="cs-CZ" sz="2000" dirty="0">
                <a:solidFill>
                  <a:srgbClr val="002060"/>
                </a:solidFill>
              </a:rPr>
              <a:t>zjistit vnímání obalu (identifikační sílu), </a:t>
            </a:r>
          </a:p>
          <a:p>
            <a:pPr lvl="1"/>
            <a:r>
              <a:rPr lang="cs-CZ" sz="2000" dirty="0">
                <a:solidFill>
                  <a:srgbClr val="002060"/>
                </a:solidFill>
              </a:rPr>
              <a:t>zjištění nápadnosti (rozlišovací síly) obalu především ve srovnání s obaly konkurenčními, </a:t>
            </a:r>
          </a:p>
          <a:p>
            <a:pPr lvl="1"/>
            <a:r>
              <a:rPr lang="cs-CZ" sz="2000" dirty="0">
                <a:solidFill>
                  <a:srgbClr val="002060"/>
                </a:solidFill>
              </a:rPr>
              <a:t>odhad emociálního působení obalu (komunikační hodnota obalu), </a:t>
            </a:r>
          </a:p>
          <a:p>
            <a:pPr lvl="1"/>
            <a:r>
              <a:rPr lang="cs-CZ" sz="2000" dirty="0">
                <a:solidFill>
                  <a:srgbClr val="002060"/>
                </a:solidFill>
              </a:rPr>
              <a:t>odhad přesvědčivosti slovních informací, jejich jednoznačnosti, vypovídací schopnosti, logiky a bezpochybnosti, </a:t>
            </a:r>
          </a:p>
          <a:p>
            <a:pPr lvl="1"/>
            <a:r>
              <a:rPr lang="cs-CZ" sz="2000" dirty="0">
                <a:solidFill>
                  <a:srgbClr val="002060"/>
                </a:solidFill>
              </a:rPr>
              <a:t>zjištění efektivnosti obalu z pohledu opakovaných nákupů. </a:t>
            </a:r>
          </a:p>
          <a:p>
            <a:r>
              <a:rPr lang="cs-CZ" sz="2000" dirty="0">
                <a:solidFill>
                  <a:srgbClr val="002060"/>
                </a:solidFill>
              </a:rPr>
              <a:t>Nejlepší je testovat v terénu – experiment v jednom místě (klidně více variant najednou).</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5688632" cy="507703"/>
          </a:xfrm>
        </p:spPr>
        <p:txBody>
          <a:bodyPr/>
          <a:lstStyle/>
          <a:p>
            <a:r>
              <a:rPr lang="cs-CZ" dirty="0"/>
              <a:t>Testování obalu</a:t>
            </a:r>
          </a:p>
        </p:txBody>
      </p:sp>
    </p:spTree>
    <p:extLst>
      <p:ext uri="{BB962C8B-B14F-4D97-AF65-F5344CB8AC3E}">
        <p14:creationId xmlns:p14="http://schemas.microsoft.com/office/powerpoint/2010/main" val="224926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 ČR známý </a:t>
            </a:r>
            <a:r>
              <a:rPr lang="cs-CZ" sz="2000" dirty="0" err="1">
                <a:solidFill>
                  <a:srgbClr val="002060"/>
                </a:solidFill>
              </a:rPr>
              <a:t>dTest</a:t>
            </a:r>
            <a:r>
              <a:rPr lang="cs-CZ" sz="2000" dirty="0">
                <a:solidFill>
                  <a:srgbClr val="002060"/>
                </a:solidFill>
              </a:rPr>
              <a:t> – testování různých produktových kategorií. </a:t>
            </a:r>
          </a:p>
          <a:p>
            <a:r>
              <a:rPr lang="cs-CZ" sz="2000" dirty="0">
                <a:solidFill>
                  <a:srgbClr val="002060"/>
                </a:solidFill>
              </a:rPr>
              <a:t>Laboratorní rozbor potravin – např.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Testování obalů – např. </a:t>
            </a:r>
            <a:r>
              <a:rPr lang="cs-CZ" sz="2000" dirty="0">
                <a:solidFill>
                  <a:srgbClr val="002060"/>
                </a:solidFill>
                <a:hlinkClick r:id="rId4"/>
              </a:rPr>
              <a:t>zde</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7056784" cy="507703"/>
          </a:xfrm>
        </p:spPr>
        <p:txBody>
          <a:bodyPr/>
          <a:lstStyle/>
          <a:p>
            <a:r>
              <a:rPr lang="cs-CZ" dirty="0"/>
              <a:t>Praktické testy obalů a složení produktů</a:t>
            </a:r>
          </a:p>
        </p:txBody>
      </p:sp>
    </p:spTree>
    <p:extLst>
      <p:ext uri="{BB962C8B-B14F-4D97-AF65-F5344CB8AC3E}">
        <p14:creationId xmlns:p14="http://schemas.microsoft.com/office/powerpoint/2010/main" val="263346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MV v oblasti produktu.</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2 MV v oblasti ceny.</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3 MV v oblasti distribuce.</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4 MV v oblasti marketingové komunikace.</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5 Zajímavé aplikace a implikace MV.</a:t>
            </a:r>
          </a:p>
          <a:p>
            <a:endParaRPr lang="pl-PL"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344856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8280920" cy="507703"/>
          </a:xfrm>
        </p:spPr>
        <p:txBody>
          <a:bodyPr/>
          <a:lstStyle/>
          <a:p>
            <a:r>
              <a:rPr lang="cs-CZ" dirty="0"/>
              <a:t>Testy ve vesmíru</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03648" y="915566"/>
            <a:ext cx="6285463" cy="3527970"/>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29" y="771550"/>
            <a:ext cx="6808199" cy="3821377"/>
          </a:xfrm>
          <a:prstGeom prst="rect">
            <a:avLst/>
          </a:prstGeom>
        </p:spPr>
      </p:pic>
    </p:spTree>
    <p:extLst>
      <p:ext uri="{BB962C8B-B14F-4D97-AF65-F5344CB8AC3E}">
        <p14:creationId xmlns:p14="http://schemas.microsoft.com/office/powerpoint/2010/main" val="294475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727595"/>
            <a:ext cx="8280920" cy="3024336"/>
          </a:xfrm>
          <a:prstGeom prst="rect">
            <a:avLst/>
          </a:prstGeom>
        </p:spPr>
        <p:txBody>
          <a:bodyPr>
            <a:noAutofit/>
          </a:bodyPr>
          <a:lstStyle/>
          <a:p>
            <a:r>
              <a:rPr lang="cs-CZ" sz="2000" dirty="0">
                <a:solidFill>
                  <a:srgbClr val="002060"/>
                </a:solidFill>
              </a:rPr>
              <a:t>Častým testem v terénu je test chuti.</a:t>
            </a:r>
          </a:p>
          <a:p>
            <a:r>
              <a:rPr lang="cs-CZ" sz="2000" dirty="0">
                <a:solidFill>
                  <a:srgbClr val="002060"/>
                </a:solidFill>
              </a:rPr>
              <a:t>Dělá se naslepo (blind test) – subjektům dáváme ochutnat více vzorků a testujeme bez jejich znalosti (např. známý test Coca-Cola vs. Pepsi).</a:t>
            </a:r>
          </a:p>
          <a:p>
            <a:r>
              <a:rPr lang="cs-CZ" sz="2000" dirty="0">
                <a:solidFill>
                  <a:srgbClr val="002060"/>
                </a:solidFill>
              </a:rPr>
              <a:t>Druhou variantou je test vědomý – se všemi obaly a logy, kdy testujeme proti známé konkurenci.</a:t>
            </a:r>
          </a:p>
          <a:p>
            <a:r>
              <a:rPr lang="cs-CZ" sz="2000" dirty="0">
                <a:solidFill>
                  <a:srgbClr val="002060"/>
                </a:solidFill>
              </a:rPr>
              <a:t>Takto dokážeme odhalit, zda je problém složení nebo značka. </a:t>
            </a:r>
          </a:p>
        </p:txBody>
      </p:sp>
      <p:sp>
        <p:nvSpPr>
          <p:cNvPr id="6" name="Nadpis 5"/>
          <p:cNvSpPr>
            <a:spLocks noGrp="1"/>
          </p:cNvSpPr>
          <p:nvPr>
            <p:ph type="title"/>
          </p:nvPr>
        </p:nvSpPr>
        <p:spPr>
          <a:xfrm>
            <a:off x="179512" y="195486"/>
            <a:ext cx="5904656" cy="507703"/>
          </a:xfrm>
        </p:spPr>
        <p:txBody>
          <a:bodyPr/>
          <a:lstStyle/>
          <a:p>
            <a:r>
              <a:rPr lang="cs-CZ" dirty="0"/>
              <a:t>Testování chuti</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787774"/>
            <a:ext cx="4919588" cy="2270579"/>
          </a:xfrm>
          <a:prstGeom prst="rect">
            <a:avLst/>
          </a:prstGeom>
        </p:spPr>
      </p:pic>
    </p:spTree>
    <p:extLst>
      <p:ext uri="{BB962C8B-B14F-4D97-AF65-F5344CB8AC3E}">
        <p14:creationId xmlns:p14="http://schemas.microsoft.com/office/powerpoint/2010/main" val="267123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Panel – je to relativně ustálený reprezentativní vzorek určité populace. Využíváme jej na pravidelný kontinuální výzkum. </a:t>
            </a:r>
          </a:p>
          <a:p>
            <a:r>
              <a:rPr lang="cs-CZ" sz="2000" dirty="0">
                <a:solidFill>
                  <a:srgbClr val="002060"/>
                </a:solidFill>
              </a:rPr>
              <a:t>Panel se zpravidla v průběhu času obměňuje, aby se zachovala jeho </a:t>
            </a:r>
            <a:r>
              <a:rPr lang="cs-CZ" sz="2000" dirty="0" err="1">
                <a:solidFill>
                  <a:srgbClr val="002060"/>
                </a:solidFill>
              </a:rPr>
              <a:t>reprezentativita</a:t>
            </a:r>
            <a:r>
              <a:rPr lang="cs-CZ" sz="2000" dirty="0">
                <a:solidFill>
                  <a:srgbClr val="002060"/>
                </a:solidFill>
              </a:rPr>
              <a:t>.</a:t>
            </a:r>
          </a:p>
          <a:p>
            <a:r>
              <a:rPr lang="cs-CZ" sz="2000" dirty="0">
                <a:solidFill>
                  <a:srgbClr val="002060"/>
                </a:solidFill>
              </a:rPr>
              <a:t>Používá se pro řadu různých typů výzkumů.</a:t>
            </a:r>
          </a:p>
          <a:p>
            <a:r>
              <a:rPr lang="cs-CZ" sz="2000" dirty="0">
                <a:solidFill>
                  <a:srgbClr val="002060"/>
                </a:solidFill>
                <a:hlinkClick r:id="rId3"/>
              </a:rPr>
              <a:t>Český národní panel</a:t>
            </a:r>
            <a:r>
              <a:rPr lang="cs-CZ" sz="2000" dirty="0">
                <a:solidFill>
                  <a:srgbClr val="002060"/>
                </a:solidFill>
              </a:rPr>
              <a:t>. </a:t>
            </a:r>
          </a:p>
          <a:p>
            <a:r>
              <a:rPr lang="cs-CZ" sz="2000" dirty="0">
                <a:solidFill>
                  <a:srgbClr val="002060"/>
                </a:solidFill>
              </a:rPr>
              <a:t>Každá velká výzkumná agentura má vlastní panel, viz pod slajdem odkaz </a:t>
            </a:r>
            <a:r>
              <a:rPr lang="cs-CZ" sz="2000" dirty="0" err="1">
                <a:solidFill>
                  <a:srgbClr val="002060"/>
                </a:solidFill>
              </a:rPr>
              <a:t>Ipsos</a:t>
            </a:r>
            <a:r>
              <a:rPr lang="cs-CZ" sz="2000" dirty="0">
                <a:solidFill>
                  <a:srgbClr val="002060"/>
                </a:solidFill>
              </a:rPr>
              <a:t>. Naskýtá se ale otázka, když nám každá agentura garantuje svůj panel o velikosti desítek tisíc respondentů a nás je jen 10 milionů … </a:t>
            </a:r>
          </a:p>
        </p:txBody>
      </p:sp>
      <p:sp>
        <p:nvSpPr>
          <p:cNvPr id="6" name="Nadpis 5"/>
          <p:cNvSpPr>
            <a:spLocks noGrp="1"/>
          </p:cNvSpPr>
          <p:nvPr>
            <p:ph type="title"/>
          </p:nvPr>
        </p:nvSpPr>
        <p:spPr>
          <a:xfrm>
            <a:off x="179512" y="195486"/>
            <a:ext cx="5904656" cy="507703"/>
          </a:xfrm>
        </p:spPr>
        <p:txBody>
          <a:bodyPr/>
          <a:lstStyle/>
          <a:p>
            <a:r>
              <a:rPr lang="cs-CZ" dirty="0"/>
              <a:t>Panel</a:t>
            </a:r>
          </a:p>
        </p:txBody>
      </p:sp>
    </p:spTree>
    <p:extLst>
      <p:ext uri="{BB962C8B-B14F-4D97-AF65-F5344CB8AC3E}">
        <p14:creationId xmlns:p14="http://schemas.microsoft.com/office/powerpoint/2010/main" val="143332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Je třeba rozeznávat celou řadu rozdílů ve vnímání produktu. Vztah spotřebitele k produktu je nutno chápat vždy ve více úrovních. Spotřebitel může: </a:t>
            </a:r>
          </a:p>
          <a:p>
            <a:pPr lvl="1"/>
            <a:r>
              <a:rPr lang="cs-CZ" sz="2000" dirty="0">
                <a:solidFill>
                  <a:srgbClr val="002060"/>
                </a:solidFill>
              </a:rPr>
              <a:t>vědět o existenci produktu – povědomí, </a:t>
            </a:r>
          </a:p>
          <a:p>
            <a:pPr lvl="1"/>
            <a:r>
              <a:rPr lang="cs-CZ" sz="2000" dirty="0">
                <a:solidFill>
                  <a:srgbClr val="002060"/>
                </a:solidFill>
              </a:rPr>
              <a:t>produkt znát, mít o něm informace – znalost, </a:t>
            </a:r>
          </a:p>
          <a:p>
            <a:pPr lvl="1"/>
            <a:r>
              <a:rPr lang="cs-CZ" sz="2000" dirty="0">
                <a:solidFill>
                  <a:srgbClr val="002060"/>
                </a:solidFill>
              </a:rPr>
              <a:t>k produktu zaujmout určité stanovisko – hodnocení, </a:t>
            </a:r>
          </a:p>
          <a:p>
            <a:pPr lvl="1"/>
            <a:r>
              <a:rPr lang="cs-CZ" sz="2000" dirty="0">
                <a:solidFill>
                  <a:srgbClr val="002060"/>
                </a:solidFill>
              </a:rPr>
              <a:t>produkt užívat – přijetí (akceptace), </a:t>
            </a:r>
          </a:p>
          <a:p>
            <a:pPr lvl="1"/>
            <a:r>
              <a:rPr lang="cs-CZ" sz="2000" dirty="0">
                <a:solidFill>
                  <a:srgbClr val="002060"/>
                </a:solidFill>
              </a:rPr>
              <a:t>mít produkt v oblibě – zvýhodňování (preference). </a:t>
            </a:r>
          </a:p>
          <a:p>
            <a:endParaRPr lang="cs-CZ" sz="2000" dirty="0">
              <a:solidFill>
                <a:srgbClr val="002060"/>
              </a:solidFill>
            </a:endParaRPr>
          </a:p>
          <a:p>
            <a:r>
              <a:rPr lang="cs-CZ" sz="2000" dirty="0">
                <a:solidFill>
                  <a:srgbClr val="002060"/>
                </a:solidFill>
              </a:rPr>
              <a:t>Příklad může být </a:t>
            </a:r>
            <a:r>
              <a:rPr lang="cs-CZ" sz="2000" dirty="0">
                <a:solidFill>
                  <a:srgbClr val="002060"/>
                </a:solidFill>
                <a:hlinkClick r:id="rId3"/>
              </a:rPr>
              <a:t>preference politiků</a:t>
            </a:r>
            <a:r>
              <a:rPr lang="cs-CZ" sz="2000" dirty="0">
                <a:solidFill>
                  <a:srgbClr val="002060"/>
                </a:solidFill>
              </a:rPr>
              <a:t> a jejich percepce (atributy, myšlenky).</a:t>
            </a:r>
          </a:p>
        </p:txBody>
      </p:sp>
      <p:sp>
        <p:nvSpPr>
          <p:cNvPr id="6" name="Nadpis 5"/>
          <p:cNvSpPr>
            <a:spLocks noGrp="1"/>
          </p:cNvSpPr>
          <p:nvPr>
            <p:ph type="title"/>
          </p:nvPr>
        </p:nvSpPr>
        <p:spPr>
          <a:xfrm>
            <a:off x="179512" y="195486"/>
            <a:ext cx="5904656" cy="507703"/>
          </a:xfrm>
        </p:spPr>
        <p:txBody>
          <a:bodyPr/>
          <a:lstStyle/>
          <a:p>
            <a:r>
              <a:rPr lang="cs-CZ" dirty="0"/>
              <a:t>Výzkum vnímání (percepce)</a:t>
            </a:r>
          </a:p>
        </p:txBody>
      </p:sp>
    </p:spTree>
    <p:extLst>
      <p:ext uri="{BB962C8B-B14F-4D97-AF65-F5344CB8AC3E}">
        <p14:creationId xmlns:p14="http://schemas.microsoft.com/office/powerpoint/2010/main" val="111131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Vnímání produktu představuje zjišťování názorů, pocitů a postojů vůči produktu, které souvisejí: </a:t>
            </a:r>
          </a:p>
          <a:p>
            <a:pPr lvl="1"/>
            <a:r>
              <a:rPr lang="cs-CZ" sz="2000" dirty="0">
                <a:solidFill>
                  <a:srgbClr val="002060"/>
                </a:solidFill>
              </a:rPr>
              <a:t>s užíváním produktu:</a:t>
            </a:r>
          </a:p>
          <a:p>
            <a:pPr lvl="2"/>
            <a:r>
              <a:rPr lang="pl-PL" sz="2000" dirty="0">
                <a:solidFill>
                  <a:srgbClr val="002060"/>
                </a:solidFill>
              </a:rPr>
              <a:t>jak řeší problém spotřebitele – spokojenost, </a:t>
            </a:r>
          </a:p>
          <a:p>
            <a:pPr lvl="2"/>
            <a:r>
              <a:rPr lang="pl-PL" sz="2000" dirty="0">
                <a:solidFill>
                  <a:srgbClr val="002060"/>
                </a:solidFill>
              </a:rPr>
              <a:t>jakou potřebu uspokojuje – hierarchie potřeb, </a:t>
            </a:r>
          </a:p>
          <a:p>
            <a:pPr lvl="2"/>
            <a:r>
              <a:rPr lang="cs-CZ" sz="2000" dirty="0">
                <a:solidFill>
                  <a:srgbClr val="002060"/>
                </a:solidFill>
              </a:rPr>
              <a:t>jaké důvody vedou k jeho užívání – motivace, </a:t>
            </a:r>
          </a:p>
          <a:p>
            <a:pPr lvl="1"/>
            <a:r>
              <a:rPr lang="cs-CZ" sz="2000" dirty="0">
                <a:solidFill>
                  <a:srgbClr val="002060"/>
                </a:solidFill>
              </a:rPr>
              <a:t>s užitkem produktu:</a:t>
            </a:r>
          </a:p>
          <a:p>
            <a:pPr lvl="2"/>
            <a:r>
              <a:rPr lang="cs-CZ" sz="2000" dirty="0">
                <a:solidFill>
                  <a:srgbClr val="002060"/>
                </a:solidFill>
              </a:rPr>
              <a:t>charakteristiky, vlastnosti a užitek, </a:t>
            </a:r>
          </a:p>
          <a:p>
            <a:pPr lvl="2"/>
            <a:r>
              <a:rPr lang="cs-CZ" sz="2000" dirty="0">
                <a:solidFill>
                  <a:srgbClr val="002060"/>
                </a:solidFill>
              </a:rPr>
              <a:t>co spotřebitel očekává, </a:t>
            </a:r>
          </a:p>
          <a:p>
            <a:pPr lvl="2"/>
            <a:r>
              <a:rPr lang="pl-PL" sz="2000" dirty="0">
                <a:solidFill>
                  <a:srgbClr val="002060"/>
                </a:solidFill>
              </a:rPr>
              <a:t>co nebo kdo rozhoduje o koupi.</a:t>
            </a:r>
          </a:p>
        </p:txBody>
      </p:sp>
      <p:sp>
        <p:nvSpPr>
          <p:cNvPr id="6" name="Nadpis 5"/>
          <p:cNvSpPr>
            <a:spLocks noGrp="1"/>
          </p:cNvSpPr>
          <p:nvPr>
            <p:ph type="title"/>
          </p:nvPr>
        </p:nvSpPr>
        <p:spPr>
          <a:xfrm>
            <a:off x="179512" y="195486"/>
            <a:ext cx="5904656" cy="507703"/>
          </a:xfrm>
        </p:spPr>
        <p:txBody>
          <a:bodyPr/>
          <a:lstStyle/>
          <a:p>
            <a:r>
              <a:rPr lang="cs-CZ" dirty="0"/>
              <a:t>Výzkum vnímání (percepce)</a:t>
            </a:r>
          </a:p>
        </p:txBody>
      </p:sp>
    </p:spTree>
    <p:extLst>
      <p:ext uri="{BB962C8B-B14F-4D97-AF65-F5344CB8AC3E}">
        <p14:creationId xmlns:p14="http://schemas.microsoft.com/office/powerpoint/2010/main" val="171017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128792" cy="507703"/>
          </a:xfrm>
        </p:spPr>
        <p:txBody>
          <a:bodyPr/>
          <a:lstStyle/>
          <a:p>
            <a:r>
              <a:rPr lang="cs-CZ" dirty="0"/>
              <a:t>Výzkum vnímání – příklad sémantického diferenciálu produktů 2 značek</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99792" y="915566"/>
            <a:ext cx="4773242" cy="360802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965" y="915566"/>
            <a:ext cx="4816371" cy="3640628"/>
          </a:xfrm>
          <a:prstGeom prst="rect">
            <a:avLst/>
          </a:prstGeom>
        </p:spPr>
      </p:pic>
    </p:spTree>
    <p:extLst>
      <p:ext uri="{BB962C8B-B14F-4D97-AF65-F5344CB8AC3E}">
        <p14:creationId xmlns:p14="http://schemas.microsoft.com/office/powerpoint/2010/main" val="864511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952328"/>
          </a:xfrm>
          <a:prstGeom prst="rect">
            <a:avLst/>
          </a:prstGeom>
        </p:spPr>
        <p:txBody>
          <a:bodyPr>
            <a:noAutofit/>
          </a:bodyPr>
          <a:lstStyle/>
          <a:p>
            <a:r>
              <a:rPr lang="cs-CZ" sz="2000" dirty="0">
                <a:solidFill>
                  <a:srgbClr val="002060"/>
                </a:solidFill>
              </a:rPr>
              <a:t>Velikost trhu udávají hlavně zákazníci. Velikost trhu neznamená ani tak geografickou rozlohu, i když není nepodstatná, ale především počet jednotek schopných spotřeby, schopných si tuto spotřebu ekonomicky zabezpečit, a skutečně spotřebovávajících.</a:t>
            </a:r>
          </a:p>
          <a:p>
            <a:endParaRPr lang="cs-CZ" sz="2000" dirty="0">
              <a:solidFill>
                <a:srgbClr val="002060"/>
              </a:solidFill>
            </a:endParaRPr>
          </a:p>
          <a:p>
            <a:r>
              <a:rPr lang="cs-CZ" sz="2000" dirty="0">
                <a:solidFill>
                  <a:srgbClr val="002060"/>
                </a:solidFill>
              </a:rPr>
              <a:t>Zde využíváme tři základní ukazatele velikosti trhu:</a:t>
            </a:r>
          </a:p>
          <a:p>
            <a:pPr lvl="1"/>
            <a:r>
              <a:rPr lang="cs-CZ" sz="2000" dirty="0">
                <a:solidFill>
                  <a:srgbClr val="002060"/>
                </a:solidFill>
              </a:rPr>
              <a:t>tržní potenciál – dlouhodobá absorpční schopnost trhu,</a:t>
            </a:r>
          </a:p>
          <a:p>
            <a:pPr lvl="1"/>
            <a:r>
              <a:rPr lang="cs-CZ" sz="2000" dirty="0">
                <a:solidFill>
                  <a:srgbClr val="002060"/>
                </a:solidFill>
              </a:rPr>
              <a:t>tržní kapacita – skutečná spotřeba na trhu,</a:t>
            </a:r>
          </a:p>
          <a:p>
            <a:pPr lvl="1"/>
            <a:r>
              <a:rPr lang="cs-CZ" sz="2000" dirty="0">
                <a:solidFill>
                  <a:srgbClr val="002060"/>
                </a:solidFill>
              </a:rPr>
              <a:t>tržní podíl – podíl jednoho podniku na skutečné spotřebě.</a:t>
            </a:r>
          </a:p>
        </p:txBody>
      </p:sp>
      <p:sp>
        <p:nvSpPr>
          <p:cNvPr id="6" name="Nadpis 5"/>
          <p:cNvSpPr>
            <a:spLocks noGrp="1"/>
          </p:cNvSpPr>
          <p:nvPr>
            <p:ph type="title"/>
          </p:nvPr>
        </p:nvSpPr>
        <p:spPr>
          <a:xfrm>
            <a:off x="179512" y="195486"/>
            <a:ext cx="7560840" cy="507703"/>
          </a:xfrm>
        </p:spPr>
        <p:txBody>
          <a:bodyPr/>
          <a:lstStyle/>
          <a:p>
            <a:r>
              <a:rPr lang="cs-CZ" dirty="0"/>
              <a:t>Výzkum velikosti trhu (analýza poptávky)</a:t>
            </a:r>
          </a:p>
        </p:txBody>
      </p:sp>
    </p:spTree>
    <p:extLst>
      <p:ext uri="{BB962C8B-B14F-4D97-AF65-F5344CB8AC3E}">
        <p14:creationId xmlns:p14="http://schemas.microsoft.com/office/powerpoint/2010/main" val="114117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7848872" cy="2880320"/>
          </a:xfrm>
          <a:prstGeom prst="rect">
            <a:avLst/>
          </a:prstGeom>
        </p:spPr>
        <p:txBody>
          <a:bodyPr>
            <a:noAutofit/>
          </a:bodyPr>
          <a:lstStyle/>
          <a:p>
            <a:r>
              <a:rPr lang="cs-CZ" sz="2000" dirty="0">
                <a:solidFill>
                  <a:srgbClr val="002060"/>
                </a:solidFill>
              </a:rPr>
              <a:t>Z nich lze odvodit další ukazatel, tzv. </a:t>
            </a:r>
            <a:r>
              <a:rPr lang="cs-CZ" sz="2000" b="1" dirty="0">
                <a:solidFill>
                  <a:srgbClr val="002060"/>
                </a:solidFill>
              </a:rPr>
              <a:t>nasycenost trhu, </a:t>
            </a:r>
            <a:r>
              <a:rPr lang="cs-CZ" sz="2000" dirty="0">
                <a:solidFill>
                  <a:srgbClr val="002060"/>
                </a:solidFill>
              </a:rPr>
              <a:t>což je podíl mezi tržní kapacitou a tržním potenciálem. </a:t>
            </a:r>
          </a:p>
          <a:p>
            <a:endParaRPr lang="cs-CZ" sz="2000" dirty="0">
              <a:solidFill>
                <a:srgbClr val="002060"/>
              </a:solidFill>
            </a:endParaRPr>
          </a:p>
          <a:p>
            <a:r>
              <a:rPr lang="cs-CZ" sz="2000" dirty="0">
                <a:solidFill>
                  <a:srgbClr val="002060"/>
                </a:solidFill>
              </a:rPr>
              <a:t>Tržní potenciál: Q=</a:t>
            </a:r>
            <a:r>
              <a:rPr lang="cs-CZ" sz="2000" dirty="0" err="1">
                <a:solidFill>
                  <a:srgbClr val="002060"/>
                </a:solidFill>
              </a:rPr>
              <a:t>nqp</a:t>
            </a:r>
            <a:r>
              <a:rPr lang="cs-CZ" sz="2000" dirty="0">
                <a:solidFill>
                  <a:srgbClr val="002060"/>
                </a:solidFill>
              </a:rPr>
              <a:t>, n - počet potenciálních zákazníků na specifickém trhu výrobku za daných předpokladů, q – průměrné množství nakoupené zákazníkem, p – průměrná cena za jednotku množství.</a:t>
            </a:r>
          </a:p>
        </p:txBody>
      </p:sp>
      <p:sp>
        <p:nvSpPr>
          <p:cNvPr id="6" name="Nadpis 5"/>
          <p:cNvSpPr>
            <a:spLocks noGrp="1"/>
          </p:cNvSpPr>
          <p:nvPr>
            <p:ph type="title"/>
          </p:nvPr>
        </p:nvSpPr>
        <p:spPr>
          <a:xfrm>
            <a:off x="179512" y="195486"/>
            <a:ext cx="6552728" cy="507703"/>
          </a:xfrm>
        </p:spPr>
        <p:txBody>
          <a:bodyPr/>
          <a:lstStyle/>
          <a:p>
            <a:r>
              <a:rPr lang="pl-PL" dirty="0"/>
              <a:t>Výzkum velikosti trhu (analýza poptávky)</a:t>
            </a:r>
            <a:endParaRPr lang="cs-CZ" dirty="0"/>
          </a:p>
        </p:txBody>
      </p:sp>
    </p:spTree>
    <p:extLst>
      <p:ext uri="{BB962C8B-B14F-4D97-AF65-F5344CB8AC3E}">
        <p14:creationId xmlns:p14="http://schemas.microsoft.com/office/powerpoint/2010/main" val="64948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Pro rychloobrátkové (FCMG) zboží od firem provádějících Retail Audit On </a:t>
            </a:r>
            <a:r>
              <a:rPr lang="cs-CZ" sz="2000" dirty="0" err="1">
                <a:solidFill>
                  <a:srgbClr val="002060"/>
                </a:solidFill>
              </a:rPr>
              <a:t>Trade</a:t>
            </a:r>
            <a:r>
              <a:rPr lang="cs-CZ" sz="2000" dirty="0">
                <a:solidFill>
                  <a:srgbClr val="002060"/>
                </a:solidFill>
              </a:rPr>
              <a:t> a </a:t>
            </a:r>
            <a:r>
              <a:rPr lang="cs-CZ" sz="2000" dirty="0" err="1">
                <a:solidFill>
                  <a:srgbClr val="002060"/>
                </a:solidFill>
              </a:rPr>
              <a:t>Off</a:t>
            </a:r>
            <a:r>
              <a:rPr lang="cs-CZ" sz="2000" dirty="0">
                <a:solidFill>
                  <a:srgbClr val="002060"/>
                </a:solidFill>
              </a:rPr>
              <a:t> </a:t>
            </a:r>
            <a:r>
              <a:rPr lang="cs-CZ" sz="2000" dirty="0" err="1">
                <a:solidFill>
                  <a:srgbClr val="002060"/>
                </a:solidFill>
              </a:rPr>
              <a:t>Trade</a:t>
            </a:r>
            <a:r>
              <a:rPr lang="cs-CZ" sz="2000" dirty="0">
                <a:solidFill>
                  <a:srgbClr val="002060"/>
                </a:solidFill>
              </a:rPr>
              <a:t> – </a:t>
            </a:r>
            <a:r>
              <a:rPr lang="cs-CZ" sz="2000" dirty="0">
                <a:solidFill>
                  <a:srgbClr val="002060"/>
                </a:solidFill>
                <a:hlinkClick r:id="rId3"/>
              </a:rPr>
              <a:t>AC Nielsen</a:t>
            </a:r>
            <a:r>
              <a:rPr lang="cs-CZ" sz="2000" dirty="0">
                <a:solidFill>
                  <a:srgbClr val="002060"/>
                </a:solidFill>
              </a:rPr>
              <a:t> – </a:t>
            </a:r>
            <a:r>
              <a:rPr lang="cs-CZ" sz="2000" dirty="0">
                <a:solidFill>
                  <a:srgbClr val="002060"/>
                </a:solidFill>
                <a:hlinkClick r:id="rId4"/>
              </a:rPr>
              <a:t>konkrétní část zaměřená na pivo</a:t>
            </a:r>
            <a:r>
              <a:rPr lang="cs-CZ" sz="2000" dirty="0">
                <a:solidFill>
                  <a:srgbClr val="002060"/>
                </a:solidFill>
              </a:rPr>
              <a:t>, MEM RB, Dataservis. </a:t>
            </a:r>
          </a:p>
          <a:p>
            <a:r>
              <a:rPr lang="cs-CZ" sz="2000" dirty="0">
                <a:solidFill>
                  <a:srgbClr val="002060"/>
                </a:solidFill>
              </a:rPr>
              <a:t>Data ze statistických úřadů – spotřeba, </a:t>
            </a:r>
            <a:r>
              <a:rPr lang="cs-CZ" sz="2000" dirty="0">
                <a:solidFill>
                  <a:srgbClr val="002060"/>
                </a:solidFill>
                <a:hlinkClick r:id="rId5"/>
              </a:rPr>
              <a:t>spotřební koše</a:t>
            </a:r>
            <a:r>
              <a:rPr lang="cs-CZ" sz="2000" dirty="0">
                <a:solidFill>
                  <a:srgbClr val="002060"/>
                </a:solidFill>
              </a:rPr>
              <a:t>, </a:t>
            </a:r>
            <a:r>
              <a:rPr lang="cs-CZ" sz="2000" dirty="0">
                <a:solidFill>
                  <a:srgbClr val="002060"/>
                </a:solidFill>
                <a:hlinkClick r:id="rId6"/>
              </a:rPr>
              <a:t>vybavení domácností </a:t>
            </a:r>
            <a:r>
              <a:rPr lang="cs-CZ" sz="2000" dirty="0">
                <a:solidFill>
                  <a:srgbClr val="002060"/>
                </a:solidFill>
              </a:rPr>
              <a:t>(</a:t>
            </a:r>
            <a:r>
              <a:rPr lang="cs-CZ" sz="2000" dirty="0">
                <a:solidFill>
                  <a:srgbClr val="002060"/>
                </a:solidFill>
                <a:hlinkClick r:id="rId7"/>
              </a:rPr>
              <a:t>IT</a:t>
            </a:r>
            <a:r>
              <a:rPr lang="cs-CZ" sz="2000" dirty="0">
                <a:solidFill>
                  <a:srgbClr val="002060"/>
                </a:solidFill>
              </a:rPr>
              <a:t>) apod. </a:t>
            </a:r>
          </a:p>
          <a:p>
            <a:r>
              <a:rPr lang="cs-CZ" sz="2000" dirty="0">
                <a:solidFill>
                  <a:srgbClr val="002060"/>
                </a:solidFill>
              </a:rPr>
              <a:t>Zakoupená studie od poradenských firem – </a:t>
            </a:r>
            <a:r>
              <a:rPr lang="cs-CZ" sz="2000" dirty="0" err="1">
                <a:solidFill>
                  <a:srgbClr val="002060"/>
                </a:solidFill>
              </a:rPr>
              <a:t>Datamonitor</a:t>
            </a:r>
            <a:r>
              <a:rPr lang="cs-CZ" sz="2000" dirty="0">
                <a:solidFill>
                  <a:srgbClr val="002060"/>
                </a:solidFill>
              </a:rPr>
              <a:t> do 2015, pak </a:t>
            </a:r>
            <a:r>
              <a:rPr lang="cs-CZ" sz="2000" dirty="0">
                <a:solidFill>
                  <a:srgbClr val="002060"/>
                </a:solidFill>
                <a:hlinkClick r:id="rId8"/>
              </a:rPr>
              <a:t>GlobalData</a:t>
            </a:r>
            <a:r>
              <a:rPr lang="cs-CZ" sz="2000" dirty="0">
                <a:solidFill>
                  <a:srgbClr val="002060"/>
                </a:solidFill>
              </a:rPr>
              <a:t>, </a:t>
            </a:r>
            <a:r>
              <a:rPr lang="cs-CZ" sz="2000" dirty="0">
                <a:solidFill>
                  <a:srgbClr val="002060"/>
                </a:solidFill>
                <a:hlinkClick r:id="rId9"/>
              </a:rPr>
              <a:t>Euromonitor</a:t>
            </a:r>
            <a:r>
              <a:rPr lang="cs-CZ" sz="2000" dirty="0">
                <a:solidFill>
                  <a:srgbClr val="002060"/>
                </a:solidFill>
              </a:rPr>
              <a:t>, </a:t>
            </a:r>
            <a:r>
              <a:rPr lang="cs-CZ" sz="2000" dirty="0" err="1">
                <a:solidFill>
                  <a:srgbClr val="002060"/>
                </a:solidFill>
              </a:rPr>
              <a:t>Deloitte</a:t>
            </a:r>
            <a:r>
              <a:rPr lang="cs-CZ" sz="2000" dirty="0">
                <a:solidFill>
                  <a:srgbClr val="002060"/>
                </a:solidFill>
              </a:rPr>
              <a:t>, </a:t>
            </a:r>
            <a:r>
              <a:rPr lang="cs-CZ" sz="2000" dirty="0" err="1">
                <a:solidFill>
                  <a:srgbClr val="002060"/>
                </a:solidFill>
              </a:rPr>
              <a:t>Accenture</a:t>
            </a:r>
            <a:r>
              <a:rPr lang="cs-CZ" sz="2000" dirty="0">
                <a:solidFill>
                  <a:srgbClr val="002060"/>
                </a:solidFill>
              </a:rPr>
              <a:t>.</a:t>
            </a:r>
          </a:p>
          <a:p>
            <a:r>
              <a:rPr lang="cs-CZ" sz="2000" dirty="0">
                <a:solidFill>
                  <a:srgbClr val="002060"/>
                </a:solidFill>
              </a:rPr>
              <a:t>Realizace vlastního primárního šetření. </a:t>
            </a:r>
          </a:p>
          <a:p>
            <a:r>
              <a:rPr lang="cs-CZ" sz="2000" dirty="0">
                <a:solidFill>
                  <a:srgbClr val="002060"/>
                </a:solidFill>
              </a:rPr>
              <a:t>Nákup exkluzivního výzkumu.</a:t>
            </a:r>
          </a:p>
          <a:p>
            <a:endParaRPr lang="cs-CZ" sz="2000" dirty="0">
              <a:solidFill>
                <a:srgbClr val="002060"/>
              </a:solidFill>
            </a:endParaRPr>
          </a:p>
          <a:p>
            <a:pPr lvl="1"/>
            <a:r>
              <a:rPr lang="cs-CZ" sz="2000" dirty="0">
                <a:solidFill>
                  <a:srgbClr val="002060"/>
                </a:solidFill>
              </a:rPr>
              <a:t>V praxi kombinace všech možností.</a:t>
            </a:r>
          </a:p>
        </p:txBody>
      </p:sp>
      <p:sp>
        <p:nvSpPr>
          <p:cNvPr id="6" name="Nadpis 5"/>
          <p:cNvSpPr>
            <a:spLocks noGrp="1"/>
          </p:cNvSpPr>
          <p:nvPr>
            <p:ph type="title"/>
          </p:nvPr>
        </p:nvSpPr>
        <p:spPr>
          <a:xfrm>
            <a:off x="179512" y="195486"/>
            <a:ext cx="6552728" cy="507703"/>
          </a:xfrm>
        </p:spPr>
        <p:txBody>
          <a:bodyPr/>
          <a:lstStyle/>
          <a:p>
            <a:r>
              <a:rPr lang="it-IT" dirty="0"/>
              <a:t>Data pro analýzu poptávky (Kozel, 2011, s. 227)</a:t>
            </a:r>
            <a:endParaRPr lang="cs-CZ" dirty="0"/>
          </a:p>
        </p:txBody>
      </p:sp>
    </p:spTree>
    <p:extLst>
      <p:ext uri="{BB962C8B-B14F-4D97-AF65-F5344CB8AC3E}">
        <p14:creationId xmlns:p14="http://schemas.microsoft.com/office/powerpoint/2010/main" val="3431295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89"/>
            <a:ext cx="7848872" cy="2595935"/>
          </a:xfrm>
          <a:prstGeom prst="rect">
            <a:avLst/>
          </a:prstGeom>
        </p:spPr>
        <p:txBody>
          <a:bodyPr>
            <a:noAutofit/>
          </a:bodyPr>
          <a:lstStyle/>
          <a:p>
            <a:r>
              <a:rPr lang="cs-CZ" sz="2000" dirty="0">
                <a:solidFill>
                  <a:srgbClr val="002060"/>
                </a:solidFill>
              </a:rPr>
              <a:t>Velmi častým výzkumem trhu je výzkum segmentace zákazníků – tj. rozdělování zákazníků do homogenních skupin, které splňují stejné charakteristiky. </a:t>
            </a:r>
          </a:p>
          <a:p>
            <a:endParaRPr lang="cs-CZ" sz="2000" dirty="0">
              <a:solidFill>
                <a:srgbClr val="002060"/>
              </a:solidFill>
            </a:endParaRPr>
          </a:p>
          <a:p>
            <a:r>
              <a:rPr lang="cs-CZ" sz="2000" dirty="0">
                <a:solidFill>
                  <a:srgbClr val="002060"/>
                </a:solidFill>
              </a:rPr>
              <a:t>Tvoříme tedy soubor aktuálních a potenciálních zákazníků, kteří mají v podstatě stejné potřeby a požadavky, a kteří budou na určité marketingové akce reagovat podobně.</a:t>
            </a:r>
          </a:p>
          <a:p>
            <a:endParaRPr lang="cs-CZ" sz="2000" dirty="0">
              <a:solidFill>
                <a:srgbClr val="002060"/>
              </a:solidFill>
            </a:endParaRPr>
          </a:p>
          <a:p>
            <a:r>
              <a:rPr lang="cs-CZ" sz="2000" dirty="0">
                <a:solidFill>
                  <a:srgbClr val="002060"/>
                </a:solidFill>
              </a:rPr>
              <a:t>Poté vytváříme persony a uživatelské příběhy.</a:t>
            </a:r>
          </a:p>
        </p:txBody>
      </p:sp>
      <p:sp>
        <p:nvSpPr>
          <p:cNvPr id="6" name="Nadpis 5"/>
          <p:cNvSpPr>
            <a:spLocks noGrp="1"/>
          </p:cNvSpPr>
          <p:nvPr>
            <p:ph type="title"/>
          </p:nvPr>
        </p:nvSpPr>
        <p:spPr>
          <a:xfrm>
            <a:off x="179512" y="195486"/>
            <a:ext cx="6624736" cy="507703"/>
          </a:xfrm>
        </p:spPr>
        <p:txBody>
          <a:bodyPr/>
          <a:lstStyle/>
          <a:p>
            <a:r>
              <a:rPr lang="pt-BR" dirty="0"/>
              <a:t>Výzkum trhu - segmentace</a:t>
            </a:r>
            <a:endParaRPr lang="cs-CZ" dirty="0"/>
          </a:p>
        </p:txBody>
      </p:sp>
    </p:spTree>
    <p:extLst>
      <p:ext uri="{BB962C8B-B14F-4D97-AF65-F5344CB8AC3E}">
        <p14:creationId xmlns:p14="http://schemas.microsoft.com/office/powerpoint/2010/main" val="309582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Pokud jsme nikde nedoporučovali – </a:t>
            </a:r>
            <a:r>
              <a:rPr lang="cs-CZ" sz="2000" dirty="0">
                <a:solidFill>
                  <a:srgbClr val="002060"/>
                </a:solidFill>
                <a:latin typeface="Times New Roman" panose="02020603050405020304" pitchFamily="18" charset="0"/>
                <a:cs typeface="Times New Roman" panose="02020603050405020304" pitchFamily="18" charset="0"/>
                <a:hlinkClick r:id="rId3"/>
              </a:rPr>
              <a:t>100metod.cz</a:t>
            </a:r>
            <a:r>
              <a:rPr lang="cs-CZ" sz="2000" dirty="0">
                <a:solidFill>
                  <a:srgbClr val="002060"/>
                </a:solidFill>
                <a:latin typeface="Times New Roman" panose="02020603050405020304" pitchFamily="18" charset="0"/>
                <a:cs typeface="Times New Roman" panose="02020603050405020304" pitchFamily="18" charset="0"/>
              </a:rPr>
              <a:t> – „</a:t>
            </a:r>
            <a:r>
              <a:rPr lang="cs-CZ" sz="2000" i="1" dirty="0">
                <a:solidFill>
                  <a:srgbClr val="002060"/>
                </a:solidFill>
                <a:latin typeface="Times New Roman" panose="02020603050405020304" pitchFamily="18" charset="0"/>
                <a:cs typeface="Times New Roman" panose="02020603050405020304" pitchFamily="18" charset="0"/>
              </a:rPr>
              <a:t>Rozcestník metod pro inovace informačních služeb. Učební pomůcka pro studenty Kabinetu informačních studií a knihovnictví (KISK) na FF MU. Projekt byl podpořen v rámci Fondu rozvoje Masarykovy univerzity</a:t>
            </a:r>
            <a:r>
              <a:rPr lang="cs-CZ" sz="2000" dirty="0">
                <a:solidFill>
                  <a:srgbClr val="002060"/>
                </a:solidFill>
                <a:latin typeface="Times New Roman" panose="02020603050405020304" pitchFamily="18" charset="0"/>
                <a:cs typeface="Times New Roman" panose="02020603050405020304" pitchFamily="18" charset="0"/>
              </a:rPr>
              <a:t>.“</a:t>
            </a:r>
          </a:p>
          <a:p>
            <a:endParaRPr lang="pl-PL"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392488" cy="507703"/>
          </a:xfrm>
        </p:spPr>
        <p:txBody>
          <a:bodyPr/>
          <a:lstStyle/>
          <a:p>
            <a:r>
              <a:rPr lang="cs-CZ" dirty="0"/>
              <a:t>100 metod</a:t>
            </a:r>
          </a:p>
        </p:txBody>
      </p:sp>
    </p:spTree>
    <p:extLst>
      <p:ext uri="{BB962C8B-B14F-4D97-AF65-F5344CB8AC3E}">
        <p14:creationId xmlns:p14="http://schemas.microsoft.com/office/powerpoint/2010/main" val="1632019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i="1" dirty="0">
                <a:solidFill>
                  <a:srgbClr val="002060"/>
                </a:solidFill>
              </a:rPr>
              <a:t>Základnu pro segmentaci trhu konečných spotřebitelů </a:t>
            </a:r>
            <a:r>
              <a:rPr lang="cs-CZ" sz="2000" dirty="0">
                <a:solidFill>
                  <a:srgbClr val="002060"/>
                </a:solidFill>
              </a:rPr>
              <a:t>mohou tvořit tato kritéria: </a:t>
            </a:r>
          </a:p>
          <a:p>
            <a:pPr lvl="1"/>
            <a:r>
              <a:rPr lang="cs-CZ" sz="2000" dirty="0">
                <a:solidFill>
                  <a:srgbClr val="002060"/>
                </a:solidFill>
              </a:rPr>
              <a:t>území (např. stát, země, region, město, obec) </a:t>
            </a:r>
          </a:p>
          <a:p>
            <a:pPr lvl="1"/>
            <a:r>
              <a:rPr lang="cs-CZ" sz="2000" dirty="0">
                <a:solidFill>
                  <a:srgbClr val="002060"/>
                </a:solidFill>
              </a:rPr>
              <a:t>demografické charakteristiky (např. pohlaví, věk, fáze životního období, etnická příslušnost), </a:t>
            </a:r>
          </a:p>
          <a:p>
            <a:pPr lvl="1"/>
            <a:r>
              <a:rPr lang="cs-CZ" sz="2000" dirty="0">
                <a:solidFill>
                  <a:srgbClr val="002060"/>
                </a:solidFill>
              </a:rPr>
              <a:t>socioekonomické charakteristiky (např. zaměstnání, příjem, vzdělání, sociální postavení) </a:t>
            </a:r>
          </a:p>
          <a:p>
            <a:pPr lvl="1"/>
            <a:r>
              <a:rPr lang="cs-CZ" sz="2000" dirty="0" err="1">
                <a:solidFill>
                  <a:srgbClr val="002060"/>
                </a:solidFill>
              </a:rPr>
              <a:t>psychografické</a:t>
            </a:r>
            <a:r>
              <a:rPr lang="cs-CZ" sz="2000" dirty="0">
                <a:solidFill>
                  <a:srgbClr val="002060"/>
                </a:solidFill>
              </a:rPr>
              <a:t> charakteristiky (např. postoje, názory, zájmy, povahové rysy, životní styl), </a:t>
            </a:r>
          </a:p>
          <a:p>
            <a:pPr lvl="1"/>
            <a:r>
              <a:rPr lang="cs-CZ" sz="2000" dirty="0">
                <a:solidFill>
                  <a:srgbClr val="002060"/>
                </a:solidFill>
              </a:rPr>
              <a:t>charakteristiky chování (např. frekvence, rozsah, intenzita a doba nakupování a spotřeby, účel spotřeby). </a:t>
            </a:r>
          </a:p>
        </p:txBody>
      </p:sp>
      <p:sp>
        <p:nvSpPr>
          <p:cNvPr id="6" name="Nadpis 5"/>
          <p:cNvSpPr>
            <a:spLocks noGrp="1"/>
          </p:cNvSpPr>
          <p:nvPr>
            <p:ph type="title"/>
          </p:nvPr>
        </p:nvSpPr>
        <p:spPr>
          <a:xfrm>
            <a:off x="179512" y="195486"/>
            <a:ext cx="5688632" cy="507703"/>
          </a:xfrm>
        </p:spPr>
        <p:txBody>
          <a:bodyPr/>
          <a:lstStyle/>
          <a:p>
            <a:r>
              <a:rPr lang="pt-BR" dirty="0"/>
              <a:t>Výzkum trhu - segmentace</a:t>
            </a:r>
            <a:endParaRPr lang="cs-CZ" dirty="0"/>
          </a:p>
        </p:txBody>
      </p:sp>
    </p:spTree>
    <p:extLst>
      <p:ext uri="{BB962C8B-B14F-4D97-AF65-F5344CB8AC3E}">
        <p14:creationId xmlns:p14="http://schemas.microsoft.com/office/powerpoint/2010/main" val="175357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a:t>
            </a:r>
            <a:r>
              <a:rPr lang="cs-CZ" sz="2000" i="1" dirty="0">
                <a:solidFill>
                  <a:srgbClr val="002060"/>
                </a:solidFill>
              </a:rPr>
              <a:t>Důležitá rozhodnutí často děláme na základě subjektivních emocí a názorů, které mají s realitou pramálo společného. </a:t>
            </a:r>
            <a:r>
              <a:rPr lang="cs-CZ" sz="2000" i="1" dirty="0">
                <a:solidFill>
                  <a:srgbClr val="002060"/>
                </a:solidFill>
                <a:hlinkClick r:id="rId3"/>
              </a:rPr>
              <a:t>A/B je metoda </a:t>
            </a:r>
            <a:r>
              <a:rPr lang="cs-CZ" sz="2000" i="1" dirty="0">
                <a:solidFill>
                  <a:srgbClr val="002060"/>
                </a:solidFill>
              </a:rPr>
              <a:t>založená na datech a statistice, kdy rozhodnutí necháte na těch, na kterých opravu záleží: vašich zákaznících.“</a:t>
            </a:r>
          </a:p>
          <a:p>
            <a:r>
              <a:rPr lang="cs-CZ" sz="2000" i="1" dirty="0">
                <a:solidFill>
                  <a:srgbClr val="002060"/>
                </a:solidFill>
              </a:rPr>
              <a:t>„A/B testování je metoda, při které můžete porovnávat efektivitu dvou variant webových stránek na reálných návštěvnících za běžného provozu stránek. A na základě statistických testů zjistit, která varianta je pro vaše návštěvníky lepší. Uživatelé jsou rozděleni na dvě skupiny, z nichž každá vidí jinou variantu stránky. A/B testem poté změříte, jak se každá skupina uživatelů chová a která z nich dosahuje častěji cíle (konverze).“</a:t>
            </a:r>
          </a:p>
          <a:p>
            <a:r>
              <a:rPr lang="cs-CZ" sz="2000" i="1" dirty="0">
                <a:solidFill>
                  <a:srgbClr val="002060"/>
                </a:solidFill>
              </a:rPr>
              <a:t>„A/B testování je vhodné pro všechny firmy, které používají webové stránky k dosahování nějakých cílů. Pro zhodnocení A/B testu se využívají statistické metody, proto je potřeba výsledek počítat z relevantního počtu návštěvníků.“</a:t>
            </a:r>
          </a:p>
        </p:txBody>
      </p:sp>
      <p:sp>
        <p:nvSpPr>
          <p:cNvPr id="6" name="Nadpis 5"/>
          <p:cNvSpPr>
            <a:spLocks noGrp="1"/>
          </p:cNvSpPr>
          <p:nvPr>
            <p:ph type="title"/>
          </p:nvPr>
        </p:nvSpPr>
        <p:spPr>
          <a:xfrm>
            <a:off x="179512" y="195486"/>
            <a:ext cx="6696744" cy="507703"/>
          </a:xfrm>
        </p:spPr>
        <p:txBody>
          <a:bodyPr/>
          <a:lstStyle/>
          <a:p>
            <a:r>
              <a:rPr lang="cs-CZ" dirty="0"/>
              <a:t>Příručka marketéra: Rozhodujte se správně díky A/B testování (tyinternety.cz)</a:t>
            </a:r>
          </a:p>
        </p:txBody>
      </p:sp>
    </p:spTree>
    <p:extLst>
      <p:ext uri="{BB962C8B-B14F-4D97-AF65-F5344CB8AC3E}">
        <p14:creationId xmlns:p14="http://schemas.microsoft.com/office/powerpoint/2010/main" val="253463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dirty="0">
                <a:solidFill>
                  <a:srgbClr val="002060"/>
                </a:solidFill>
                <a:latin typeface="Times New Roman" panose="02020603050405020304" pitchFamily="18" charset="0"/>
                <a:cs typeface="Times New Roman" panose="02020603050405020304" pitchFamily="18" charset="0"/>
                <a:hlinkClick r:id="rId3"/>
              </a:rPr>
              <a:t>Tisková zpráva</a:t>
            </a:r>
            <a:r>
              <a:rPr lang="pl-PL" sz="2000" dirty="0">
                <a:solidFill>
                  <a:srgbClr val="002060"/>
                </a:solidFill>
                <a:latin typeface="Times New Roman" panose="02020603050405020304" pitchFamily="18" charset="0"/>
                <a:cs typeface="Times New Roman" panose="02020603050405020304" pitchFamily="18" charset="0"/>
              </a:rPr>
              <a:t>.</a:t>
            </a:r>
            <a:r>
              <a:rPr lang="en-GB" sz="2000" dirty="0">
                <a:solidFill>
                  <a:srgbClr val="002060"/>
                </a:solidFill>
                <a:latin typeface="Times New Roman" panose="02020603050405020304" pitchFamily="18" charset="0"/>
                <a:cs typeface="Times New Roman" panose="02020603050405020304" pitchFamily="18" charset="0"/>
              </a:rPr>
              <a:t> V</a:t>
            </a:r>
            <a:r>
              <a:rPr lang="cs-CZ" sz="2000" dirty="0" err="1">
                <a:solidFill>
                  <a:srgbClr val="002060"/>
                </a:solidFill>
                <a:latin typeface="Times New Roman" panose="02020603050405020304" pitchFamily="18" charset="0"/>
                <a:cs typeface="Times New Roman" panose="02020603050405020304" pitchFamily="18" charset="0"/>
              </a:rPr>
              <a:t>ýzkum</a:t>
            </a:r>
            <a:r>
              <a:rPr lang="cs-CZ" sz="2000" dirty="0">
                <a:solidFill>
                  <a:srgbClr val="002060"/>
                </a:solidFill>
                <a:latin typeface="Times New Roman" panose="02020603050405020304" pitchFamily="18" charset="0"/>
                <a:cs typeface="Times New Roman" panose="02020603050405020304" pitchFamily="18" charset="0"/>
              </a:rPr>
              <a:t> oblíbenosti sportů – podle toho se rozdělují dotace. </a:t>
            </a:r>
            <a:endParaRPr lang="pl-PL" sz="2000" dirty="0">
              <a:solidFill>
                <a:srgbClr val="002060"/>
              </a:solidFill>
              <a:latin typeface="Times New Roman" panose="02020603050405020304" pitchFamily="18" charset="0"/>
              <a:cs typeface="Times New Roman" panose="02020603050405020304" pitchFamily="18" charset="0"/>
            </a:endParaRPr>
          </a:p>
          <a:p>
            <a:r>
              <a:rPr lang="pl-PL" sz="2000" dirty="0">
                <a:solidFill>
                  <a:srgbClr val="002060"/>
                </a:solidFill>
                <a:latin typeface="Times New Roman" panose="02020603050405020304" pitchFamily="18" charset="0"/>
                <a:cs typeface="Times New Roman" panose="02020603050405020304" pitchFamily="18" charset="0"/>
              </a:rPr>
              <a:t>„</a:t>
            </a:r>
            <a:r>
              <a:rPr lang="pl-PL" sz="2000" i="1" dirty="0">
                <a:solidFill>
                  <a:srgbClr val="002060"/>
                </a:solidFill>
                <a:latin typeface="Times New Roman" panose="02020603050405020304" pitchFamily="18" charset="0"/>
                <a:cs typeface="Times New Roman" panose="02020603050405020304" pitchFamily="18" charset="0"/>
              </a:rPr>
              <a:t>Respondenti jednotlivé sporty hodnotili ze dvou hledisek. Za prvé podle toho, do jaké míry jsou pro ně atraktivní z pohledu diváka. A za druhé z hlediska toho, že by se jim sami aktivně věnovali. Sporty hodnotili na škále od 1 (nejméně atraktivní) do 10 (nejvíce atraktivní) a následně byl pro všechny sporty vypočítán průměr jejich atraktivity z diváckého pohledu a z pohledu jejich aktivního provozování</a:t>
            </a:r>
            <a:r>
              <a:rPr lang="pl-PL" sz="2000" dirty="0">
                <a:solidFill>
                  <a:srgbClr val="002060"/>
                </a:solidFill>
                <a:latin typeface="Times New Roman" panose="02020603050405020304" pitchFamily="18" charset="0"/>
                <a:cs typeface="Times New Roman" panose="02020603050405020304" pitchFamily="18" charset="0"/>
              </a:rPr>
              <a:t>.”</a:t>
            </a:r>
          </a:p>
          <a:p>
            <a:r>
              <a:rPr lang="pl-PL" sz="2000" dirty="0">
                <a:solidFill>
                  <a:srgbClr val="002060"/>
                </a:solidFill>
                <a:latin typeface="Times New Roman" panose="02020603050405020304" pitchFamily="18" charset="0"/>
                <a:cs typeface="Times New Roman" panose="02020603050405020304" pitchFamily="18" charset="0"/>
              </a:rPr>
              <a:t>„</a:t>
            </a:r>
            <a:r>
              <a:rPr lang="pl-PL" sz="2000" i="1" dirty="0">
                <a:solidFill>
                  <a:srgbClr val="002060"/>
                </a:solidFill>
                <a:latin typeface="Times New Roman" panose="02020603050405020304" pitchFamily="18" charset="0"/>
                <a:cs typeface="Times New Roman" panose="02020603050405020304" pitchFamily="18" charset="0"/>
              </a:rPr>
              <a:t>Online výzkum na panelu respondentů. 5 000 rspondentů. Reprezentativní vzorek 15+. Říjen 2020. 105 sportů, reprezontovaných národními svazy.</a:t>
            </a:r>
            <a:r>
              <a:rPr lang="pl-PL" sz="2000" dirty="0">
                <a:solidFill>
                  <a:srgbClr val="002060"/>
                </a:solidFill>
                <a:latin typeface="Times New Roman" panose="02020603050405020304" pitchFamily="18" charset="0"/>
                <a:cs typeface="Times New Roman" panose="02020603050405020304" pitchFamily="18" charset="0"/>
              </a:rPr>
              <a:t>”</a:t>
            </a:r>
          </a:p>
          <a:p>
            <a:r>
              <a:rPr lang="pl-PL" sz="2000" dirty="0">
                <a:solidFill>
                  <a:srgbClr val="002060"/>
                </a:solidFill>
                <a:latin typeface="Times New Roman" panose="02020603050405020304" pitchFamily="18" charset="0"/>
                <a:cs typeface="Times New Roman" panose="02020603050405020304" pitchFamily="18" charset="0"/>
                <a:hlinkClick r:id="rId4"/>
              </a:rPr>
              <a:t>Výsledky</a:t>
            </a:r>
            <a:r>
              <a:rPr lang="pl-PL"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392488" cy="507703"/>
          </a:xfrm>
        </p:spPr>
        <p:txBody>
          <a:bodyPr/>
          <a:lstStyle/>
          <a:p>
            <a:r>
              <a:rPr lang="cs-CZ" dirty="0"/>
              <a:t>Komplexní výzkum sportu v ČR</a:t>
            </a:r>
          </a:p>
        </p:txBody>
      </p:sp>
    </p:spTree>
    <p:extLst>
      <p:ext uri="{BB962C8B-B14F-4D97-AF65-F5344CB8AC3E}">
        <p14:creationId xmlns:p14="http://schemas.microsoft.com/office/powerpoint/2010/main" val="425707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Akceptace ceny.</a:t>
            </a:r>
          </a:p>
          <a:p>
            <a:endParaRPr lang="cs-CZ" sz="2000" dirty="0"/>
          </a:p>
          <a:p>
            <a:r>
              <a:rPr lang="cs-CZ" sz="2000" dirty="0"/>
              <a:t>Vnímání ceny.</a:t>
            </a:r>
          </a:p>
          <a:p>
            <a:endParaRPr lang="cs-CZ" sz="2000" dirty="0"/>
          </a:p>
          <a:p>
            <a:r>
              <a:rPr lang="cs-CZ" sz="2000" dirty="0"/>
              <a:t>Pozice ceny na trhu.</a:t>
            </a:r>
          </a:p>
          <a:p>
            <a:endParaRPr lang="cs-CZ" sz="2000" dirty="0"/>
          </a:p>
          <a:p>
            <a:r>
              <a:rPr lang="cs-CZ" sz="2000" dirty="0"/>
              <a:t>Cenová pružnost.</a:t>
            </a:r>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2 Marketingový výzkum v oblasti ceny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2187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987574"/>
            <a:ext cx="8280920" cy="3024336"/>
          </a:xfrm>
          <a:prstGeom prst="rect">
            <a:avLst/>
          </a:prstGeom>
        </p:spPr>
        <p:txBody>
          <a:bodyPr>
            <a:noAutofit/>
          </a:bodyPr>
          <a:lstStyle/>
          <a:p>
            <a:pPr>
              <a:lnSpc>
                <a:spcPct val="80000"/>
              </a:lnSpc>
              <a:tabLst>
                <a:tab pos="266700" algn="l"/>
              </a:tabLst>
            </a:pPr>
            <a:r>
              <a:rPr lang="cs-CZ" sz="2000" dirty="0">
                <a:solidFill>
                  <a:srgbClr val="002060"/>
                </a:solidFill>
              </a:rPr>
              <a:t>Běžně prezentované výzkumy vycházejí z dotazníkových šetření. </a:t>
            </a:r>
          </a:p>
          <a:p>
            <a:pPr>
              <a:lnSpc>
                <a:spcPct val="80000"/>
              </a:lnSpc>
              <a:tabLst>
                <a:tab pos="266700" algn="l"/>
              </a:tabLst>
            </a:pPr>
            <a:r>
              <a:rPr lang="cs-CZ" sz="2000" dirty="0">
                <a:solidFill>
                  <a:srgbClr val="002060"/>
                </a:solidFill>
              </a:rPr>
              <a:t>Např. „</a:t>
            </a:r>
            <a:r>
              <a:rPr lang="cs-CZ" sz="2000" dirty="0">
                <a:solidFill>
                  <a:srgbClr val="002060"/>
                </a:solidFill>
                <a:hlinkClick r:id="rId3"/>
              </a:rPr>
              <a:t>Většina Čechů je ochotna platit vyšší televizní poplatky. Někteří by platili i 500 Kč</a:t>
            </a:r>
            <a:r>
              <a:rPr lang="cs-CZ" sz="2000" dirty="0">
                <a:solidFill>
                  <a:srgbClr val="002060"/>
                </a:solidFill>
              </a:rPr>
              <a:t>“ – otázky typu „spokojenost s kvalitou, kolik jste ochotni zaplatit, byli byste ochotni zaplatit XY Kč za službu XY apod.“.</a:t>
            </a:r>
          </a:p>
          <a:p>
            <a:pPr>
              <a:lnSpc>
                <a:spcPct val="80000"/>
              </a:lnSpc>
              <a:tabLst>
                <a:tab pos="266700" algn="l"/>
              </a:tabLst>
            </a:pPr>
            <a:r>
              <a:rPr lang="cs-CZ" sz="2000" dirty="0">
                <a:solidFill>
                  <a:srgbClr val="002060"/>
                </a:solidFill>
              </a:rPr>
              <a:t>Např. „</a:t>
            </a:r>
            <a:r>
              <a:rPr lang="cs-CZ" sz="2000" dirty="0">
                <a:solidFill>
                  <a:srgbClr val="002060"/>
                </a:solidFill>
                <a:hlinkClick r:id="rId4"/>
              </a:rPr>
              <a:t>Češi utratí za dovolenou 23 tisíc. Část si neváhá na výlet k moři i draze půjčit</a:t>
            </a:r>
            <a:r>
              <a:rPr lang="cs-CZ" sz="2000" dirty="0">
                <a:solidFill>
                  <a:srgbClr val="002060"/>
                </a:solidFill>
              </a:rPr>
              <a:t>“ – otázky typu „kolik utratíte za dovolenou, za co konkrétně, otázky na nákupní proces apod.</a:t>
            </a:r>
          </a:p>
          <a:p>
            <a:pPr>
              <a:lnSpc>
                <a:spcPct val="80000"/>
              </a:lnSpc>
              <a:tabLst>
                <a:tab pos="266700" algn="l"/>
              </a:tabLst>
            </a:pPr>
            <a:endParaRPr lang="cs-CZ" sz="2000" dirty="0">
              <a:solidFill>
                <a:srgbClr val="002060"/>
              </a:solidFill>
            </a:endParaRPr>
          </a:p>
          <a:p>
            <a:pPr>
              <a:lnSpc>
                <a:spcPct val="80000"/>
              </a:lnSpc>
              <a:tabLst>
                <a:tab pos="266700" algn="l"/>
              </a:tabLst>
            </a:pPr>
            <a:r>
              <a:rPr lang="cs-CZ" sz="2000" dirty="0">
                <a:solidFill>
                  <a:srgbClr val="002060"/>
                </a:solidFill>
              </a:rPr>
              <a:t>Výrazně lepší je ale analýza dat na základě pozorování/experimentu (data </a:t>
            </a:r>
            <a:r>
              <a:rPr lang="cs-CZ" sz="2000" dirty="0" err="1">
                <a:solidFill>
                  <a:srgbClr val="002060"/>
                </a:solidFill>
              </a:rPr>
              <a:t>mining</a:t>
            </a:r>
            <a:r>
              <a:rPr lang="cs-CZ" sz="2000" dirty="0">
                <a:solidFill>
                  <a:srgbClr val="002060"/>
                </a:solidFill>
              </a:rPr>
              <a:t>).</a:t>
            </a:r>
          </a:p>
        </p:txBody>
      </p:sp>
      <p:sp>
        <p:nvSpPr>
          <p:cNvPr id="6" name="Nadpis 5"/>
          <p:cNvSpPr>
            <a:spLocks noGrp="1"/>
          </p:cNvSpPr>
          <p:nvPr>
            <p:ph type="title"/>
          </p:nvPr>
        </p:nvSpPr>
        <p:spPr>
          <a:xfrm>
            <a:off x="179512" y="195486"/>
            <a:ext cx="6696744" cy="507703"/>
          </a:xfrm>
        </p:spPr>
        <p:txBody>
          <a:bodyPr/>
          <a:lstStyle/>
          <a:p>
            <a:r>
              <a:rPr lang="cs-CZ" dirty="0"/>
              <a:t>Běžně prezentované výzkumy</a:t>
            </a:r>
          </a:p>
        </p:txBody>
      </p:sp>
    </p:spTree>
    <p:extLst>
      <p:ext uri="{BB962C8B-B14F-4D97-AF65-F5344CB8AC3E}">
        <p14:creationId xmlns:p14="http://schemas.microsoft.com/office/powerpoint/2010/main" val="31563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648072"/>
          </a:xfrm>
        </p:spPr>
        <p:txBody>
          <a:bodyPr/>
          <a:lstStyle/>
          <a:p>
            <a:r>
              <a:rPr lang="cs-CZ" dirty="0"/>
              <a:t>Jak vypadá nudná praxe? Analýza dat</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47664" y="843558"/>
            <a:ext cx="5688632" cy="3795008"/>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572" y="843558"/>
            <a:ext cx="5420816" cy="3615685"/>
          </a:xfrm>
          <a:prstGeom prst="rect">
            <a:avLst/>
          </a:prstGeom>
        </p:spPr>
      </p:pic>
    </p:spTree>
    <p:extLst>
      <p:ext uri="{BB962C8B-B14F-4D97-AF65-F5344CB8AC3E}">
        <p14:creationId xmlns:p14="http://schemas.microsoft.com/office/powerpoint/2010/main" val="4280370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648072"/>
          </a:xfrm>
        </p:spPr>
        <p:txBody>
          <a:bodyPr/>
          <a:lstStyle/>
          <a:p>
            <a:r>
              <a:rPr lang="cs-CZ" dirty="0" err="1"/>
              <a:t>What-if</a:t>
            </a:r>
            <a:r>
              <a:rPr lang="cs-CZ" dirty="0"/>
              <a:t> scénáře</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47664" y="843558"/>
            <a:ext cx="5688632" cy="3795008"/>
          </a:xfrm>
        </p:spPr>
      </p:pic>
      <p:pic>
        <p:nvPicPr>
          <p:cNvPr id="7" name="Zástupný symbol pro obsah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799996"/>
            <a:ext cx="7467600" cy="3862552"/>
          </a:xfrm>
          <a:prstGeom prst="rect">
            <a:avLst/>
          </a:prstGeom>
        </p:spPr>
      </p:pic>
    </p:spTree>
    <p:extLst>
      <p:ext uri="{BB962C8B-B14F-4D97-AF65-F5344CB8AC3E}">
        <p14:creationId xmlns:p14="http://schemas.microsoft.com/office/powerpoint/2010/main" val="333431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266700" indent="-266700">
              <a:lnSpc>
                <a:spcPct val="80000"/>
              </a:lnSpc>
              <a:buNone/>
              <a:tabLst>
                <a:tab pos="266700" algn="l"/>
              </a:tabLst>
            </a:pPr>
            <a:r>
              <a:rPr lang="cs-CZ" sz="2000" b="1" dirty="0">
                <a:solidFill>
                  <a:srgbClr val="002060"/>
                </a:solidFill>
              </a:rPr>
              <a:t>1. Metoda přímého hodnocení </a:t>
            </a:r>
          </a:p>
          <a:p>
            <a:pPr marL="266700" indent="-266700">
              <a:lnSpc>
                <a:spcPct val="80000"/>
              </a:lnSpc>
              <a:tabLst>
                <a:tab pos="266700" algn="l"/>
              </a:tabLst>
            </a:pPr>
            <a:r>
              <a:rPr lang="cs-CZ" sz="2000" dirty="0">
                <a:solidFill>
                  <a:srgbClr val="002060"/>
                </a:solidFill>
              </a:rPr>
              <a:t>Přímé dotazování respondentů na peněžní částku, kterou by byli ochotni za zboží zaplatit.</a:t>
            </a:r>
          </a:p>
          <a:p>
            <a:pPr marL="266700" indent="-266700">
              <a:lnSpc>
                <a:spcPct val="80000"/>
              </a:lnSpc>
              <a:tabLst>
                <a:tab pos="266700" algn="l"/>
              </a:tabLst>
            </a:pPr>
            <a:r>
              <a:rPr lang="cs-CZ" sz="2000" dirty="0">
                <a:solidFill>
                  <a:srgbClr val="002060"/>
                </a:solidFill>
              </a:rPr>
              <a:t>Výsledná cena je statisticky stanovena jako průměr cen uváděných zákazníky.</a:t>
            </a:r>
          </a:p>
          <a:p>
            <a:pPr marL="266700" indent="-266700">
              <a:lnSpc>
                <a:spcPct val="80000"/>
              </a:lnSpc>
              <a:tabLst>
                <a:tab pos="266700" algn="l"/>
              </a:tabLst>
            </a:pPr>
            <a:r>
              <a:rPr lang="cs-CZ" sz="2000" dirty="0">
                <a:solidFill>
                  <a:srgbClr val="002060"/>
                </a:solidFill>
              </a:rPr>
              <a:t>Zákazník musí být s produktem seznámen, zkoumání ceny pouze u 1 produktu. </a:t>
            </a:r>
          </a:p>
          <a:p>
            <a:pPr marL="266700" indent="-266700">
              <a:lnSpc>
                <a:spcPct val="80000"/>
              </a:lnSpc>
              <a:buNone/>
              <a:tabLst>
                <a:tab pos="266700" algn="l"/>
              </a:tabLst>
            </a:pPr>
            <a:r>
              <a:rPr lang="cs-CZ" sz="2000" b="1" dirty="0">
                <a:solidFill>
                  <a:srgbClr val="002060"/>
                </a:solidFill>
              </a:rPr>
              <a:t>2. Bodová metoda </a:t>
            </a:r>
          </a:p>
          <a:p>
            <a:pPr marL="266700" indent="-266700">
              <a:lnSpc>
                <a:spcPct val="80000"/>
              </a:lnSpc>
              <a:tabLst>
                <a:tab pos="266700" algn="l"/>
              </a:tabLst>
            </a:pPr>
            <a:r>
              <a:rPr lang="cs-CZ" sz="2000" dirty="0">
                <a:solidFill>
                  <a:srgbClr val="002060"/>
                </a:solidFill>
              </a:rPr>
              <a:t> Respondent odpovídá objektivněji, když přiřazuje body místo cen (psychologické hledisko).</a:t>
            </a:r>
          </a:p>
          <a:p>
            <a:pPr marL="266700" indent="-266700">
              <a:lnSpc>
                <a:spcPct val="80000"/>
              </a:lnSpc>
              <a:buNone/>
              <a:tabLst>
                <a:tab pos="266700" algn="l"/>
              </a:tabLst>
            </a:pPr>
            <a:r>
              <a:rPr lang="cs-CZ" sz="2000" b="1" dirty="0">
                <a:solidFill>
                  <a:srgbClr val="002060"/>
                </a:solidFill>
              </a:rPr>
              <a:t>3. Podrobnější bodová metoda</a:t>
            </a:r>
            <a:endParaRPr lang="cs-CZ" sz="2000" dirty="0">
              <a:solidFill>
                <a:srgbClr val="002060"/>
              </a:solidFill>
            </a:endParaRPr>
          </a:p>
          <a:p>
            <a:pPr marL="266700" indent="-266700">
              <a:lnSpc>
                <a:spcPct val="80000"/>
              </a:lnSpc>
              <a:tabLst>
                <a:tab pos="266700" algn="l"/>
              </a:tabLst>
            </a:pPr>
            <a:r>
              <a:rPr lang="cs-CZ" sz="2000" dirty="0">
                <a:solidFill>
                  <a:srgbClr val="002060"/>
                </a:solidFill>
              </a:rPr>
              <a:t> Obdobný princip jako bodová metoda.</a:t>
            </a:r>
          </a:p>
          <a:p>
            <a:pPr marL="266700" indent="-266700">
              <a:lnSpc>
                <a:spcPct val="80000"/>
              </a:lnSpc>
              <a:tabLst>
                <a:tab pos="266700" algn="l"/>
              </a:tabLst>
            </a:pPr>
            <a:r>
              <a:rPr lang="cs-CZ" sz="2000" dirty="0">
                <a:solidFill>
                  <a:srgbClr val="002060"/>
                </a:solidFill>
              </a:rPr>
              <a:t> Respondent  hodnotí jednotlivé vlastnosti produktu. </a:t>
            </a:r>
          </a:p>
          <a:p>
            <a:pPr marL="266700" indent="-266700">
              <a:lnSpc>
                <a:spcPct val="80000"/>
              </a:lnSpc>
              <a:tabLst>
                <a:tab pos="266700" algn="l"/>
              </a:tabLst>
            </a:pPr>
            <a:r>
              <a:rPr lang="cs-CZ" sz="2000" dirty="0">
                <a:solidFill>
                  <a:srgbClr val="002060"/>
                </a:solidFill>
              </a:rPr>
              <a:t> Váhy představují význam jednotlivých vlastností.</a:t>
            </a:r>
          </a:p>
        </p:txBody>
      </p:sp>
      <p:sp>
        <p:nvSpPr>
          <p:cNvPr id="6" name="Nadpis 5"/>
          <p:cNvSpPr>
            <a:spLocks noGrp="1"/>
          </p:cNvSpPr>
          <p:nvPr>
            <p:ph type="title"/>
          </p:nvPr>
        </p:nvSpPr>
        <p:spPr>
          <a:xfrm>
            <a:off x="179512" y="195486"/>
            <a:ext cx="6696744" cy="507703"/>
          </a:xfrm>
        </p:spPr>
        <p:txBody>
          <a:bodyPr/>
          <a:lstStyle/>
          <a:p>
            <a:r>
              <a:rPr lang="cs-CZ" dirty="0"/>
              <a:t>Metody orientované na zákazníky</a:t>
            </a:r>
          </a:p>
        </p:txBody>
      </p:sp>
    </p:spTree>
    <p:extLst>
      <p:ext uri="{BB962C8B-B14F-4D97-AF65-F5344CB8AC3E}">
        <p14:creationId xmlns:p14="http://schemas.microsoft.com/office/powerpoint/2010/main" val="311864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Hodnotí na jaké úrovni není cena pro zákazníka přijatelná.</a:t>
            </a:r>
          </a:p>
          <a:p>
            <a:r>
              <a:rPr lang="cs-CZ" sz="2000" dirty="0">
                <a:solidFill>
                  <a:srgbClr val="002060"/>
                </a:solidFill>
              </a:rPr>
              <a:t>Klade se otázka typu: </a:t>
            </a:r>
            <a:r>
              <a:rPr lang="cs-CZ" sz="2000" b="1" dirty="0">
                <a:solidFill>
                  <a:srgbClr val="002060"/>
                </a:solidFill>
              </a:rPr>
              <a:t>Kupoval byste tento produkt, kdyby stál ….. Kč?</a:t>
            </a:r>
          </a:p>
          <a:p>
            <a:r>
              <a:rPr lang="cs-CZ" sz="2000" dirty="0">
                <a:solidFill>
                  <a:srgbClr val="002060"/>
                </a:solidFill>
              </a:rPr>
              <a:t>Ceny jsou zadávány ve vzestupném pořadí. </a:t>
            </a:r>
          </a:p>
          <a:p>
            <a:r>
              <a:rPr lang="cs-CZ" sz="2000" dirty="0">
                <a:solidFill>
                  <a:srgbClr val="002060"/>
                </a:solidFill>
              </a:rPr>
              <a:t>V nabízených možnostech jsou ceny od extrémně nízkých až po extrémně vysoké.</a:t>
            </a:r>
          </a:p>
        </p:txBody>
      </p:sp>
      <p:sp>
        <p:nvSpPr>
          <p:cNvPr id="6" name="Nadpis 5"/>
          <p:cNvSpPr>
            <a:spLocks noGrp="1"/>
          </p:cNvSpPr>
          <p:nvPr>
            <p:ph type="title"/>
          </p:nvPr>
        </p:nvSpPr>
        <p:spPr>
          <a:xfrm>
            <a:off x="179512" y="195486"/>
            <a:ext cx="7488832" cy="507703"/>
          </a:xfrm>
        </p:spPr>
        <p:txBody>
          <a:bodyPr/>
          <a:lstStyle/>
          <a:p>
            <a:r>
              <a:rPr lang="en-US" dirty="0" err="1"/>
              <a:t>Batzova</a:t>
            </a:r>
            <a:r>
              <a:rPr lang="en-US" dirty="0"/>
              <a:t> </a:t>
            </a:r>
            <a:r>
              <a:rPr lang="en-US" dirty="0" err="1"/>
              <a:t>konfiguračně</a:t>
            </a:r>
            <a:r>
              <a:rPr lang="en-US" dirty="0"/>
              <a:t> </a:t>
            </a:r>
            <a:r>
              <a:rPr lang="en-US" dirty="0" err="1"/>
              <a:t>frekvenční</a:t>
            </a:r>
            <a:r>
              <a:rPr lang="en-US" dirty="0"/>
              <a:t> </a:t>
            </a:r>
            <a:r>
              <a:rPr lang="en-US" dirty="0" err="1"/>
              <a:t>analýza</a:t>
            </a:r>
            <a:endParaRPr lang="cs-CZ" dirty="0"/>
          </a:p>
        </p:txBody>
      </p:sp>
      <p:pic>
        <p:nvPicPr>
          <p:cNvPr id="4" name="Picture 3" descr="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737594"/>
            <a:ext cx="4968875" cy="226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7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pPr>
              <a:lnSpc>
                <a:spcPct val="90000"/>
              </a:lnSpc>
            </a:pPr>
            <a:r>
              <a:rPr lang="cs-CZ" sz="2000" dirty="0">
                <a:solidFill>
                  <a:srgbClr val="002060"/>
                </a:solidFill>
              </a:rPr>
              <a:t>Otázka č. 1 zní: </a:t>
            </a:r>
            <a:r>
              <a:rPr lang="cs-CZ" sz="2000" b="1" dirty="0">
                <a:solidFill>
                  <a:srgbClr val="002060"/>
                </a:solidFill>
              </a:rPr>
              <a:t>Kupoval byste tento produkt, kdyby stál …. Kč?</a:t>
            </a:r>
          </a:p>
          <a:p>
            <a:pPr>
              <a:lnSpc>
                <a:spcPct val="90000"/>
              </a:lnSpc>
            </a:pPr>
            <a:endParaRPr lang="cs-CZ" sz="2000" b="1" dirty="0">
              <a:solidFill>
                <a:srgbClr val="002060"/>
              </a:solidFill>
            </a:endParaRPr>
          </a:p>
          <a:p>
            <a:pPr>
              <a:lnSpc>
                <a:spcPct val="90000"/>
              </a:lnSpc>
            </a:pPr>
            <a:r>
              <a:rPr lang="cs-CZ" sz="2000" dirty="0">
                <a:solidFill>
                  <a:srgbClr val="002060"/>
                </a:solidFill>
              </a:rPr>
              <a:t>Otázka č. 2 zní: </a:t>
            </a:r>
            <a:r>
              <a:rPr lang="cs-CZ" sz="2000" b="1" dirty="0">
                <a:solidFill>
                  <a:srgbClr val="002060"/>
                </a:solidFill>
              </a:rPr>
              <a:t>Proč byste ho nekupoval?</a:t>
            </a:r>
            <a:r>
              <a:rPr lang="cs-CZ" sz="2000" dirty="0">
                <a:solidFill>
                  <a:srgbClr val="002060"/>
                </a:solidFill>
              </a:rPr>
              <a:t> </a:t>
            </a:r>
            <a:r>
              <a:rPr lang="cs-CZ" sz="2000" b="1" dirty="0">
                <a:solidFill>
                  <a:srgbClr val="002060"/>
                </a:solidFill>
              </a:rPr>
              <a:t>Považujete ho za příliš drahý, nebo si myslíte, že za tuto cenu neposkytuje přiměřenou hodnotu?</a:t>
            </a:r>
          </a:p>
          <a:p>
            <a:pPr>
              <a:lnSpc>
                <a:spcPct val="90000"/>
              </a:lnSpc>
            </a:pPr>
            <a:endParaRPr lang="cs-CZ" sz="2000" b="1" dirty="0">
              <a:solidFill>
                <a:srgbClr val="002060"/>
              </a:solidFill>
            </a:endParaRPr>
          </a:p>
          <a:p>
            <a:pPr>
              <a:lnSpc>
                <a:spcPct val="90000"/>
              </a:lnSpc>
            </a:pPr>
            <a:r>
              <a:rPr lang="cs-CZ" sz="2000" dirty="0">
                <a:solidFill>
                  <a:srgbClr val="002060"/>
                </a:solidFill>
              </a:rPr>
              <a:t>Ceny jsou udávány v náhodném pořadí.</a:t>
            </a:r>
          </a:p>
        </p:txBody>
      </p:sp>
      <p:sp>
        <p:nvSpPr>
          <p:cNvPr id="6" name="Nadpis 5"/>
          <p:cNvSpPr>
            <a:spLocks noGrp="1"/>
          </p:cNvSpPr>
          <p:nvPr>
            <p:ph type="title"/>
          </p:nvPr>
        </p:nvSpPr>
        <p:spPr>
          <a:xfrm>
            <a:off x="179512" y="195486"/>
            <a:ext cx="6264696" cy="507703"/>
          </a:xfrm>
        </p:spPr>
        <p:txBody>
          <a:bodyPr/>
          <a:lstStyle/>
          <a:p>
            <a:r>
              <a:rPr lang="cs-CZ" dirty="0"/>
              <a:t>Technika </a:t>
            </a:r>
            <a:r>
              <a:rPr lang="cs-CZ" dirty="0" err="1"/>
              <a:t>Gabora</a:t>
            </a:r>
            <a:r>
              <a:rPr lang="cs-CZ" dirty="0"/>
              <a:t> </a:t>
            </a:r>
            <a:r>
              <a:rPr lang="cs-CZ" dirty="0" err="1"/>
              <a:t>Grangera</a:t>
            </a:r>
            <a:endParaRPr lang="cs-CZ" dirty="0"/>
          </a:p>
        </p:txBody>
      </p:sp>
    </p:spTree>
    <p:extLst>
      <p:ext uri="{BB962C8B-B14F-4D97-AF65-F5344CB8AC3E}">
        <p14:creationId xmlns:p14="http://schemas.microsoft.com/office/powerpoint/2010/main" val="356952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err="1"/>
              <a:t>Prototypování</a:t>
            </a:r>
            <a:r>
              <a:rPr lang="cs-CZ" sz="2000" dirty="0"/>
              <a:t>.</a:t>
            </a:r>
          </a:p>
          <a:p>
            <a:endParaRPr lang="cs-CZ" sz="2000" dirty="0"/>
          </a:p>
          <a:p>
            <a:r>
              <a:rPr lang="cs-CZ" sz="2000" dirty="0"/>
              <a:t>Testování obalu.</a:t>
            </a:r>
          </a:p>
          <a:p>
            <a:endParaRPr lang="cs-CZ" sz="2000" dirty="0"/>
          </a:p>
          <a:p>
            <a:r>
              <a:rPr lang="cs-CZ" sz="2000" dirty="0"/>
              <a:t>Testy percepce.</a:t>
            </a:r>
          </a:p>
          <a:p>
            <a:endParaRPr lang="cs-CZ" sz="2000" dirty="0"/>
          </a:p>
          <a:p>
            <a:r>
              <a:rPr lang="cs-CZ" sz="2000" dirty="0"/>
              <a:t>Testování značky.</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1 Marketingový výzkum v oblasti produktu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Používá se při uvedení nového výrobku na trhu, při inovaci stávajícího výrobku a nebo se používá v případech, kdy výrobce chce kupříkladu zvýšit cenu výrobku a chce vědět, zda by nedošlo k takovému poklesu prodeje, že by se mu to už nevyplatilo. </a:t>
            </a:r>
          </a:p>
          <a:p>
            <a:r>
              <a:rPr lang="cs-CZ" sz="2000" dirty="0">
                <a:solidFill>
                  <a:srgbClr val="002060"/>
                </a:solidFill>
              </a:rPr>
              <a:t>Cílem testu cenové citlivosti je zjištění optimální ceny, za kterou výrobce může produkt prodávat. </a:t>
            </a:r>
          </a:p>
          <a:p>
            <a:r>
              <a:rPr lang="cs-CZ" sz="2000" dirty="0">
                <a:solidFill>
                  <a:srgbClr val="002060"/>
                </a:solidFill>
              </a:rPr>
              <a:t>Empirická technika, cílem je optimalizovat cenovou politiku výrobce.</a:t>
            </a:r>
          </a:p>
        </p:txBody>
      </p:sp>
      <p:sp>
        <p:nvSpPr>
          <p:cNvPr id="6" name="Nadpis 5"/>
          <p:cNvSpPr>
            <a:spLocks noGrp="1"/>
          </p:cNvSpPr>
          <p:nvPr>
            <p:ph type="title"/>
          </p:nvPr>
        </p:nvSpPr>
        <p:spPr>
          <a:xfrm>
            <a:off x="179512" y="195486"/>
            <a:ext cx="7056784" cy="507703"/>
          </a:xfrm>
        </p:spPr>
        <p:txBody>
          <a:bodyPr/>
          <a:lstStyle/>
          <a:p>
            <a:r>
              <a:rPr lang="en-US" dirty="0" err="1"/>
              <a:t>Holandský</a:t>
            </a:r>
            <a:r>
              <a:rPr lang="en-US" dirty="0"/>
              <a:t> test </a:t>
            </a:r>
            <a:r>
              <a:rPr lang="en-US" dirty="0" err="1"/>
              <a:t>cenové</a:t>
            </a:r>
            <a:r>
              <a:rPr lang="en-US" dirty="0"/>
              <a:t> </a:t>
            </a:r>
            <a:r>
              <a:rPr lang="en-US" dirty="0" err="1"/>
              <a:t>citlivosti</a:t>
            </a:r>
            <a:endParaRPr lang="cs-CZ" dirty="0"/>
          </a:p>
        </p:txBody>
      </p:sp>
    </p:spTree>
    <p:extLst>
      <p:ext uri="{BB962C8B-B14F-4D97-AF65-F5344CB8AC3E}">
        <p14:creationId xmlns:p14="http://schemas.microsoft.com/office/powerpoint/2010/main" val="346262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064896" cy="3024336"/>
          </a:xfrm>
          <a:prstGeom prst="rect">
            <a:avLst/>
          </a:prstGeom>
        </p:spPr>
        <p:txBody>
          <a:bodyPr>
            <a:noAutofit/>
          </a:bodyPr>
          <a:lstStyle/>
          <a:p>
            <a:r>
              <a:rPr lang="en-US" sz="2000" dirty="0" err="1">
                <a:solidFill>
                  <a:srgbClr val="002060"/>
                </a:solidFill>
              </a:rPr>
              <a:t>Odpovědi</a:t>
            </a:r>
            <a:r>
              <a:rPr lang="en-US" sz="2000" dirty="0">
                <a:solidFill>
                  <a:srgbClr val="002060"/>
                </a:solidFill>
              </a:rPr>
              <a:t> se </a:t>
            </a:r>
            <a:r>
              <a:rPr lang="en-US" sz="2000" dirty="0" err="1">
                <a:solidFill>
                  <a:srgbClr val="002060"/>
                </a:solidFill>
              </a:rPr>
              <a:t>zaznamenávají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vzestupně</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sestupně</a:t>
            </a:r>
            <a:r>
              <a:rPr lang="en-US" sz="2000" dirty="0">
                <a:solidFill>
                  <a:srgbClr val="002060"/>
                </a:solidFill>
              </a:rPr>
              <a:t> </a:t>
            </a:r>
            <a:r>
              <a:rPr lang="en-US" sz="2000" dirty="0" err="1">
                <a:solidFill>
                  <a:srgbClr val="002060"/>
                </a:solidFill>
              </a:rPr>
              <a:t>uspořádaných</a:t>
            </a:r>
            <a:r>
              <a:rPr lang="en-US" sz="2000" dirty="0">
                <a:solidFill>
                  <a:srgbClr val="002060"/>
                </a:solidFill>
              </a:rPr>
              <a:t> </a:t>
            </a:r>
            <a:r>
              <a:rPr lang="en-US" sz="2000" dirty="0" err="1">
                <a:solidFill>
                  <a:srgbClr val="002060"/>
                </a:solidFill>
              </a:rPr>
              <a:t>cenových</a:t>
            </a:r>
            <a:r>
              <a:rPr lang="en-US" sz="2000" dirty="0">
                <a:solidFill>
                  <a:srgbClr val="002060"/>
                </a:solidFill>
              </a:rPr>
              <a:t> </a:t>
            </a:r>
            <a:r>
              <a:rPr lang="en-US" sz="2000" dirty="0" err="1">
                <a:solidFill>
                  <a:srgbClr val="002060"/>
                </a:solidFill>
              </a:rPr>
              <a:t>škálách</a:t>
            </a:r>
            <a:r>
              <a:rPr lang="en-US" sz="2000" dirty="0">
                <a:solidFill>
                  <a:srgbClr val="002060"/>
                </a:solidFill>
              </a:rPr>
              <a:t> a </a:t>
            </a:r>
            <a:r>
              <a:rPr lang="en-US" sz="2000" dirty="0" err="1">
                <a:solidFill>
                  <a:srgbClr val="002060"/>
                </a:solidFill>
              </a:rPr>
              <a:t>zní</a:t>
            </a:r>
            <a:r>
              <a:rPr lang="en-US" sz="2000" dirty="0">
                <a:solidFill>
                  <a:srgbClr val="002060"/>
                </a:solidFill>
              </a:rPr>
              <a:t>:</a:t>
            </a:r>
          </a:p>
          <a:p>
            <a:endParaRPr lang="en-US" sz="2000" dirty="0">
              <a:solidFill>
                <a:srgbClr val="002060"/>
              </a:solidFill>
            </a:endParaRPr>
          </a:p>
          <a:p>
            <a:r>
              <a:rPr lang="en-US" sz="2000" dirty="0">
                <a:solidFill>
                  <a:srgbClr val="002060"/>
                </a:solidFill>
              </a:rPr>
              <a:t>1.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připadat</a:t>
            </a:r>
            <a:r>
              <a:rPr lang="en-US" sz="2000" dirty="0">
                <a:solidFill>
                  <a:srgbClr val="002060"/>
                </a:solidFill>
              </a:rPr>
              <a:t> </a:t>
            </a:r>
            <a:r>
              <a:rPr lang="en-US" sz="2000" dirty="0" err="1">
                <a:solidFill>
                  <a:srgbClr val="002060"/>
                </a:solidFill>
              </a:rPr>
              <a:t>jako</a:t>
            </a:r>
            <a:r>
              <a:rPr lang="en-US" sz="2000" dirty="0">
                <a:solidFill>
                  <a:srgbClr val="002060"/>
                </a:solidFill>
              </a:rPr>
              <a:t> </a:t>
            </a:r>
            <a:r>
              <a:rPr lang="en-US" sz="2000" dirty="0" err="1">
                <a:solidFill>
                  <a:srgbClr val="002060"/>
                </a:solidFill>
              </a:rPr>
              <a:t>levný</a:t>
            </a:r>
            <a:r>
              <a:rPr lang="en-US" sz="2000" dirty="0">
                <a:solidFill>
                  <a:srgbClr val="002060"/>
                </a:solidFill>
              </a:rPr>
              <a:t>?</a:t>
            </a:r>
          </a:p>
          <a:p>
            <a:endParaRPr lang="en-US" sz="2000" dirty="0">
              <a:solidFill>
                <a:srgbClr val="002060"/>
              </a:solidFill>
            </a:endParaRPr>
          </a:p>
          <a:p>
            <a:r>
              <a:rPr lang="en-US" sz="2000" dirty="0">
                <a:solidFill>
                  <a:srgbClr val="002060"/>
                </a:solidFill>
              </a:rPr>
              <a:t>2.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připadat</a:t>
            </a:r>
            <a:r>
              <a:rPr lang="en-US" sz="2000" dirty="0">
                <a:solidFill>
                  <a:srgbClr val="002060"/>
                </a:solidFill>
              </a:rPr>
              <a:t> </a:t>
            </a:r>
            <a:r>
              <a:rPr lang="en-US" sz="2000" dirty="0" err="1">
                <a:solidFill>
                  <a:srgbClr val="002060"/>
                </a:solidFill>
              </a:rPr>
              <a:t>jako</a:t>
            </a:r>
            <a:r>
              <a:rPr lang="en-US" sz="2000" dirty="0">
                <a:solidFill>
                  <a:srgbClr val="002060"/>
                </a:solidFill>
              </a:rPr>
              <a:t> </a:t>
            </a:r>
            <a:r>
              <a:rPr lang="en-US" sz="2000" dirty="0" err="1">
                <a:solidFill>
                  <a:srgbClr val="002060"/>
                </a:solidFill>
              </a:rPr>
              <a:t>drahý</a:t>
            </a:r>
            <a:r>
              <a:rPr lang="en-US" sz="2000" dirty="0">
                <a:solidFill>
                  <a:srgbClr val="002060"/>
                </a:solidFill>
              </a:rPr>
              <a:t>?</a:t>
            </a:r>
          </a:p>
          <a:p>
            <a:endParaRPr lang="en-US" sz="2000" dirty="0">
              <a:solidFill>
                <a:srgbClr val="002060"/>
              </a:solidFill>
            </a:endParaRPr>
          </a:p>
          <a:p>
            <a:r>
              <a:rPr lang="en-US" sz="2000" dirty="0">
                <a:solidFill>
                  <a:srgbClr val="002060"/>
                </a:solidFill>
              </a:rPr>
              <a:t>3.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by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připadal</a:t>
            </a:r>
            <a:r>
              <a:rPr lang="en-US" sz="2000" dirty="0">
                <a:solidFill>
                  <a:srgbClr val="002060"/>
                </a:solidFill>
              </a:rPr>
              <a:t> </a:t>
            </a:r>
            <a:r>
              <a:rPr lang="en-US" sz="2000" dirty="0" err="1">
                <a:solidFill>
                  <a:srgbClr val="002060"/>
                </a:solidFill>
              </a:rPr>
              <a:t>tak</a:t>
            </a:r>
            <a:r>
              <a:rPr lang="en-US" sz="2000" dirty="0">
                <a:solidFill>
                  <a:srgbClr val="002060"/>
                </a:solidFill>
              </a:rPr>
              <a:t> </a:t>
            </a:r>
            <a:r>
              <a:rPr lang="en-US" sz="2000" dirty="0" err="1">
                <a:solidFill>
                  <a:srgbClr val="002060"/>
                </a:solidFill>
              </a:rPr>
              <a:t>drahý</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byste</a:t>
            </a:r>
            <a:r>
              <a:rPr lang="en-US" sz="2000" dirty="0">
                <a:solidFill>
                  <a:srgbClr val="002060"/>
                </a:solidFill>
              </a:rPr>
              <a:t> </a:t>
            </a:r>
            <a:r>
              <a:rPr lang="en-US" sz="2000" dirty="0" err="1">
                <a:solidFill>
                  <a:srgbClr val="002060"/>
                </a:solidFill>
              </a:rPr>
              <a:t>si</a:t>
            </a:r>
            <a:r>
              <a:rPr lang="en-US" sz="2000" dirty="0">
                <a:solidFill>
                  <a:srgbClr val="002060"/>
                </a:solidFill>
              </a:rPr>
              <a:t> </a:t>
            </a:r>
            <a:r>
              <a:rPr lang="en-US" sz="2000" dirty="0" err="1">
                <a:solidFill>
                  <a:srgbClr val="002060"/>
                </a:solidFill>
              </a:rPr>
              <a:t>jej</a:t>
            </a:r>
            <a:r>
              <a:rPr lang="en-US" sz="2000" dirty="0">
                <a:solidFill>
                  <a:srgbClr val="002060"/>
                </a:solidFill>
              </a:rPr>
              <a:t> v </a:t>
            </a:r>
            <a:r>
              <a:rPr lang="en-US" sz="2000" dirty="0" err="1">
                <a:solidFill>
                  <a:srgbClr val="002060"/>
                </a:solidFill>
              </a:rPr>
              <a:t>žádném</a:t>
            </a:r>
            <a:r>
              <a:rPr lang="en-US" sz="2000" dirty="0">
                <a:solidFill>
                  <a:srgbClr val="002060"/>
                </a:solidFill>
              </a:rPr>
              <a:t> </a:t>
            </a:r>
            <a:r>
              <a:rPr lang="en-US" sz="2000" dirty="0" err="1">
                <a:solidFill>
                  <a:srgbClr val="002060"/>
                </a:solidFill>
              </a:rPr>
              <a:t>případě</a:t>
            </a:r>
            <a:r>
              <a:rPr lang="en-US" sz="2000" dirty="0">
                <a:solidFill>
                  <a:srgbClr val="002060"/>
                </a:solidFill>
              </a:rPr>
              <a:t> </a:t>
            </a:r>
            <a:r>
              <a:rPr lang="en-US" sz="2000" dirty="0" err="1">
                <a:solidFill>
                  <a:srgbClr val="002060"/>
                </a:solidFill>
              </a:rPr>
              <a:t>nekoupili</a:t>
            </a:r>
            <a:r>
              <a:rPr lang="en-US" sz="2000" dirty="0">
                <a:solidFill>
                  <a:srgbClr val="002060"/>
                </a:solidFill>
              </a:rPr>
              <a:t>?</a:t>
            </a:r>
          </a:p>
          <a:p>
            <a:endParaRPr lang="en-US" sz="2000" dirty="0">
              <a:solidFill>
                <a:srgbClr val="002060"/>
              </a:solidFill>
            </a:endParaRPr>
          </a:p>
          <a:p>
            <a:r>
              <a:rPr lang="en-US" sz="2000" dirty="0">
                <a:solidFill>
                  <a:srgbClr val="002060"/>
                </a:solidFill>
              </a:rPr>
              <a:t>4.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by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připadal</a:t>
            </a:r>
            <a:r>
              <a:rPr lang="en-US" sz="2000" dirty="0">
                <a:solidFill>
                  <a:srgbClr val="002060"/>
                </a:solidFill>
              </a:rPr>
              <a:t> </a:t>
            </a:r>
            <a:r>
              <a:rPr lang="en-US" sz="2000" dirty="0" err="1">
                <a:solidFill>
                  <a:srgbClr val="002060"/>
                </a:solidFill>
              </a:rPr>
              <a:t>tak</a:t>
            </a:r>
            <a:r>
              <a:rPr lang="en-US" sz="2000" dirty="0">
                <a:solidFill>
                  <a:srgbClr val="002060"/>
                </a:solidFill>
              </a:rPr>
              <a:t> </a:t>
            </a:r>
            <a:r>
              <a:rPr lang="en-US" sz="2000" dirty="0" err="1">
                <a:solidFill>
                  <a:srgbClr val="002060"/>
                </a:solidFill>
              </a:rPr>
              <a:t>levný</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byste</a:t>
            </a:r>
            <a:r>
              <a:rPr lang="en-US" sz="2000" dirty="0">
                <a:solidFill>
                  <a:srgbClr val="002060"/>
                </a:solidFill>
              </a:rPr>
              <a:t> </a:t>
            </a:r>
            <a:r>
              <a:rPr lang="en-US" sz="2000" dirty="0" err="1">
                <a:solidFill>
                  <a:srgbClr val="002060"/>
                </a:solidFill>
              </a:rPr>
              <a:t>začali</a:t>
            </a:r>
            <a:r>
              <a:rPr lang="en-US" sz="2000" dirty="0">
                <a:solidFill>
                  <a:srgbClr val="002060"/>
                </a:solidFill>
              </a:rPr>
              <a:t> </a:t>
            </a:r>
            <a:r>
              <a:rPr lang="en-US" sz="2000" dirty="0" err="1">
                <a:solidFill>
                  <a:srgbClr val="002060"/>
                </a:solidFill>
              </a:rPr>
              <a:t>pochybovat</a:t>
            </a:r>
            <a:r>
              <a:rPr lang="en-US" sz="2000" dirty="0">
                <a:solidFill>
                  <a:srgbClr val="002060"/>
                </a:solidFill>
              </a:rPr>
              <a:t> o </a:t>
            </a:r>
            <a:r>
              <a:rPr lang="en-US" sz="2000" dirty="0" err="1">
                <a:solidFill>
                  <a:srgbClr val="002060"/>
                </a:solidFill>
              </a:rPr>
              <a:t>jeho</a:t>
            </a:r>
            <a:r>
              <a:rPr lang="en-US" sz="2000" dirty="0">
                <a:solidFill>
                  <a:srgbClr val="002060"/>
                </a:solidFill>
              </a:rPr>
              <a:t> </a:t>
            </a:r>
            <a:r>
              <a:rPr lang="en-US" sz="2000" dirty="0" err="1">
                <a:solidFill>
                  <a:srgbClr val="002060"/>
                </a:solidFill>
              </a:rPr>
              <a:t>kvalitě</a:t>
            </a:r>
            <a:r>
              <a:rPr lang="en-US" sz="2000" dirty="0">
                <a:solidFill>
                  <a:srgbClr val="002060"/>
                </a:solidFill>
              </a:rPr>
              <a:t>?</a:t>
            </a:r>
          </a:p>
        </p:txBody>
      </p:sp>
      <p:sp>
        <p:nvSpPr>
          <p:cNvPr id="6" name="Nadpis 5"/>
          <p:cNvSpPr>
            <a:spLocks noGrp="1"/>
          </p:cNvSpPr>
          <p:nvPr>
            <p:ph type="title"/>
          </p:nvPr>
        </p:nvSpPr>
        <p:spPr>
          <a:xfrm>
            <a:off x="179512" y="195486"/>
            <a:ext cx="7776864" cy="507703"/>
          </a:xfrm>
        </p:spPr>
        <p:txBody>
          <a:bodyPr/>
          <a:lstStyle/>
          <a:p>
            <a:r>
              <a:rPr lang="cs-CZ" dirty="0"/>
              <a:t>Test klade dotazovaným 4 základní otázky k hodnocení ceny</a:t>
            </a:r>
          </a:p>
        </p:txBody>
      </p:sp>
    </p:spTree>
    <p:extLst>
      <p:ext uri="{BB962C8B-B14F-4D97-AF65-F5344CB8AC3E}">
        <p14:creationId xmlns:p14="http://schemas.microsoft.com/office/powerpoint/2010/main" val="114318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992888" cy="507703"/>
          </a:xfrm>
        </p:spPr>
        <p:txBody>
          <a:bodyPr/>
          <a:lstStyle/>
          <a:p>
            <a:r>
              <a:rPr lang="pt-BR" dirty="0"/>
              <a:t>Grafické vyjádření Holandského testu cenové citlivosti firmy X</a:t>
            </a:r>
            <a:endParaRPr lang="cs-CZ" dirty="0"/>
          </a:p>
        </p:txBody>
      </p:sp>
      <p:pic>
        <p:nvPicPr>
          <p:cNvPr id="4" name="Content Placeholder 3" descr="holandksýtest"/>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71600" y="843558"/>
            <a:ext cx="6552728" cy="3720195"/>
          </a:xfrm>
          <a:noFill/>
          <a:ln w="28575">
            <a:solidFill>
              <a:schemeClr val="tx1"/>
            </a:solidFill>
            <a:miter lim="800000"/>
            <a:headEnd/>
            <a:tailEnd/>
          </a:ln>
        </p:spPr>
      </p:pic>
      <p:pic>
        <p:nvPicPr>
          <p:cNvPr id="5" name="Picture 3" descr="holandksý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331640" y="825636"/>
            <a:ext cx="5976664" cy="383382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717509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Umístění prodejen.</a:t>
            </a:r>
          </a:p>
          <a:p>
            <a:endParaRPr lang="cs-CZ" sz="2000" dirty="0"/>
          </a:p>
          <a:p>
            <a:r>
              <a:rPr lang="cs-CZ" sz="2000" dirty="0"/>
              <a:t>Umístění produktů v prodejnách.</a:t>
            </a:r>
          </a:p>
          <a:p>
            <a:endParaRPr lang="cs-CZ" sz="2000" dirty="0"/>
          </a:p>
          <a:p>
            <a:r>
              <a:rPr lang="cs-CZ" sz="2000" dirty="0"/>
              <a:t>Testování distribuční cesty.</a:t>
            </a:r>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3 Marketingový výzkum v oblasti distribuce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12414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136904" cy="3024336"/>
          </a:xfrm>
          <a:prstGeom prst="rect">
            <a:avLst/>
          </a:prstGeom>
        </p:spPr>
        <p:txBody>
          <a:bodyPr>
            <a:noAutofit/>
          </a:bodyPr>
          <a:lstStyle/>
          <a:p>
            <a:r>
              <a:rPr lang="cs-CZ" sz="2000" dirty="0">
                <a:solidFill>
                  <a:srgbClr val="002060"/>
                </a:solidFill>
              </a:rPr>
              <a:t>Cílem výzkumu distribuce je zjistit potenciální možnosti zvýšení odbytu, popř. odstranění tzv. distribučních chyb, budování a výběr distribučních cest jednotlivých distribučních článků, spolupráce s místními orgány při rozmísťování prodejních jednotek, zjištění potřeb řešených v místě nákupu. </a:t>
            </a:r>
          </a:p>
          <a:p>
            <a:r>
              <a:rPr lang="cs-CZ" sz="2000" dirty="0">
                <a:solidFill>
                  <a:srgbClr val="002060"/>
                </a:solidFill>
              </a:rPr>
              <a:t>Jako u většiny kategorií i zde máme data celého trhu a pak řešíme specificky naše distribuční cesty. </a:t>
            </a:r>
          </a:p>
          <a:p>
            <a:r>
              <a:rPr lang="cs-CZ" sz="2000" dirty="0">
                <a:solidFill>
                  <a:srgbClr val="002060"/>
                </a:solidFill>
                <a:hlinkClick r:id="rId3"/>
              </a:rPr>
              <a:t>Trendy ve vybavení prodejen a nákupním chování.</a:t>
            </a:r>
            <a:endParaRPr lang="cs-CZ" sz="2000" dirty="0">
              <a:solidFill>
                <a:srgbClr val="002060"/>
              </a:solidFill>
            </a:endParaRPr>
          </a:p>
          <a:p>
            <a:r>
              <a:rPr lang="cs-CZ" sz="2000" dirty="0">
                <a:solidFill>
                  <a:srgbClr val="002060"/>
                </a:solidFill>
                <a:hlinkClick r:id="rId4"/>
              </a:rPr>
              <a:t>Výzkum: Čeští zákazníci víc kombinují nákupy online a </a:t>
            </a:r>
            <a:r>
              <a:rPr lang="cs-CZ" sz="2000" dirty="0" err="1">
                <a:solidFill>
                  <a:srgbClr val="002060"/>
                </a:solidFill>
                <a:hlinkClick r:id="rId4"/>
              </a:rPr>
              <a:t>offline</a:t>
            </a:r>
            <a:r>
              <a:rPr lang="cs-CZ" sz="2000" dirty="0">
                <a:solidFill>
                  <a:srgbClr val="002060"/>
                </a:solidFill>
              </a:rPr>
              <a:t>.</a:t>
            </a:r>
          </a:p>
          <a:p>
            <a:r>
              <a:rPr lang="cs-CZ" sz="2000" dirty="0">
                <a:solidFill>
                  <a:srgbClr val="002060"/>
                </a:solidFill>
              </a:rPr>
              <a:t>Data z panelů prodejen, retailu apod. </a:t>
            </a:r>
          </a:p>
        </p:txBody>
      </p:sp>
      <p:sp>
        <p:nvSpPr>
          <p:cNvPr id="6" name="Nadpis 5"/>
          <p:cNvSpPr>
            <a:spLocks noGrp="1"/>
          </p:cNvSpPr>
          <p:nvPr>
            <p:ph type="title"/>
          </p:nvPr>
        </p:nvSpPr>
        <p:spPr>
          <a:xfrm>
            <a:off x="179512" y="195486"/>
            <a:ext cx="4824536" cy="507703"/>
          </a:xfrm>
        </p:spPr>
        <p:txBody>
          <a:bodyPr/>
          <a:lstStyle/>
          <a:p>
            <a:r>
              <a:rPr lang="cs-CZ" dirty="0"/>
              <a:t>MV v oblasti distribuce</a:t>
            </a:r>
          </a:p>
        </p:txBody>
      </p:sp>
    </p:spTree>
    <p:extLst>
      <p:ext uri="{BB962C8B-B14F-4D97-AF65-F5344CB8AC3E}">
        <p14:creationId xmlns:p14="http://schemas.microsoft.com/office/powerpoint/2010/main" val="2427667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136904" cy="3024336"/>
          </a:xfrm>
          <a:prstGeom prst="rect">
            <a:avLst/>
          </a:prstGeom>
        </p:spPr>
        <p:txBody>
          <a:bodyPr>
            <a:noAutofit/>
          </a:bodyPr>
          <a:lstStyle/>
          <a:p>
            <a:r>
              <a:rPr lang="cs-CZ" sz="2000" dirty="0">
                <a:solidFill>
                  <a:srgbClr val="002060"/>
                </a:solidFill>
              </a:rPr>
              <a:t>Až po tržních datech budeme zkoumat naše distribuční cesty.</a:t>
            </a:r>
          </a:p>
          <a:p>
            <a:endParaRPr lang="cs-CZ" sz="2000" dirty="0">
              <a:solidFill>
                <a:srgbClr val="002060"/>
              </a:solidFill>
            </a:endParaRPr>
          </a:p>
          <a:p>
            <a:r>
              <a:rPr lang="cs-CZ" sz="2000" dirty="0">
                <a:solidFill>
                  <a:srgbClr val="002060"/>
                </a:solidFill>
              </a:rPr>
              <a:t>Výzkumy umístění skladů.</a:t>
            </a:r>
          </a:p>
          <a:p>
            <a:r>
              <a:rPr lang="cs-CZ" sz="2000" dirty="0">
                <a:solidFill>
                  <a:srgbClr val="002060"/>
                </a:solidFill>
              </a:rPr>
              <a:t>Výzkumy umístění prodejen.</a:t>
            </a:r>
          </a:p>
          <a:p>
            <a:r>
              <a:rPr lang="cs-CZ" sz="2000" dirty="0">
                <a:solidFill>
                  <a:srgbClr val="002060"/>
                </a:solidFill>
              </a:rPr>
              <a:t>Výzkumy umístění produktů v prodejnách.</a:t>
            </a:r>
          </a:p>
          <a:p>
            <a:r>
              <a:rPr lang="cs-CZ" sz="2000" dirty="0">
                <a:solidFill>
                  <a:srgbClr val="002060"/>
                </a:solidFill>
              </a:rPr>
              <a:t>Výzkumy aktivit v distribuční cestě.</a:t>
            </a:r>
          </a:p>
        </p:txBody>
      </p:sp>
      <p:sp>
        <p:nvSpPr>
          <p:cNvPr id="6" name="Nadpis 5"/>
          <p:cNvSpPr>
            <a:spLocks noGrp="1"/>
          </p:cNvSpPr>
          <p:nvPr>
            <p:ph type="title"/>
          </p:nvPr>
        </p:nvSpPr>
        <p:spPr>
          <a:xfrm>
            <a:off x="179512" y="195486"/>
            <a:ext cx="4824536" cy="507703"/>
          </a:xfrm>
        </p:spPr>
        <p:txBody>
          <a:bodyPr/>
          <a:lstStyle/>
          <a:p>
            <a:r>
              <a:rPr lang="cs-CZ" dirty="0"/>
              <a:t>MV v oblasti distribuce</a:t>
            </a:r>
          </a:p>
        </p:txBody>
      </p:sp>
    </p:spTree>
    <p:extLst>
      <p:ext uri="{BB962C8B-B14F-4D97-AF65-F5344CB8AC3E}">
        <p14:creationId xmlns:p14="http://schemas.microsoft.com/office/powerpoint/2010/main" val="21641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7776864" cy="2739973"/>
          </a:xfrm>
          <a:prstGeom prst="rect">
            <a:avLst/>
          </a:prstGeom>
        </p:spPr>
        <p:txBody>
          <a:bodyPr>
            <a:noAutofit/>
          </a:bodyPr>
          <a:lstStyle/>
          <a:p>
            <a:r>
              <a:rPr lang="cs-CZ" sz="2000" dirty="0">
                <a:solidFill>
                  <a:srgbClr val="002060"/>
                </a:solidFill>
              </a:rPr>
              <a:t>Velmi časté jsou výzkumy </a:t>
            </a:r>
            <a:r>
              <a:rPr lang="cs-CZ" sz="2000" b="1" dirty="0">
                <a:solidFill>
                  <a:srgbClr val="002060"/>
                </a:solidFill>
              </a:rPr>
              <a:t>impulsivního nákupu </a:t>
            </a:r>
            <a:r>
              <a:rPr lang="cs-CZ" sz="2000" dirty="0">
                <a:solidFill>
                  <a:srgbClr val="002060"/>
                </a:solidFill>
              </a:rPr>
              <a:t>– co jej spouští, jak jej zvýšit – odráží se pak na tzv. POP materiálech (polepky, cedulky, stojany, plakáty, brožurky, letáčky atd.).</a:t>
            </a:r>
          </a:p>
          <a:p>
            <a:r>
              <a:rPr lang="cs-CZ" sz="2000" dirty="0">
                <a:solidFill>
                  <a:srgbClr val="002060"/>
                </a:solidFill>
              </a:rPr>
              <a:t>Výzkum </a:t>
            </a:r>
            <a:r>
              <a:rPr lang="cs-CZ" sz="2000" b="1" dirty="0">
                <a:solidFill>
                  <a:srgbClr val="002060"/>
                </a:solidFill>
              </a:rPr>
              <a:t>vstup/výstup</a:t>
            </a:r>
            <a:r>
              <a:rPr lang="cs-CZ" sz="2000" dirty="0">
                <a:solidFill>
                  <a:srgbClr val="002060"/>
                </a:solidFill>
              </a:rPr>
              <a:t> – oslovení před vstupem a po odchodu z prodejny – porovnávají se odpovědi prvního s reálným chováním – vysvětlení rozdílů. Výhodou je „chycení zákazníka při činu“, nevýhodou zkreslení MV spěchem.</a:t>
            </a:r>
          </a:p>
          <a:p>
            <a:r>
              <a:rPr lang="cs-CZ" sz="2000" b="1" dirty="0" err="1">
                <a:solidFill>
                  <a:srgbClr val="002060"/>
                </a:solidFill>
              </a:rPr>
              <a:t>Mystery</a:t>
            </a:r>
            <a:r>
              <a:rPr lang="cs-CZ" sz="2000" b="1" dirty="0">
                <a:solidFill>
                  <a:srgbClr val="002060"/>
                </a:solidFill>
              </a:rPr>
              <a:t> Shopping</a:t>
            </a:r>
            <a:r>
              <a:rPr lang="cs-CZ" sz="2000" dirty="0">
                <a:solidFill>
                  <a:srgbClr val="002060"/>
                </a:solidFill>
              </a:rPr>
              <a:t> – viz přednáška pozorování.</a:t>
            </a:r>
          </a:p>
          <a:p>
            <a:r>
              <a:rPr lang="cs-CZ" sz="2000" b="1" dirty="0">
                <a:solidFill>
                  <a:srgbClr val="002060"/>
                </a:solidFill>
              </a:rPr>
              <a:t>Asistovaný nákup </a:t>
            </a:r>
            <a:r>
              <a:rPr lang="cs-CZ" sz="2000" dirty="0">
                <a:solidFill>
                  <a:srgbClr val="002060"/>
                </a:solidFill>
              </a:rPr>
              <a:t>– kvalitativní výzkum, badatel provádí nákup se zákazníkem, ten zodpovídá motivaci pro své chování.</a:t>
            </a:r>
          </a:p>
        </p:txBody>
      </p:sp>
      <p:sp>
        <p:nvSpPr>
          <p:cNvPr id="6" name="Nadpis 5"/>
          <p:cNvSpPr>
            <a:spLocks noGrp="1"/>
          </p:cNvSpPr>
          <p:nvPr>
            <p:ph type="title"/>
          </p:nvPr>
        </p:nvSpPr>
        <p:spPr>
          <a:xfrm>
            <a:off x="179512" y="195486"/>
            <a:ext cx="7272808" cy="507703"/>
          </a:xfrm>
        </p:spPr>
        <p:txBody>
          <a:bodyPr/>
          <a:lstStyle/>
          <a:p>
            <a:r>
              <a:rPr lang="it-IT" dirty="0"/>
              <a:t>MV v místě nákupu (POP) 1</a:t>
            </a:r>
            <a:endParaRPr lang="cs-CZ" dirty="0"/>
          </a:p>
        </p:txBody>
      </p:sp>
    </p:spTree>
    <p:extLst>
      <p:ext uri="{BB962C8B-B14F-4D97-AF65-F5344CB8AC3E}">
        <p14:creationId xmlns:p14="http://schemas.microsoft.com/office/powerpoint/2010/main" val="3059523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600400"/>
          </a:xfrm>
          <a:prstGeom prst="rect">
            <a:avLst/>
          </a:prstGeom>
        </p:spPr>
        <p:txBody>
          <a:bodyPr>
            <a:noAutofit/>
          </a:bodyPr>
          <a:lstStyle/>
          <a:p>
            <a:r>
              <a:rPr lang="cs-CZ" sz="2000" b="1" dirty="0">
                <a:solidFill>
                  <a:srgbClr val="002060"/>
                </a:solidFill>
              </a:rPr>
              <a:t>Pozorování + dotazování </a:t>
            </a:r>
            <a:r>
              <a:rPr lang="cs-CZ" sz="2000" dirty="0">
                <a:solidFill>
                  <a:srgbClr val="002060"/>
                </a:solidFill>
              </a:rPr>
              <a:t>se zákazníky u regálů.</a:t>
            </a:r>
          </a:p>
          <a:p>
            <a:r>
              <a:rPr lang="cs-CZ" sz="2000" b="1" dirty="0">
                <a:solidFill>
                  <a:srgbClr val="002060"/>
                </a:solidFill>
              </a:rPr>
              <a:t>Mobilní Focus Group </a:t>
            </a:r>
            <a:r>
              <a:rPr lang="cs-CZ" sz="2000" dirty="0">
                <a:solidFill>
                  <a:srgbClr val="002060"/>
                </a:solidFill>
              </a:rPr>
              <a:t>– bezprostředně po nákupu provedeme klasickou FG.</a:t>
            </a:r>
          </a:p>
          <a:p>
            <a:r>
              <a:rPr lang="cs-CZ" sz="2000" dirty="0">
                <a:solidFill>
                  <a:srgbClr val="002060"/>
                </a:solidFill>
              </a:rPr>
              <a:t>MV </a:t>
            </a:r>
            <a:r>
              <a:rPr lang="cs-CZ" sz="2000" b="1" dirty="0">
                <a:solidFill>
                  <a:srgbClr val="002060"/>
                </a:solidFill>
              </a:rPr>
              <a:t>analýzou sekundárních údajů </a:t>
            </a:r>
            <a:r>
              <a:rPr lang="cs-CZ" sz="2000" dirty="0">
                <a:solidFill>
                  <a:srgbClr val="002060"/>
                </a:solidFill>
              </a:rPr>
              <a:t>vzniklých registrací zákazníků v nějaké formě věrnostního programu – analyzujeme tzv. Big Data.</a:t>
            </a:r>
          </a:p>
          <a:p>
            <a:r>
              <a:rPr lang="cs-CZ" sz="2000" b="1" dirty="0">
                <a:solidFill>
                  <a:srgbClr val="002060"/>
                </a:solidFill>
              </a:rPr>
              <a:t>Simulované studiové nákupy </a:t>
            </a:r>
            <a:r>
              <a:rPr lang="cs-CZ" sz="2000" dirty="0">
                <a:solidFill>
                  <a:srgbClr val="002060"/>
                </a:solidFill>
              </a:rPr>
              <a:t>– experiment v simulované prodejně.</a:t>
            </a:r>
          </a:p>
          <a:p>
            <a:r>
              <a:rPr lang="cs-CZ" sz="2000" b="1" dirty="0">
                <a:solidFill>
                  <a:srgbClr val="002060"/>
                </a:solidFill>
              </a:rPr>
              <a:t>Vlastní pozorování </a:t>
            </a:r>
            <a:r>
              <a:rPr lang="cs-CZ" sz="2000" dirty="0">
                <a:solidFill>
                  <a:srgbClr val="002060"/>
                </a:solidFill>
              </a:rPr>
              <a:t>– vezmeme videokameru a dáme ji zaměstnanci/zákazníkovi – zkoumáme reakce na prodejnu.</a:t>
            </a:r>
          </a:p>
        </p:txBody>
      </p:sp>
      <p:sp>
        <p:nvSpPr>
          <p:cNvPr id="6" name="Nadpis 5"/>
          <p:cNvSpPr>
            <a:spLocks noGrp="1"/>
          </p:cNvSpPr>
          <p:nvPr>
            <p:ph type="title"/>
          </p:nvPr>
        </p:nvSpPr>
        <p:spPr>
          <a:xfrm>
            <a:off x="179512" y="195486"/>
            <a:ext cx="7200800" cy="507703"/>
          </a:xfrm>
        </p:spPr>
        <p:txBody>
          <a:bodyPr/>
          <a:lstStyle/>
          <a:p>
            <a:r>
              <a:rPr lang="cs-CZ" altLang="en-US" dirty="0"/>
              <a:t>MV v místě nákupu (POP) 2</a:t>
            </a:r>
            <a:endParaRPr lang="cs-CZ" dirty="0"/>
          </a:p>
        </p:txBody>
      </p:sp>
    </p:spTree>
    <p:extLst>
      <p:ext uri="{BB962C8B-B14F-4D97-AF65-F5344CB8AC3E}">
        <p14:creationId xmlns:p14="http://schemas.microsoft.com/office/powerpoint/2010/main" val="33325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Nastavení prodejny Penny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Komplexní a dlouhý proces. Brainstorming, data od zákazníků, zkušenosti, rozhovory, dotazníky, </a:t>
            </a:r>
            <a:r>
              <a:rPr lang="cs-CZ" sz="2000" dirty="0" err="1">
                <a:solidFill>
                  <a:srgbClr val="002060"/>
                </a:solidFill>
              </a:rPr>
              <a:t>prototypování</a:t>
            </a:r>
            <a:r>
              <a:rPr lang="cs-CZ" sz="2000" dirty="0">
                <a:solidFill>
                  <a:srgbClr val="002060"/>
                </a:solidFill>
              </a:rPr>
              <a:t> v malém, později prototyp 1:1 – experimenty, na základě dat z vyhodnocení úpravy a spuštění v jedné prodejně, další úpravy a replikace na celou síť. </a:t>
            </a:r>
          </a:p>
        </p:txBody>
      </p:sp>
      <p:sp>
        <p:nvSpPr>
          <p:cNvPr id="6" name="Nadpis 5"/>
          <p:cNvSpPr>
            <a:spLocks noGrp="1"/>
          </p:cNvSpPr>
          <p:nvPr>
            <p:ph type="title"/>
          </p:nvPr>
        </p:nvSpPr>
        <p:spPr>
          <a:xfrm>
            <a:off x="179512" y="195486"/>
            <a:ext cx="4536504" cy="507703"/>
          </a:xfrm>
        </p:spPr>
        <p:txBody>
          <a:bodyPr/>
          <a:lstStyle/>
          <a:p>
            <a:r>
              <a:rPr lang="cs-CZ" dirty="0"/>
              <a:t>Případová studie</a:t>
            </a:r>
          </a:p>
        </p:txBody>
      </p:sp>
    </p:spTree>
    <p:extLst>
      <p:ext uri="{BB962C8B-B14F-4D97-AF65-F5344CB8AC3E}">
        <p14:creationId xmlns:p14="http://schemas.microsoft.com/office/powerpoint/2010/main" val="1633575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28" y="1131590"/>
            <a:ext cx="8264904" cy="3024336"/>
          </a:xfrm>
          <a:prstGeom prst="rect">
            <a:avLst/>
          </a:prstGeom>
        </p:spPr>
        <p:txBody>
          <a:bodyPr>
            <a:noAutofit/>
          </a:bodyPr>
          <a:lstStyle/>
          <a:p>
            <a:r>
              <a:rPr lang="cs-CZ" sz="2000" b="1" dirty="0">
                <a:solidFill>
                  <a:srgbClr val="002060"/>
                </a:solidFill>
                <a:hlinkClick r:id="rId3"/>
              </a:rPr>
              <a:t>Teplotní mapy</a:t>
            </a:r>
            <a:r>
              <a:rPr lang="cs-CZ" sz="2000" b="1" dirty="0">
                <a:solidFill>
                  <a:srgbClr val="002060"/>
                </a:solidFill>
              </a:rPr>
              <a:t> </a:t>
            </a:r>
            <a:r>
              <a:rPr lang="cs-CZ" sz="2000" dirty="0">
                <a:solidFill>
                  <a:srgbClr val="002060"/>
                </a:solidFill>
              </a:rPr>
              <a:t>(Heat </a:t>
            </a:r>
            <a:r>
              <a:rPr lang="cs-CZ" sz="2000" dirty="0" err="1">
                <a:solidFill>
                  <a:srgbClr val="002060"/>
                </a:solidFill>
              </a:rPr>
              <a:t>Maps</a:t>
            </a:r>
            <a:r>
              <a:rPr lang="cs-CZ" sz="2000" dirty="0">
                <a:solidFill>
                  <a:srgbClr val="002060"/>
                </a:solidFill>
              </a:rPr>
              <a:t>/</a:t>
            </a:r>
            <a:r>
              <a:rPr lang="cs-CZ" sz="2000" dirty="0" err="1">
                <a:solidFill>
                  <a:srgbClr val="002060"/>
                </a:solidFill>
              </a:rPr>
              <a:t>Heatmaps</a:t>
            </a:r>
            <a:r>
              <a:rPr lang="cs-CZ" sz="2000" dirty="0">
                <a:solidFill>
                  <a:srgbClr val="002060"/>
                </a:solidFill>
              </a:rPr>
              <a:t>) – „grafické zobrazení interakce návštěvníků a webových stránek (samozřejmě nejen jich). Z teplotních map můžete zjistit, o jaká místa stránek mají uživatelé největší zájem a která místa naopak ignorují.“</a:t>
            </a:r>
          </a:p>
          <a:p>
            <a:r>
              <a:rPr lang="cs-CZ" sz="2000" dirty="0">
                <a:solidFill>
                  <a:srgbClr val="002060"/>
                </a:solidFill>
              </a:rPr>
              <a:t>Výhodou je optimalizace upravovaného materiálu tak, že lépe upoutá pozornost zákazníka = prodáme více.</a:t>
            </a:r>
          </a:p>
          <a:p>
            <a:r>
              <a:rPr lang="cs-CZ" sz="2000" dirty="0">
                <a:solidFill>
                  <a:srgbClr val="002060"/>
                </a:solidFill>
              </a:rPr>
              <a:t>Lze provádět jednoduše, rychle, levně. </a:t>
            </a:r>
          </a:p>
          <a:p>
            <a:r>
              <a:rPr lang="cs-CZ" sz="2000" dirty="0">
                <a:solidFill>
                  <a:srgbClr val="002060"/>
                </a:solidFill>
              </a:rPr>
              <a:t>Pro výzkum v místě prodeje máme speciální brýle, které sledují pohyb očí – tzv. </a:t>
            </a:r>
            <a:r>
              <a:rPr lang="cs-CZ" sz="2000" dirty="0" err="1">
                <a:solidFill>
                  <a:srgbClr val="002060"/>
                </a:solidFill>
              </a:rPr>
              <a:t>Eye</a:t>
            </a:r>
            <a:r>
              <a:rPr lang="cs-CZ" sz="2000" dirty="0">
                <a:solidFill>
                  <a:srgbClr val="002060"/>
                </a:solidFill>
              </a:rPr>
              <a:t> </a:t>
            </a:r>
            <a:r>
              <a:rPr lang="cs-CZ" sz="2000" dirty="0" err="1">
                <a:solidFill>
                  <a:srgbClr val="002060"/>
                </a:solidFill>
              </a:rPr>
              <a:t>Camera</a:t>
            </a:r>
            <a:r>
              <a:rPr lang="cs-CZ" sz="2000" dirty="0">
                <a:solidFill>
                  <a:srgbClr val="002060"/>
                </a:solidFill>
              </a:rPr>
              <a:t>/</a:t>
            </a:r>
            <a:r>
              <a:rPr lang="cs-CZ" sz="2000" dirty="0" err="1">
                <a:solidFill>
                  <a:srgbClr val="002060"/>
                </a:solidFill>
              </a:rPr>
              <a:t>Eye</a:t>
            </a:r>
            <a:r>
              <a:rPr lang="cs-CZ" sz="2000" dirty="0">
                <a:solidFill>
                  <a:srgbClr val="002060"/>
                </a:solidFill>
              </a:rPr>
              <a:t> </a:t>
            </a:r>
            <a:r>
              <a:rPr lang="cs-CZ" sz="2000" dirty="0" err="1">
                <a:solidFill>
                  <a:srgbClr val="002060"/>
                </a:solidFill>
              </a:rPr>
              <a:t>Tracking</a:t>
            </a:r>
            <a:r>
              <a:rPr lang="cs-CZ" sz="2000" dirty="0">
                <a:solidFill>
                  <a:srgbClr val="002060"/>
                </a:solidFill>
              </a:rPr>
              <a:t>. Dokážeme tím optimalizovat umístění produktů v prostoru prodejny.</a:t>
            </a:r>
          </a:p>
        </p:txBody>
      </p:sp>
      <p:sp>
        <p:nvSpPr>
          <p:cNvPr id="6" name="Nadpis 5"/>
          <p:cNvSpPr>
            <a:spLocks noGrp="1"/>
          </p:cNvSpPr>
          <p:nvPr>
            <p:ph type="title"/>
          </p:nvPr>
        </p:nvSpPr>
        <p:spPr>
          <a:xfrm>
            <a:off x="179512" y="195486"/>
            <a:ext cx="5904656" cy="507703"/>
          </a:xfrm>
        </p:spPr>
        <p:txBody>
          <a:bodyPr/>
          <a:lstStyle/>
          <a:p>
            <a:r>
              <a:rPr lang="pl-PL" dirty="0"/>
              <a:t>Teplotní mapy</a:t>
            </a:r>
            <a:endParaRPr lang="cs-CZ" dirty="0"/>
          </a:p>
        </p:txBody>
      </p:sp>
    </p:spTree>
    <p:extLst>
      <p:ext uri="{BB962C8B-B14F-4D97-AF65-F5344CB8AC3E}">
        <p14:creationId xmlns:p14="http://schemas.microsoft.com/office/powerpoint/2010/main" val="218009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136904" cy="3024336"/>
          </a:xfrm>
          <a:prstGeom prst="rect">
            <a:avLst/>
          </a:prstGeom>
        </p:spPr>
        <p:txBody>
          <a:bodyPr>
            <a:noAutofit/>
          </a:bodyPr>
          <a:lstStyle/>
          <a:p>
            <a:r>
              <a:rPr lang="cs-CZ" sz="2000" dirty="0">
                <a:solidFill>
                  <a:srgbClr val="002060"/>
                </a:solidFill>
              </a:rPr>
              <a:t>Testování nového produktu (nápady, prototypy).</a:t>
            </a:r>
          </a:p>
          <a:p>
            <a:r>
              <a:rPr lang="cs-CZ" sz="2000" dirty="0">
                <a:solidFill>
                  <a:srgbClr val="002060"/>
                </a:solidFill>
              </a:rPr>
              <a:t>Testování obalu.</a:t>
            </a:r>
          </a:p>
          <a:p>
            <a:r>
              <a:rPr lang="cs-CZ" sz="2000" dirty="0">
                <a:solidFill>
                  <a:srgbClr val="002060"/>
                </a:solidFill>
              </a:rPr>
              <a:t>Testování značky – všechny aspekty.</a:t>
            </a:r>
          </a:p>
          <a:p>
            <a:r>
              <a:rPr lang="cs-CZ" sz="2000" dirty="0">
                <a:solidFill>
                  <a:srgbClr val="002060"/>
                </a:solidFill>
              </a:rPr>
              <a:t>Senzorické testy.</a:t>
            </a:r>
          </a:p>
          <a:p>
            <a:r>
              <a:rPr lang="cs-CZ" sz="2000" dirty="0">
                <a:solidFill>
                  <a:srgbClr val="002060"/>
                </a:solidFill>
              </a:rPr>
              <a:t>Testy porovnávající s konkurencí.</a:t>
            </a:r>
          </a:p>
          <a:p>
            <a:r>
              <a:rPr lang="cs-CZ" sz="2000" dirty="0">
                <a:solidFill>
                  <a:srgbClr val="002060"/>
                </a:solidFill>
              </a:rPr>
              <a:t>Výzkum vnímání (percepce).</a:t>
            </a:r>
          </a:p>
          <a:p>
            <a:r>
              <a:rPr lang="cs-CZ" sz="2000" dirty="0">
                <a:solidFill>
                  <a:srgbClr val="002060"/>
                </a:solidFill>
              </a:rPr>
              <a:t>Výzkumy velikosti trhu – produktových kategorií.</a:t>
            </a:r>
          </a:p>
        </p:txBody>
      </p:sp>
      <p:sp>
        <p:nvSpPr>
          <p:cNvPr id="6" name="Nadpis 5"/>
          <p:cNvSpPr>
            <a:spLocks noGrp="1"/>
          </p:cNvSpPr>
          <p:nvPr>
            <p:ph type="title"/>
          </p:nvPr>
        </p:nvSpPr>
        <p:spPr>
          <a:xfrm>
            <a:off x="179512" y="195486"/>
            <a:ext cx="4824536" cy="507703"/>
          </a:xfrm>
        </p:spPr>
        <p:txBody>
          <a:bodyPr/>
          <a:lstStyle/>
          <a:p>
            <a:r>
              <a:rPr lang="cs-CZ" dirty="0"/>
              <a:t>MV v oblasti produktu</a:t>
            </a:r>
          </a:p>
        </p:txBody>
      </p:sp>
    </p:spTree>
    <p:extLst>
      <p:ext uri="{BB962C8B-B14F-4D97-AF65-F5344CB8AC3E}">
        <p14:creationId xmlns:p14="http://schemas.microsoft.com/office/powerpoint/2010/main" val="3452141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38282"/>
            <a:ext cx="8568952" cy="2667943"/>
          </a:xfrm>
          <a:prstGeom prst="rect">
            <a:avLst/>
          </a:prstGeom>
        </p:spPr>
        <p:txBody>
          <a:bodyPr>
            <a:noAutofit/>
          </a:bodyPr>
          <a:lstStyle/>
          <a:p>
            <a:r>
              <a:rPr lang="cs-CZ" sz="2000" b="1" dirty="0">
                <a:solidFill>
                  <a:srgbClr val="002060"/>
                </a:solidFill>
              </a:rPr>
              <a:t>Všichni</a:t>
            </a:r>
            <a:r>
              <a:rPr lang="cs-CZ" sz="2000" dirty="0">
                <a:solidFill>
                  <a:srgbClr val="002060"/>
                </a:solidFill>
              </a:rPr>
              <a:t>.</a:t>
            </a:r>
          </a:p>
          <a:p>
            <a:r>
              <a:rPr lang="cs-CZ" sz="2000" dirty="0">
                <a:solidFill>
                  <a:srgbClr val="002060"/>
                </a:solidFill>
              </a:rPr>
              <a:t>Pokud půjdeme od operačních systémů, tak Apple již prohrál řadu soudů o </a:t>
            </a:r>
            <a:r>
              <a:rPr lang="cs-CZ" sz="2000" dirty="0" err="1">
                <a:solidFill>
                  <a:srgbClr val="002060"/>
                </a:solidFill>
              </a:rPr>
              <a:t>trackování</a:t>
            </a:r>
            <a:r>
              <a:rPr lang="cs-CZ" sz="2000" dirty="0">
                <a:solidFill>
                  <a:srgbClr val="002060"/>
                </a:solidFill>
              </a:rPr>
              <a:t> údajů svých zákazníků, Microsoft aktivně testuje ve Windows 10, které s radostí poskytnul zdarma.</a:t>
            </a:r>
          </a:p>
          <a:p>
            <a:r>
              <a:rPr lang="cs-CZ" sz="2000" dirty="0">
                <a:solidFill>
                  <a:srgbClr val="002060"/>
                </a:solidFill>
              </a:rPr>
              <a:t>Prohlížeče nás sledují (</a:t>
            </a:r>
            <a:r>
              <a:rPr lang="cs-CZ" sz="2000" dirty="0" err="1">
                <a:solidFill>
                  <a:srgbClr val="002060"/>
                </a:solidFill>
              </a:rPr>
              <a:t>cookies</a:t>
            </a:r>
            <a:r>
              <a:rPr lang="cs-CZ" sz="2000" dirty="0">
                <a:solidFill>
                  <a:srgbClr val="002060"/>
                </a:solidFill>
              </a:rPr>
              <a:t>). Google také prohrál řadu soudů o </a:t>
            </a:r>
            <a:r>
              <a:rPr lang="cs-CZ" sz="2000" dirty="0" err="1">
                <a:solidFill>
                  <a:srgbClr val="002060"/>
                </a:solidFill>
              </a:rPr>
              <a:t>trackování</a:t>
            </a:r>
            <a:r>
              <a:rPr lang="cs-CZ" sz="2000" dirty="0">
                <a:solidFill>
                  <a:srgbClr val="002060"/>
                </a:solidFill>
              </a:rPr>
              <a:t> údajů svých zákazníků (</a:t>
            </a:r>
            <a:r>
              <a:rPr lang="cs-CZ" sz="2000" dirty="0" err="1">
                <a:solidFill>
                  <a:srgbClr val="002060"/>
                </a:solidFill>
              </a:rPr>
              <a:t>cookie</a:t>
            </a:r>
            <a:r>
              <a:rPr lang="cs-CZ" sz="2000" dirty="0">
                <a:solidFill>
                  <a:srgbClr val="002060"/>
                </a:solidFill>
              </a:rPr>
              <a:t> PREF – vytvoří se po prvním hledání – cílí pak reklamu). </a:t>
            </a:r>
          </a:p>
          <a:p>
            <a:r>
              <a:rPr lang="cs-CZ" sz="2000" dirty="0">
                <a:solidFill>
                  <a:srgbClr val="002060"/>
                </a:solidFill>
              </a:rPr>
              <a:t>Jednotlivé stránky – jde to velmi jednoduše přes propojení se sociálními sítěmi a různými jinými masovými identifikátory. Např. Facebook pomocí tlačítka pro sdílení a dalších </a:t>
            </a:r>
            <a:r>
              <a:rPr lang="cs-CZ" sz="2000" dirty="0" err="1">
                <a:solidFill>
                  <a:srgbClr val="002060"/>
                </a:solidFill>
              </a:rPr>
              <a:t>widgetů</a:t>
            </a:r>
            <a:r>
              <a:rPr lang="cs-CZ" sz="2000" dirty="0">
                <a:solidFill>
                  <a:srgbClr val="002060"/>
                </a:solidFill>
              </a:rPr>
              <a:t> sleduje, na jakých stránkách surfujete, i když </a:t>
            </a:r>
            <a:r>
              <a:rPr lang="cs-CZ" sz="2000" dirty="0">
                <a:solidFill>
                  <a:srgbClr val="002060"/>
                </a:solidFill>
                <a:hlinkClick r:id="rId3"/>
              </a:rPr>
              <a:t>nejste přihlášení</a:t>
            </a:r>
            <a:r>
              <a:rPr lang="cs-CZ" sz="2000" dirty="0">
                <a:solidFill>
                  <a:srgbClr val="002060"/>
                </a:solidFill>
              </a:rPr>
              <a:t>.</a:t>
            </a:r>
          </a:p>
          <a:p>
            <a:r>
              <a:rPr lang="cs-CZ" sz="2000" dirty="0">
                <a:solidFill>
                  <a:srgbClr val="002060"/>
                </a:solidFill>
              </a:rPr>
              <a:t>Je to problém? Odpověď je na Vás, lze to ale komerčně využít a všichni víme o kauzách, které v roce 2014 zažily USA (FBI, NSA, CIA) –velké firmy jim MUSÍ poskytovat data.</a:t>
            </a:r>
          </a:p>
        </p:txBody>
      </p:sp>
      <p:sp>
        <p:nvSpPr>
          <p:cNvPr id="6" name="Nadpis 5"/>
          <p:cNvSpPr>
            <a:spLocks noGrp="1"/>
          </p:cNvSpPr>
          <p:nvPr>
            <p:ph type="title"/>
          </p:nvPr>
        </p:nvSpPr>
        <p:spPr>
          <a:xfrm>
            <a:off x="179512" y="195486"/>
            <a:ext cx="7560840" cy="507703"/>
          </a:xfrm>
        </p:spPr>
        <p:txBody>
          <a:bodyPr/>
          <a:lstStyle/>
          <a:p>
            <a:r>
              <a:rPr lang="pl-PL" dirty="0"/>
              <a:t>Kdo všechno nás sleduje na internetu?</a:t>
            </a:r>
            <a:endParaRPr lang="cs-CZ" dirty="0"/>
          </a:p>
        </p:txBody>
      </p:sp>
    </p:spTree>
    <p:extLst>
      <p:ext uri="{BB962C8B-B14F-4D97-AF65-F5344CB8AC3E}">
        <p14:creationId xmlns:p14="http://schemas.microsoft.com/office/powerpoint/2010/main" val="1070569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Testování TV spotů.</a:t>
            </a:r>
          </a:p>
          <a:p>
            <a:endParaRPr lang="cs-CZ" sz="2000" dirty="0"/>
          </a:p>
          <a:p>
            <a:r>
              <a:rPr lang="cs-CZ" sz="2000" dirty="0"/>
              <a:t>Testování sloganů.</a:t>
            </a:r>
          </a:p>
          <a:p>
            <a:endParaRPr lang="cs-CZ" sz="2000" dirty="0"/>
          </a:p>
          <a:p>
            <a:r>
              <a:rPr lang="cs-CZ" sz="2000" dirty="0"/>
              <a:t>Vybavení si reklamy.</a:t>
            </a:r>
          </a:p>
          <a:p>
            <a:endParaRPr lang="cs-CZ" sz="2000" dirty="0"/>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4 Marketingový výzkum v oblasti marketingové komunikace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34098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1"/>
            <a:ext cx="7704856" cy="2955974"/>
          </a:xfrm>
          <a:prstGeom prst="rect">
            <a:avLst/>
          </a:prstGeom>
        </p:spPr>
        <p:txBody>
          <a:bodyPr>
            <a:noAutofit/>
          </a:bodyPr>
          <a:lstStyle/>
          <a:p>
            <a:r>
              <a:rPr lang="cs-CZ" sz="2000" dirty="0">
                <a:solidFill>
                  <a:srgbClr val="002060"/>
                </a:solidFill>
              </a:rPr>
              <a:t>Nejprve vždy projdeme data o celém trhu, např. následující:</a:t>
            </a:r>
          </a:p>
          <a:p>
            <a:endParaRPr lang="cs-CZ" sz="2000" dirty="0">
              <a:solidFill>
                <a:srgbClr val="002060"/>
              </a:solidFill>
            </a:endParaRPr>
          </a:p>
          <a:p>
            <a:r>
              <a:rPr lang="cs-CZ" sz="2000" dirty="0">
                <a:solidFill>
                  <a:srgbClr val="002060"/>
                </a:solidFill>
                <a:hlinkClick r:id="rId3"/>
              </a:rPr>
              <a:t>Investice do reklamy</a:t>
            </a:r>
            <a:r>
              <a:rPr lang="cs-CZ" sz="2000" dirty="0">
                <a:solidFill>
                  <a:srgbClr val="002060"/>
                </a:solidFill>
              </a:rPr>
              <a:t>. </a:t>
            </a:r>
          </a:p>
          <a:p>
            <a:r>
              <a:rPr lang="cs-CZ" sz="2000" dirty="0">
                <a:solidFill>
                  <a:srgbClr val="002060"/>
                </a:solidFill>
                <a:hlinkClick r:id="rId4"/>
              </a:rPr>
              <a:t>Aktivační výzkum</a:t>
            </a:r>
            <a:r>
              <a:rPr lang="cs-CZ" sz="2000" dirty="0">
                <a:solidFill>
                  <a:srgbClr val="002060"/>
                </a:solidFill>
              </a:rPr>
              <a:t>. </a:t>
            </a:r>
          </a:p>
          <a:p>
            <a:r>
              <a:rPr lang="cs-CZ" sz="2000" dirty="0">
                <a:solidFill>
                  <a:srgbClr val="002060"/>
                </a:solidFill>
                <a:hlinkClick r:id="rId5"/>
              </a:rPr>
              <a:t>Ceníkové hodnoty prostoru</a:t>
            </a:r>
            <a:r>
              <a:rPr lang="cs-CZ" sz="2000" dirty="0">
                <a:solidFill>
                  <a:srgbClr val="002060"/>
                </a:solidFill>
              </a:rPr>
              <a:t>. </a:t>
            </a:r>
          </a:p>
          <a:p>
            <a:r>
              <a:rPr lang="cs-CZ" sz="2000" dirty="0" err="1">
                <a:solidFill>
                  <a:srgbClr val="002060"/>
                </a:solidFill>
                <a:hlinkClick r:id="rId6"/>
              </a:rPr>
              <a:t>adMeter</a:t>
            </a:r>
            <a:r>
              <a:rPr lang="cs-CZ" sz="2000" dirty="0">
                <a:solidFill>
                  <a:srgbClr val="002060"/>
                </a:solidFill>
                <a:hlinkClick r:id="rId6"/>
              </a:rPr>
              <a:t> a </a:t>
            </a:r>
            <a:r>
              <a:rPr lang="cs-CZ" sz="2000" dirty="0" err="1">
                <a:solidFill>
                  <a:srgbClr val="002060"/>
                </a:solidFill>
                <a:hlinkClick r:id="rId6"/>
              </a:rPr>
              <a:t>koronavirus</a:t>
            </a:r>
            <a:r>
              <a:rPr lang="cs-CZ" sz="2000" dirty="0">
                <a:solidFill>
                  <a:srgbClr val="002060"/>
                </a:solidFill>
                <a:hlinkClick r:id="rId6"/>
              </a:rPr>
              <a:t> – změny v mediální konzumaci TV, rádií a internetu Čechů</a:t>
            </a:r>
            <a:r>
              <a:rPr lang="cs-CZ" sz="2000" dirty="0">
                <a:solidFill>
                  <a:srgbClr val="002060"/>
                </a:solidFill>
              </a:rPr>
              <a:t>. </a:t>
            </a:r>
          </a:p>
          <a:p>
            <a:r>
              <a:rPr lang="cs-CZ" sz="2000" dirty="0">
                <a:solidFill>
                  <a:srgbClr val="002060"/>
                </a:solidFill>
              </a:rPr>
              <a:t>Masové výzkumy celého komunikačního trhu – která média ovlivňují které zákazníky, jak atd.</a:t>
            </a:r>
          </a:p>
          <a:p>
            <a:pPr lvl="1"/>
            <a:r>
              <a:rPr lang="cs-CZ" sz="2000" dirty="0">
                <a:solidFill>
                  <a:srgbClr val="002060"/>
                </a:solidFill>
                <a:hlinkClick r:id="rId7">
                  <a:extLst>
                    <a:ext uri="{A12FA001-AC4F-418D-AE19-62706E023703}">
                      <ahyp:hlinkClr xmlns:ahyp="http://schemas.microsoft.com/office/drawing/2018/hyperlinkcolor" val="tx"/>
                    </a:ext>
                  </a:extLst>
                </a:hlinkClick>
              </a:rPr>
              <a:t>Výzkum: Češi a reklama 2020</a:t>
            </a:r>
            <a:r>
              <a:rPr lang="cs-CZ" sz="2000" dirty="0">
                <a:solidFill>
                  <a:srgbClr val="002060"/>
                </a:solidFill>
              </a:rPr>
              <a:t>.</a:t>
            </a:r>
          </a:p>
          <a:p>
            <a:pPr lvl="1"/>
            <a:r>
              <a:rPr lang="cs-CZ" sz="2000" dirty="0">
                <a:solidFill>
                  <a:srgbClr val="002060"/>
                </a:solidFill>
                <a:hlinkClick r:id="rId8">
                  <a:extLst>
                    <a:ext uri="{A12FA001-AC4F-418D-AE19-62706E023703}">
                      <ahyp:hlinkClr xmlns:ahyp="http://schemas.microsoft.com/office/drawing/2018/hyperlinkcolor" val="tx"/>
                    </a:ext>
                  </a:extLst>
                </a:hlinkClick>
              </a:rPr>
              <a:t>Media projekt 2020</a:t>
            </a:r>
            <a:r>
              <a:rPr lang="cs-CZ" sz="2000" dirty="0">
                <a:solidFill>
                  <a:srgbClr val="002060"/>
                </a:solidFill>
              </a:rPr>
              <a:t>. </a:t>
            </a:r>
          </a:p>
        </p:txBody>
      </p:sp>
      <p:sp>
        <p:nvSpPr>
          <p:cNvPr id="6" name="Nadpis 5"/>
          <p:cNvSpPr>
            <a:spLocks noGrp="1"/>
          </p:cNvSpPr>
          <p:nvPr>
            <p:ph type="title"/>
          </p:nvPr>
        </p:nvSpPr>
        <p:spPr>
          <a:xfrm>
            <a:off x="179512" y="195486"/>
            <a:ext cx="5328592" cy="507703"/>
          </a:xfrm>
        </p:spPr>
        <p:txBody>
          <a:bodyPr/>
          <a:lstStyle/>
          <a:p>
            <a:r>
              <a:rPr lang="pl-PL" dirty="0"/>
              <a:t>MV v oblasti marketingové komunikace</a:t>
            </a:r>
            <a:endParaRPr lang="cs-CZ" dirty="0"/>
          </a:p>
        </p:txBody>
      </p:sp>
    </p:spTree>
    <p:extLst>
      <p:ext uri="{BB962C8B-B14F-4D97-AF65-F5344CB8AC3E}">
        <p14:creationId xmlns:p14="http://schemas.microsoft.com/office/powerpoint/2010/main" val="3563929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1"/>
            <a:ext cx="7704856" cy="2955974"/>
          </a:xfrm>
          <a:prstGeom prst="rect">
            <a:avLst/>
          </a:prstGeom>
        </p:spPr>
        <p:txBody>
          <a:bodyPr>
            <a:noAutofit/>
          </a:bodyPr>
          <a:lstStyle/>
          <a:p>
            <a:r>
              <a:rPr lang="cs-CZ" sz="2000" dirty="0">
                <a:solidFill>
                  <a:srgbClr val="002060"/>
                </a:solidFill>
              </a:rPr>
              <a:t>Až poté můžeme dělat výzkum naší komunikace, např. následující:</a:t>
            </a:r>
          </a:p>
          <a:p>
            <a:endParaRPr lang="cs-CZ" sz="2000" dirty="0">
              <a:solidFill>
                <a:srgbClr val="002060"/>
              </a:solidFill>
            </a:endParaRPr>
          </a:p>
          <a:p>
            <a:r>
              <a:rPr lang="cs-CZ" sz="2000" dirty="0">
                <a:solidFill>
                  <a:srgbClr val="002060"/>
                </a:solidFill>
              </a:rPr>
              <a:t>Testování inzerátů.</a:t>
            </a:r>
          </a:p>
          <a:p>
            <a:r>
              <a:rPr lang="cs-CZ" sz="2000" dirty="0">
                <a:solidFill>
                  <a:srgbClr val="002060"/>
                </a:solidFill>
              </a:rPr>
              <a:t>Testování TV spotů.</a:t>
            </a:r>
          </a:p>
          <a:p>
            <a:r>
              <a:rPr lang="cs-CZ" sz="2000" dirty="0">
                <a:solidFill>
                  <a:srgbClr val="002060"/>
                </a:solidFill>
              </a:rPr>
              <a:t>Testování spotů v rádiu.</a:t>
            </a:r>
          </a:p>
          <a:p>
            <a:r>
              <a:rPr lang="cs-CZ" sz="2000" dirty="0">
                <a:solidFill>
                  <a:srgbClr val="002060"/>
                </a:solidFill>
              </a:rPr>
              <a:t>Testování sloganů.</a:t>
            </a:r>
          </a:p>
          <a:p>
            <a:r>
              <a:rPr lang="cs-CZ" sz="2000" dirty="0">
                <a:solidFill>
                  <a:srgbClr val="002060"/>
                </a:solidFill>
              </a:rPr>
              <a:t>Testování grafických návrhů.</a:t>
            </a:r>
          </a:p>
          <a:p>
            <a:r>
              <a:rPr lang="cs-CZ" sz="2000" dirty="0">
                <a:solidFill>
                  <a:srgbClr val="002060"/>
                </a:solidFill>
              </a:rPr>
              <a:t>Testování vybavení si reklamy.</a:t>
            </a:r>
          </a:p>
        </p:txBody>
      </p:sp>
      <p:sp>
        <p:nvSpPr>
          <p:cNvPr id="6" name="Nadpis 5"/>
          <p:cNvSpPr>
            <a:spLocks noGrp="1"/>
          </p:cNvSpPr>
          <p:nvPr>
            <p:ph type="title"/>
          </p:nvPr>
        </p:nvSpPr>
        <p:spPr>
          <a:xfrm>
            <a:off x="179512" y="195486"/>
            <a:ext cx="5328592" cy="507703"/>
          </a:xfrm>
        </p:spPr>
        <p:txBody>
          <a:bodyPr/>
          <a:lstStyle/>
          <a:p>
            <a:r>
              <a:rPr lang="pl-PL" dirty="0"/>
              <a:t>MV v oblasti marketingové komunikace</a:t>
            </a:r>
            <a:endParaRPr lang="cs-CZ" dirty="0"/>
          </a:p>
        </p:txBody>
      </p:sp>
    </p:spTree>
    <p:extLst>
      <p:ext uri="{BB962C8B-B14F-4D97-AF65-F5344CB8AC3E}">
        <p14:creationId xmlns:p14="http://schemas.microsoft.com/office/powerpoint/2010/main" val="1970749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pretestů</a:t>
            </a:r>
            <a:r>
              <a:rPr lang="cs-CZ" sz="2000" dirty="0">
                <a:solidFill>
                  <a:srgbClr val="002060"/>
                </a:solidFill>
              </a:rPr>
              <a:t> se testují návrhy reklamních spotů ve fázi obrazových a textových návrhů, tzv. STORYBOARDŮ - celý spot je převeden na asi osm až dvanáct statických obrazů, které jsou doplněny textem, nahrazujícím děj, který by se měl odehrávat na obrazovce (</a:t>
            </a:r>
            <a:r>
              <a:rPr lang="cs-CZ" sz="2000" dirty="0" err="1">
                <a:solidFill>
                  <a:srgbClr val="002060"/>
                </a:solidFill>
              </a:rPr>
              <a:t>komix</a:t>
            </a:r>
            <a:r>
              <a:rPr lang="cs-CZ" sz="2000" dirty="0">
                <a:solidFill>
                  <a:srgbClr val="002060"/>
                </a:solidFill>
              </a:rPr>
              <a:t>).</a:t>
            </a:r>
          </a:p>
          <a:p>
            <a:endParaRPr lang="cs-CZ" sz="2000" dirty="0">
              <a:solidFill>
                <a:srgbClr val="002060"/>
              </a:solidFill>
            </a:endParaRPr>
          </a:p>
          <a:p>
            <a:r>
              <a:rPr lang="cs-CZ" sz="2000" dirty="0">
                <a:solidFill>
                  <a:srgbClr val="002060"/>
                </a:solidFill>
              </a:rPr>
              <a:t>Až jsou tyto spoty otestovány, teprve se natáčí prototyp. Dnes se i </a:t>
            </a:r>
            <a:r>
              <a:rPr lang="cs-CZ" sz="2000" dirty="0" err="1">
                <a:solidFill>
                  <a:srgbClr val="002060"/>
                </a:solidFill>
              </a:rPr>
              <a:t>renderuje</a:t>
            </a:r>
            <a:r>
              <a:rPr lang="cs-CZ" sz="2000" dirty="0">
                <a:solidFill>
                  <a:srgbClr val="002060"/>
                </a:solidFill>
              </a:rPr>
              <a:t> v nějakém programu.  </a:t>
            </a:r>
          </a:p>
        </p:txBody>
      </p:sp>
      <p:sp>
        <p:nvSpPr>
          <p:cNvPr id="6" name="Nadpis 5"/>
          <p:cNvSpPr>
            <a:spLocks noGrp="1"/>
          </p:cNvSpPr>
          <p:nvPr>
            <p:ph type="title"/>
          </p:nvPr>
        </p:nvSpPr>
        <p:spPr>
          <a:xfrm>
            <a:off x="179512" y="195486"/>
            <a:ext cx="5688632" cy="507703"/>
          </a:xfrm>
        </p:spPr>
        <p:txBody>
          <a:bodyPr/>
          <a:lstStyle/>
          <a:p>
            <a:r>
              <a:rPr lang="cs-CZ" dirty="0"/>
              <a:t>Testování TV spotu</a:t>
            </a:r>
          </a:p>
        </p:txBody>
      </p:sp>
    </p:spTree>
    <p:extLst>
      <p:ext uri="{BB962C8B-B14F-4D97-AF65-F5344CB8AC3E}">
        <p14:creationId xmlns:p14="http://schemas.microsoft.com/office/powerpoint/2010/main" val="781180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a:t>Příklad </a:t>
            </a:r>
            <a:r>
              <a:rPr lang="cs-CZ" dirty="0" err="1"/>
              <a:t>storyboardu</a:t>
            </a:r>
            <a:r>
              <a:rPr lang="cs-CZ" dirty="0"/>
              <a:t> pro reklamu</a:t>
            </a:r>
          </a:p>
        </p:txBody>
      </p:sp>
      <p:pic>
        <p:nvPicPr>
          <p:cNvPr id="5"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39752" y="843558"/>
            <a:ext cx="3600400" cy="3600400"/>
          </a:xfrm>
        </p:spPr>
      </p:pic>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705467"/>
            <a:ext cx="4032448" cy="4032448"/>
          </a:xfrm>
          <a:prstGeom prst="rect">
            <a:avLst/>
          </a:prstGeom>
        </p:spPr>
      </p:pic>
    </p:spTree>
    <p:extLst>
      <p:ext uri="{BB962C8B-B14F-4D97-AF65-F5344CB8AC3E}">
        <p14:creationId xmlns:p14="http://schemas.microsoft.com/office/powerpoint/2010/main" val="2913225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UX </a:t>
            </a:r>
            <a:r>
              <a:rPr lang="cs-CZ" sz="2000" dirty="0" err="1">
                <a:solidFill>
                  <a:srgbClr val="002060"/>
                </a:solidFill>
              </a:rPr>
              <a:t>testing</a:t>
            </a:r>
            <a:r>
              <a:rPr lang="cs-CZ" sz="2000" dirty="0">
                <a:solidFill>
                  <a:srgbClr val="002060"/>
                </a:solidFill>
              </a:rPr>
              <a:t> – User </a:t>
            </a:r>
            <a:r>
              <a:rPr lang="cs-CZ" sz="2000" dirty="0" err="1">
                <a:solidFill>
                  <a:srgbClr val="002060"/>
                </a:solidFill>
              </a:rPr>
              <a:t>eXperience</a:t>
            </a:r>
            <a:r>
              <a:rPr lang="cs-CZ" sz="2000" dirty="0">
                <a:solidFill>
                  <a:srgbClr val="002060"/>
                </a:solidFill>
              </a:rPr>
              <a:t>.</a:t>
            </a:r>
          </a:p>
          <a:p>
            <a:r>
              <a:rPr lang="cs-CZ" sz="2000" dirty="0">
                <a:solidFill>
                  <a:srgbClr val="002060"/>
                </a:solidFill>
              </a:rPr>
              <a:t>Provádí se pro test chování zákazníka „u nás“, zpravidla se takto testují webové stránky, aplikace, software apod.</a:t>
            </a:r>
          </a:p>
          <a:p>
            <a:r>
              <a:rPr lang="cs-CZ" sz="2000" dirty="0">
                <a:solidFill>
                  <a:srgbClr val="002060"/>
                </a:solidFill>
              </a:rPr>
              <a:t>Provádíme pro zjištění chování uživatele:</a:t>
            </a:r>
          </a:p>
          <a:p>
            <a:pPr lvl="1"/>
            <a:r>
              <a:rPr lang="cs-CZ" sz="2000" dirty="0">
                <a:solidFill>
                  <a:srgbClr val="002060"/>
                </a:solidFill>
              </a:rPr>
              <a:t>Provede akci, kvůli které přišel?</a:t>
            </a:r>
          </a:p>
          <a:p>
            <a:pPr lvl="1"/>
            <a:r>
              <a:rPr lang="cs-CZ" sz="2000" dirty="0">
                <a:solidFill>
                  <a:srgbClr val="002060"/>
                </a:solidFill>
              </a:rPr>
              <a:t>Zvládne to rychle?</a:t>
            </a:r>
          </a:p>
          <a:p>
            <a:pPr lvl="1"/>
            <a:r>
              <a:rPr lang="cs-CZ" sz="2000" dirty="0">
                <a:solidFill>
                  <a:srgbClr val="002060"/>
                </a:solidFill>
              </a:rPr>
              <a:t>Je spokojený?</a:t>
            </a:r>
          </a:p>
          <a:p>
            <a:r>
              <a:rPr lang="cs-CZ" sz="2000" dirty="0">
                <a:solidFill>
                  <a:srgbClr val="002060"/>
                </a:solidFill>
              </a:rPr>
              <a:t>Výhody – spokojený zákazník! Loajalita, mírný nárůst zákazníků.</a:t>
            </a:r>
          </a:p>
          <a:p>
            <a:r>
              <a:rPr lang="cs-CZ" sz="2000" dirty="0">
                <a:solidFill>
                  <a:srgbClr val="002060"/>
                </a:solidFill>
              </a:rPr>
              <a:t>Nevýhody – čas! Finance! Složitost.</a:t>
            </a:r>
          </a:p>
        </p:txBody>
      </p:sp>
      <p:sp>
        <p:nvSpPr>
          <p:cNvPr id="6" name="Nadpis 5"/>
          <p:cNvSpPr>
            <a:spLocks noGrp="1"/>
          </p:cNvSpPr>
          <p:nvPr>
            <p:ph type="title"/>
          </p:nvPr>
        </p:nvSpPr>
        <p:spPr>
          <a:xfrm>
            <a:off x="179512" y="195486"/>
            <a:ext cx="5904656" cy="507703"/>
          </a:xfrm>
        </p:spPr>
        <p:txBody>
          <a:bodyPr/>
          <a:lstStyle/>
          <a:p>
            <a:r>
              <a:rPr lang="cs-CZ" dirty="0"/>
              <a:t>Uživatelské testování 1</a:t>
            </a:r>
          </a:p>
        </p:txBody>
      </p:sp>
    </p:spTree>
    <p:extLst>
      <p:ext uri="{BB962C8B-B14F-4D97-AF65-F5344CB8AC3E}">
        <p14:creationId xmlns:p14="http://schemas.microsoft.com/office/powerpoint/2010/main" val="670164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Postup UX laboratoře </a:t>
            </a:r>
            <a:r>
              <a:rPr lang="cs-CZ" sz="2000" dirty="0">
                <a:solidFill>
                  <a:srgbClr val="002060"/>
                </a:solidFill>
                <a:hlinkClick r:id="rId3"/>
              </a:rPr>
              <a:t>zde</a:t>
            </a:r>
            <a:r>
              <a:rPr lang="cs-CZ" sz="2000" dirty="0">
                <a:solidFill>
                  <a:srgbClr val="002060"/>
                </a:solidFill>
              </a:rPr>
              <a:t>. Stejná firma nabízí stejnou službu dělanou specialistou pod jiným názvem </a:t>
            </a:r>
            <a:r>
              <a:rPr lang="cs-CZ" sz="2000" dirty="0">
                <a:solidFill>
                  <a:srgbClr val="002060"/>
                </a:solidFill>
                <a:hlinkClick r:id="rId4"/>
              </a:rPr>
              <a:t>zde</a:t>
            </a:r>
            <a:r>
              <a:rPr lang="cs-CZ" sz="2000" dirty="0">
                <a:solidFill>
                  <a:srgbClr val="002060"/>
                </a:solidFill>
              </a:rPr>
              <a:t>.</a:t>
            </a:r>
          </a:p>
          <a:p>
            <a:r>
              <a:rPr lang="cs-CZ" sz="2000" dirty="0">
                <a:solidFill>
                  <a:srgbClr val="002060"/>
                </a:solidFill>
              </a:rPr>
              <a:t>Typy testování dle </a:t>
            </a:r>
            <a:r>
              <a:rPr lang="cs-CZ" sz="2000" dirty="0">
                <a:solidFill>
                  <a:srgbClr val="002060"/>
                </a:solidFill>
                <a:hlinkClick r:id="rId5"/>
              </a:rPr>
              <a:t>Dobrýweb</a:t>
            </a:r>
            <a:r>
              <a:rPr lang="cs-CZ" sz="2000" dirty="0">
                <a:solidFill>
                  <a:srgbClr val="002060"/>
                </a:solidFill>
              </a:rPr>
              <a:t>:</a:t>
            </a:r>
          </a:p>
          <a:p>
            <a:pPr lvl="1" fontAlgn="base"/>
            <a:r>
              <a:rPr lang="cs-CZ" sz="2000" dirty="0">
                <a:solidFill>
                  <a:srgbClr val="002060"/>
                </a:solidFill>
              </a:rPr>
              <a:t>klasické uživatelské testování,</a:t>
            </a:r>
          </a:p>
          <a:p>
            <a:pPr lvl="1" fontAlgn="base"/>
            <a:r>
              <a:rPr lang="cs-CZ" sz="2000" dirty="0">
                <a:solidFill>
                  <a:srgbClr val="002060"/>
                </a:solidFill>
              </a:rPr>
              <a:t>vzdálené testování (</a:t>
            </a:r>
            <a:r>
              <a:rPr lang="cs-CZ" sz="2000" dirty="0" err="1">
                <a:solidFill>
                  <a:srgbClr val="002060"/>
                </a:solidFill>
              </a:rPr>
              <a:t>remote</a:t>
            </a:r>
            <a:r>
              <a:rPr lang="cs-CZ" sz="2000" dirty="0">
                <a:solidFill>
                  <a:srgbClr val="002060"/>
                </a:solidFill>
              </a:rPr>
              <a:t> </a:t>
            </a:r>
            <a:r>
              <a:rPr lang="cs-CZ" sz="2000" dirty="0" err="1">
                <a:solidFill>
                  <a:srgbClr val="002060"/>
                </a:solidFill>
              </a:rPr>
              <a:t>testing</a:t>
            </a:r>
            <a:r>
              <a:rPr lang="cs-CZ" sz="2000" dirty="0">
                <a:solidFill>
                  <a:srgbClr val="002060"/>
                </a:solidFill>
              </a:rPr>
              <a:t>),</a:t>
            </a:r>
          </a:p>
          <a:p>
            <a:pPr lvl="1" fontAlgn="base"/>
            <a:r>
              <a:rPr lang="cs-CZ" sz="2000" dirty="0">
                <a:solidFill>
                  <a:srgbClr val="002060"/>
                </a:solidFill>
              </a:rPr>
              <a:t>testování technického řešení,</a:t>
            </a:r>
          </a:p>
          <a:p>
            <a:pPr lvl="1" fontAlgn="base"/>
            <a:r>
              <a:rPr lang="cs-CZ" sz="2000" dirty="0">
                <a:solidFill>
                  <a:srgbClr val="002060"/>
                </a:solidFill>
              </a:rPr>
              <a:t>testování oční kamerou,</a:t>
            </a:r>
          </a:p>
          <a:p>
            <a:pPr lvl="1" fontAlgn="base"/>
            <a:r>
              <a:rPr lang="cs-CZ" sz="2000" dirty="0">
                <a:solidFill>
                  <a:srgbClr val="002060"/>
                </a:solidFill>
              </a:rPr>
              <a:t>testy navigace,</a:t>
            </a:r>
          </a:p>
          <a:p>
            <a:pPr lvl="1" fontAlgn="base"/>
            <a:r>
              <a:rPr lang="cs-CZ" sz="2000" dirty="0">
                <a:solidFill>
                  <a:srgbClr val="002060"/>
                </a:solidFill>
              </a:rPr>
              <a:t>kvantitativní testování.</a:t>
            </a:r>
          </a:p>
        </p:txBody>
      </p:sp>
      <p:sp>
        <p:nvSpPr>
          <p:cNvPr id="6" name="Nadpis 5"/>
          <p:cNvSpPr>
            <a:spLocks noGrp="1"/>
          </p:cNvSpPr>
          <p:nvPr>
            <p:ph type="title"/>
          </p:nvPr>
        </p:nvSpPr>
        <p:spPr>
          <a:xfrm>
            <a:off x="179512" y="195486"/>
            <a:ext cx="5904656" cy="507703"/>
          </a:xfrm>
        </p:spPr>
        <p:txBody>
          <a:bodyPr/>
          <a:lstStyle/>
          <a:p>
            <a:r>
              <a:rPr lang="cs-CZ" dirty="0"/>
              <a:t>Uživatelské testování 2</a:t>
            </a:r>
          </a:p>
        </p:txBody>
      </p:sp>
    </p:spTree>
    <p:extLst>
      <p:ext uri="{BB962C8B-B14F-4D97-AF65-F5344CB8AC3E}">
        <p14:creationId xmlns:p14="http://schemas.microsoft.com/office/powerpoint/2010/main" val="175996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err="1"/>
              <a:t>Card</a:t>
            </a:r>
            <a:r>
              <a:rPr lang="cs-CZ" dirty="0"/>
              <a:t> </a:t>
            </a:r>
            <a:r>
              <a:rPr lang="cs-CZ" dirty="0" err="1"/>
              <a:t>Sorting</a:t>
            </a:r>
            <a:r>
              <a:rPr lang="cs-CZ" dirty="0"/>
              <a:t> – testování návrhu webu</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339752" y="789552"/>
            <a:ext cx="5148981" cy="3861736"/>
          </a:xfr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789552"/>
            <a:ext cx="5040560" cy="3780420"/>
          </a:xfrm>
          <a:prstGeom prst="rect">
            <a:avLst/>
          </a:prstGeom>
        </p:spPr>
      </p:pic>
    </p:spTree>
    <p:extLst>
      <p:ext uri="{BB962C8B-B14F-4D97-AF65-F5344CB8AC3E}">
        <p14:creationId xmlns:p14="http://schemas.microsoft.com/office/powerpoint/2010/main" val="3568063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952328"/>
          </a:xfrm>
          <a:prstGeom prst="rect">
            <a:avLst/>
          </a:prstGeom>
        </p:spPr>
        <p:txBody>
          <a:bodyPr>
            <a:noAutofit/>
          </a:bodyPr>
          <a:lstStyle/>
          <a:p>
            <a:r>
              <a:rPr lang="cs-CZ" sz="2000" dirty="0">
                <a:solidFill>
                  <a:srgbClr val="002060"/>
                </a:solidFill>
              </a:rPr>
              <a:t>Pokud potřebujeme i kontext kolem, např.:</a:t>
            </a:r>
          </a:p>
          <a:p>
            <a:pPr lvl="1"/>
            <a:r>
              <a:rPr lang="cs-CZ" sz="2000" dirty="0">
                <a:solidFill>
                  <a:srgbClr val="002060"/>
                </a:solidFill>
              </a:rPr>
              <a:t>Chci vědět, jak a proč lidé pracují s mým systémem.</a:t>
            </a:r>
          </a:p>
          <a:p>
            <a:pPr lvl="1"/>
            <a:r>
              <a:rPr lang="cs-CZ" sz="2000" dirty="0">
                <a:solidFill>
                  <a:srgbClr val="002060"/>
                </a:solidFill>
              </a:rPr>
              <a:t>V jakém prostředí - kdy, kde a jak.</a:t>
            </a:r>
          </a:p>
          <a:p>
            <a:pPr lvl="1"/>
            <a:r>
              <a:rPr lang="cs-CZ" sz="2000" dirty="0">
                <a:solidFill>
                  <a:srgbClr val="002060"/>
                </a:solidFill>
              </a:rPr>
              <a:t>Scénáře použití.</a:t>
            </a:r>
          </a:p>
          <a:p>
            <a:pPr lvl="1"/>
            <a:r>
              <a:rPr lang="cs-CZ" sz="2000" dirty="0">
                <a:solidFill>
                  <a:srgbClr val="002060"/>
                </a:solidFill>
              </a:rPr>
              <a:t>Co uživatelům ne/vyhovuje.</a:t>
            </a:r>
          </a:p>
          <a:p>
            <a:r>
              <a:rPr lang="cs-CZ" sz="2000" dirty="0">
                <a:solidFill>
                  <a:srgbClr val="002060"/>
                </a:solidFill>
              </a:rPr>
              <a:t>Provedení pomocí individuálního moderovaného experimentu s uživatelem v přirozeném prostředí (doma, kancelář). </a:t>
            </a:r>
          </a:p>
          <a:p>
            <a:r>
              <a:rPr lang="cs-CZ" sz="2000" dirty="0">
                <a:solidFill>
                  <a:srgbClr val="002060"/>
                </a:solidFill>
              </a:rPr>
              <a:t>Uživatel ukazuje, jak systém používá, odpovídá na otázky, vše se zaznamenává.</a:t>
            </a:r>
          </a:p>
        </p:txBody>
      </p:sp>
      <p:sp>
        <p:nvSpPr>
          <p:cNvPr id="6" name="Nadpis 5"/>
          <p:cNvSpPr>
            <a:spLocks noGrp="1"/>
          </p:cNvSpPr>
          <p:nvPr>
            <p:ph type="title"/>
          </p:nvPr>
        </p:nvSpPr>
        <p:spPr>
          <a:xfrm>
            <a:off x="179512" y="195486"/>
            <a:ext cx="7560840" cy="507703"/>
          </a:xfrm>
        </p:spPr>
        <p:txBody>
          <a:bodyPr/>
          <a:lstStyle/>
          <a:p>
            <a:r>
              <a:rPr lang="cs-CZ" dirty="0"/>
              <a:t>Kontextové šetření webu (</a:t>
            </a:r>
            <a:r>
              <a:rPr lang="cs-CZ" dirty="0" err="1"/>
              <a:t>ExperienceU</a:t>
            </a:r>
            <a:r>
              <a:rPr lang="cs-CZ" dirty="0"/>
              <a:t>)</a:t>
            </a:r>
          </a:p>
        </p:txBody>
      </p:sp>
    </p:spTree>
    <p:extLst>
      <p:ext uri="{BB962C8B-B14F-4D97-AF65-F5344CB8AC3E}">
        <p14:creationId xmlns:p14="http://schemas.microsoft.com/office/powerpoint/2010/main" val="288544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824536" cy="507703"/>
          </a:xfrm>
        </p:spPr>
        <p:txBody>
          <a:bodyPr/>
          <a:lstStyle/>
          <a:p>
            <a:r>
              <a:rPr lang="cs-CZ" dirty="0"/>
              <a:t>Jak testovat produkt pro stav beztíže</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407718" y="915988"/>
            <a:ext cx="4723728" cy="3599978"/>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29406"/>
            <a:ext cx="5223742" cy="3981042"/>
          </a:xfrm>
          <a:prstGeom prst="rect">
            <a:avLst/>
          </a:prstGeom>
        </p:spPr>
      </p:pic>
    </p:spTree>
    <p:extLst>
      <p:ext uri="{BB962C8B-B14F-4D97-AF65-F5344CB8AC3E}">
        <p14:creationId xmlns:p14="http://schemas.microsoft.com/office/powerpoint/2010/main" val="3314139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7848872" cy="2880320"/>
          </a:xfrm>
          <a:prstGeom prst="rect">
            <a:avLst/>
          </a:prstGeom>
        </p:spPr>
        <p:txBody>
          <a:bodyPr>
            <a:noAutofit/>
          </a:bodyPr>
          <a:lstStyle/>
          <a:p>
            <a:r>
              <a:rPr lang="cs-CZ" sz="2000" dirty="0">
                <a:solidFill>
                  <a:srgbClr val="002060"/>
                </a:solidFill>
              </a:rPr>
              <a:t>Zjednodušené měření zákaznické spokojenosti. </a:t>
            </a:r>
          </a:p>
          <a:p>
            <a:r>
              <a:rPr lang="cs-CZ" sz="2000" dirty="0">
                <a:solidFill>
                  <a:srgbClr val="002060"/>
                </a:solidFill>
              </a:rPr>
              <a:t>Prý koreluje s růstem! … :/</a:t>
            </a:r>
          </a:p>
          <a:p>
            <a:r>
              <a:rPr lang="cs-CZ" sz="2000" dirty="0">
                <a:solidFill>
                  <a:srgbClr val="002060"/>
                </a:solidFill>
              </a:rPr>
              <a:t>Nabývá hodnot od -100 do +100.</a:t>
            </a:r>
          </a:p>
          <a:p>
            <a:r>
              <a:rPr lang="cs-CZ" sz="2000" dirty="0">
                <a:solidFill>
                  <a:srgbClr val="002060"/>
                </a:solidFill>
              </a:rPr>
              <a:t>Je kladena otázka ve smyslu </a:t>
            </a:r>
            <a:r>
              <a:rPr lang="cs-CZ" sz="2000" i="1" dirty="0">
                <a:solidFill>
                  <a:srgbClr val="002060"/>
                </a:solidFill>
              </a:rPr>
              <a:t>„Jak pravděpodobné je, že byste doporučili firmu/produkt/apod. příteli nebo kolegovi?“.</a:t>
            </a:r>
            <a:r>
              <a:rPr lang="cs-CZ" sz="2000" dirty="0">
                <a:solidFill>
                  <a:srgbClr val="002060"/>
                </a:solidFill>
              </a:rPr>
              <a:t> Odpovědi jsou na škále 0 (zcela nepravděpodobné) až 10 (zcela pravděpodobné). (0-6 odpůrci, 7-8 pasivní, 9-10 příznivci)</a:t>
            </a:r>
          </a:p>
          <a:p>
            <a:r>
              <a:rPr lang="cs-CZ" sz="2000" dirty="0">
                <a:solidFill>
                  <a:srgbClr val="002060"/>
                </a:solidFill>
              </a:rPr>
              <a:t>Procento těch, kteří odpověděli 0 až 6 (neloajální) se odečte od procenta těch, kteří odpověděli 9 nebo 10 (loajální klienti). Výsledný rozdíl je NPS. Například pokud 30 % klientů je neloajálních a 70 % loajálních, je NPS rovno 70 – 30 = +40.</a:t>
            </a:r>
          </a:p>
        </p:txBody>
      </p:sp>
      <p:sp>
        <p:nvSpPr>
          <p:cNvPr id="6" name="Nadpis 5"/>
          <p:cNvSpPr>
            <a:spLocks noGrp="1"/>
          </p:cNvSpPr>
          <p:nvPr>
            <p:ph type="title"/>
          </p:nvPr>
        </p:nvSpPr>
        <p:spPr>
          <a:xfrm>
            <a:off x="179512" y="195486"/>
            <a:ext cx="6552728" cy="507703"/>
          </a:xfrm>
        </p:spPr>
        <p:txBody>
          <a:bodyPr/>
          <a:lstStyle/>
          <a:p>
            <a:r>
              <a:rPr lang="pl-PL" dirty="0"/>
              <a:t>NPS – Net Promoter Score</a:t>
            </a:r>
            <a:endParaRPr lang="cs-CZ" dirty="0"/>
          </a:p>
        </p:txBody>
      </p:sp>
    </p:spTree>
    <p:extLst>
      <p:ext uri="{BB962C8B-B14F-4D97-AF65-F5344CB8AC3E}">
        <p14:creationId xmlns:p14="http://schemas.microsoft.com/office/powerpoint/2010/main" val="301662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4355"/>
            <a:ext cx="8640960" cy="3024336"/>
          </a:xfrm>
          <a:prstGeom prst="rect">
            <a:avLst/>
          </a:prstGeom>
        </p:spPr>
        <p:txBody>
          <a:bodyPr>
            <a:noAutofit/>
          </a:bodyPr>
          <a:lstStyle/>
          <a:p>
            <a:r>
              <a:rPr lang="cs-CZ" sz="1800" dirty="0">
                <a:solidFill>
                  <a:srgbClr val="002060"/>
                </a:solidFill>
                <a:hlinkClick r:id="rId3"/>
              </a:rPr>
              <a:t>Postup </a:t>
            </a:r>
            <a:r>
              <a:rPr lang="cs-CZ" sz="1800" dirty="0">
                <a:solidFill>
                  <a:srgbClr val="002060"/>
                </a:solidFill>
              </a:rPr>
              <a:t>Adama </a:t>
            </a:r>
            <a:r>
              <a:rPr lang="cs-CZ" sz="1800" dirty="0" err="1">
                <a:solidFill>
                  <a:srgbClr val="002060"/>
                </a:solidFill>
              </a:rPr>
              <a:t>Hazdry</a:t>
            </a:r>
            <a:r>
              <a:rPr lang="cs-CZ" sz="1800" dirty="0">
                <a:solidFill>
                  <a:srgbClr val="002060"/>
                </a:solidFill>
              </a:rPr>
              <a:t> – zajímavý, poučme se </a:t>
            </a:r>
            <a:r>
              <a:rPr lang="cs-CZ" sz="1800" dirty="0">
                <a:solidFill>
                  <a:srgbClr val="002060"/>
                </a:solidFill>
                <a:sym typeface="Wingdings" panose="05000000000000000000" pitchFamily="2" charset="2"/>
              </a:rPr>
              <a:t></a:t>
            </a:r>
          </a:p>
          <a:p>
            <a:r>
              <a:rPr lang="cs-CZ" sz="1800" i="1" dirty="0">
                <a:solidFill>
                  <a:srgbClr val="002060"/>
                </a:solidFill>
                <a:sym typeface="Wingdings" panose="05000000000000000000" pitchFamily="2" charset="2"/>
              </a:rPr>
              <a:t>„</a:t>
            </a:r>
            <a:r>
              <a:rPr lang="cs-CZ" sz="1800" i="1" dirty="0">
                <a:solidFill>
                  <a:srgbClr val="002060"/>
                </a:solidFill>
              </a:rPr>
              <a:t>V testování jde o jednoduchou věc: Vydat co nejméně peněz a času při zjišťování, zda je nápad blbost či ne.“</a:t>
            </a:r>
          </a:p>
          <a:p>
            <a:r>
              <a:rPr lang="pl-PL" sz="1800" i="1" dirty="0">
                <a:solidFill>
                  <a:srgbClr val="002060"/>
                </a:solidFill>
              </a:rPr>
              <a:t>„</a:t>
            </a:r>
            <a:r>
              <a:rPr lang="pl-PL" sz="1800" b="1" i="1" dirty="0">
                <a:solidFill>
                  <a:srgbClr val="002060"/>
                </a:solidFill>
              </a:rPr>
              <a:t>Krok 1 za hodinu</a:t>
            </a:r>
            <a:r>
              <a:rPr lang="pl-PL" sz="1800" i="1" dirty="0">
                <a:solidFill>
                  <a:srgbClr val="002060"/>
                </a:solidFill>
              </a:rPr>
              <a:t>: Máme vůbec trh? (</a:t>
            </a:r>
            <a:r>
              <a:rPr lang="pl-PL" sz="1800" i="1" dirty="0">
                <a:solidFill>
                  <a:srgbClr val="002060"/>
                </a:solidFill>
                <a:hlinkClick r:id="rId4"/>
              </a:rPr>
              <a:t>Google Trends</a:t>
            </a:r>
            <a:r>
              <a:rPr lang="pl-PL" sz="1800" i="1" dirty="0">
                <a:solidFill>
                  <a:srgbClr val="002060"/>
                </a:solidFill>
              </a:rPr>
              <a:t>, Seznam, AdWords, specifikace reklamy na Facebooku)</a:t>
            </a:r>
          </a:p>
          <a:p>
            <a:r>
              <a:rPr lang="pl-PL" sz="1800" b="1" i="1" dirty="0">
                <a:solidFill>
                  <a:srgbClr val="002060"/>
                </a:solidFill>
              </a:rPr>
              <a:t>Krok 2 za půlden</a:t>
            </a:r>
            <a:r>
              <a:rPr lang="pl-PL" sz="1800" i="1" dirty="0">
                <a:solidFill>
                  <a:srgbClr val="002060"/>
                </a:solidFill>
              </a:rPr>
              <a:t>: Není to úplně mimo? (navolání prvních pár lidí, i třeba ze svého okolí, u nichž se zeptám na kontext a posléze i na názor na službu samotnou.</a:t>
            </a:r>
          </a:p>
          <a:p>
            <a:r>
              <a:rPr lang="pl-PL" sz="1800" b="1" i="1" dirty="0">
                <a:solidFill>
                  <a:srgbClr val="002060"/>
                </a:solidFill>
              </a:rPr>
              <a:t>Krok 3 za den</a:t>
            </a:r>
            <a:r>
              <a:rPr lang="pl-PL" sz="1800" i="1" dirty="0">
                <a:solidFill>
                  <a:srgbClr val="002060"/>
                </a:solidFill>
              </a:rPr>
              <a:t>: Je to velký problém? (obvolat více lidí, nebo vytvořit dotazník)</a:t>
            </a:r>
          </a:p>
          <a:p>
            <a:r>
              <a:rPr lang="pl-PL" sz="1800" b="1" i="1" dirty="0">
                <a:solidFill>
                  <a:srgbClr val="002060"/>
                </a:solidFill>
              </a:rPr>
              <a:t>Krok 4 za týden</a:t>
            </a:r>
            <a:r>
              <a:rPr lang="pl-PL" sz="1800" i="1" dirty="0">
                <a:solidFill>
                  <a:srgbClr val="002060"/>
                </a:solidFill>
              </a:rPr>
              <a:t>: Koupí to? (Problém asi fakt existuje. Potřebujeme potvrdit, že tam jsou peníze. Na řadu přichází landing page test či něčeho podobného. Vytvoříte internetovou stránku ve Weebly za pár hodin, umístíte na ní konverzní akci, třeba i cenovou překážku. Naženete poté potenciální zákazníky přes AdWords nebo facebookovou reklamu a sledujete, kolik se přihlásí, či se dostane až do kroku, kde už by měla proběhnout platba (ale kde je jen upozornění, že služba se testuje nebo chystá).”</a:t>
            </a:r>
          </a:p>
        </p:txBody>
      </p:sp>
      <p:sp>
        <p:nvSpPr>
          <p:cNvPr id="6" name="Nadpis 5"/>
          <p:cNvSpPr>
            <a:spLocks noGrp="1"/>
          </p:cNvSpPr>
          <p:nvPr>
            <p:ph type="title"/>
          </p:nvPr>
        </p:nvSpPr>
        <p:spPr>
          <a:xfrm>
            <a:off x="179512" y="195486"/>
            <a:ext cx="7920880" cy="507703"/>
          </a:xfrm>
        </p:spPr>
        <p:txBody>
          <a:bodyPr/>
          <a:lstStyle/>
          <a:p>
            <a:r>
              <a:rPr lang="it-IT" dirty="0"/>
              <a:t>Jak otestovat podnikatelské nápady rychle a levně (m-journal)</a:t>
            </a:r>
            <a:endParaRPr lang="cs-CZ" dirty="0"/>
          </a:p>
        </p:txBody>
      </p:sp>
    </p:spTree>
    <p:extLst>
      <p:ext uri="{BB962C8B-B14F-4D97-AF65-F5344CB8AC3E}">
        <p14:creationId xmlns:p14="http://schemas.microsoft.com/office/powerpoint/2010/main" val="3128602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89"/>
            <a:ext cx="7848872" cy="2595935"/>
          </a:xfrm>
          <a:prstGeom prst="rect">
            <a:avLst/>
          </a:prstGeom>
        </p:spPr>
        <p:txBody>
          <a:bodyPr>
            <a:noAutofit/>
          </a:bodyPr>
          <a:lstStyle/>
          <a:p>
            <a:r>
              <a:rPr lang="cs-CZ" sz="2000" dirty="0">
                <a:solidFill>
                  <a:srgbClr val="002060"/>
                </a:solidFill>
              </a:rPr>
              <a:t>Vracíme se zpět k Data </a:t>
            </a:r>
            <a:r>
              <a:rPr lang="cs-CZ" sz="2000" dirty="0" err="1">
                <a:solidFill>
                  <a:srgbClr val="002060"/>
                </a:solidFill>
              </a:rPr>
              <a:t>Miningu</a:t>
            </a:r>
            <a:r>
              <a:rPr lang="cs-CZ" sz="2000" dirty="0">
                <a:solidFill>
                  <a:srgbClr val="002060"/>
                </a:solidFill>
              </a:rPr>
              <a:t> a analýze velkých dat (Big Data).</a:t>
            </a:r>
          </a:p>
          <a:p>
            <a:r>
              <a:rPr lang="cs-CZ" sz="2000" dirty="0">
                <a:solidFill>
                  <a:srgbClr val="002060"/>
                </a:solidFill>
              </a:rPr>
              <a:t>Google </a:t>
            </a:r>
            <a:r>
              <a:rPr lang="cs-CZ" sz="2000" dirty="0" err="1">
                <a:solidFill>
                  <a:srgbClr val="002060"/>
                </a:solidFill>
              </a:rPr>
              <a:t>Analytics</a:t>
            </a:r>
            <a:r>
              <a:rPr lang="cs-CZ" sz="2000" dirty="0">
                <a:solidFill>
                  <a:srgbClr val="002060"/>
                </a:solidFill>
              </a:rPr>
              <a:t> – nabízí </a:t>
            </a:r>
            <a:r>
              <a:rPr lang="cs-CZ" sz="2000" dirty="0">
                <a:solidFill>
                  <a:srgbClr val="002060"/>
                </a:solidFill>
                <a:hlinkClick r:id="rId3"/>
              </a:rPr>
              <a:t>řadu analýz</a:t>
            </a:r>
            <a:r>
              <a:rPr lang="cs-CZ" sz="2000" dirty="0">
                <a:solidFill>
                  <a:srgbClr val="002060"/>
                </a:solidFill>
              </a:rPr>
              <a:t>. Podává „aktuální informace o tom, jak návštěvníci využívají webové stránky, jak se na ně dostali a jak lze zajistit, aby se na ně vraceli.“ </a:t>
            </a:r>
            <a:r>
              <a:rPr lang="cs-CZ" sz="2000" dirty="0">
                <a:solidFill>
                  <a:srgbClr val="002060"/>
                </a:solidFill>
                <a:hlinkClick r:id="rId4"/>
              </a:rPr>
              <a:t>Nová appka</a:t>
            </a:r>
            <a:r>
              <a:rPr lang="cs-CZ" sz="2000" dirty="0">
                <a:solidFill>
                  <a:srgbClr val="002060"/>
                </a:solidFill>
              </a:rPr>
              <a:t>. </a:t>
            </a:r>
          </a:p>
          <a:p>
            <a:r>
              <a:rPr lang="cs-CZ" sz="2000" dirty="0">
                <a:solidFill>
                  <a:srgbClr val="002060"/>
                </a:solidFill>
                <a:hlinkClick r:id="rId5"/>
              </a:rPr>
              <a:t>Webtrends</a:t>
            </a:r>
            <a:r>
              <a:rPr lang="cs-CZ" sz="2000" dirty="0">
                <a:solidFill>
                  <a:srgbClr val="002060"/>
                </a:solidFill>
              </a:rPr>
              <a:t> </a:t>
            </a:r>
            <a:r>
              <a:rPr lang="cs-CZ" sz="2000" dirty="0" err="1">
                <a:solidFill>
                  <a:srgbClr val="002060"/>
                </a:solidFill>
              </a:rPr>
              <a:t>Analytics</a:t>
            </a:r>
            <a:r>
              <a:rPr lang="cs-CZ" sz="2000" dirty="0">
                <a:solidFill>
                  <a:srgbClr val="002060"/>
                </a:solidFill>
              </a:rPr>
              <a:t> – další z nástrojů pro sledování webu. Teď velký důraz na </a:t>
            </a:r>
            <a:r>
              <a:rPr lang="cs-CZ" sz="2000" dirty="0">
                <a:solidFill>
                  <a:srgbClr val="002060"/>
                </a:solidFill>
                <a:hlinkClick r:id="rId6"/>
              </a:rPr>
              <a:t>Internet of Things </a:t>
            </a:r>
            <a:r>
              <a:rPr lang="cs-CZ" sz="2000" dirty="0">
                <a:solidFill>
                  <a:srgbClr val="002060"/>
                </a:solidFill>
              </a:rPr>
              <a:t>(</a:t>
            </a:r>
            <a:r>
              <a:rPr lang="cs-CZ" sz="2000" dirty="0" err="1">
                <a:solidFill>
                  <a:srgbClr val="002060"/>
                </a:solidFill>
              </a:rPr>
              <a:t>IoT</a:t>
            </a:r>
            <a:r>
              <a:rPr lang="cs-CZ" sz="2000" dirty="0">
                <a:solidFill>
                  <a:srgbClr val="002060"/>
                </a:solidFill>
              </a:rPr>
              <a:t>). </a:t>
            </a:r>
          </a:p>
          <a:p>
            <a:r>
              <a:rPr lang="cs-CZ" sz="2000" dirty="0">
                <a:solidFill>
                  <a:srgbClr val="002060"/>
                </a:solidFill>
                <a:hlinkClick r:id="rId7"/>
              </a:rPr>
              <a:t>Facebook </a:t>
            </a:r>
            <a:r>
              <a:rPr lang="cs-CZ" sz="2000" dirty="0">
                <a:solidFill>
                  <a:srgbClr val="002060"/>
                </a:solidFill>
              </a:rPr>
              <a:t>opět mění algoritmus měření sledování </a:t>
            </a:r>
            <a:r>
              <a:rPr lang="cs-CZ" sz="2000" dirty="0" err="1">
                <a:solidFill>
                  <a:srgbClr val="002060"/>
                </a:solidFill>
              </a:rPr>
              <a:t>feedu</a:t>
            </a:r>
            <a:r>
              <a:rPr lang="cs-CZ" sz="2000" dirty="0">
                <a:solidFill>
                  <a:srgbClr val="002060"/>
                </a:solidFill>
              </a:rPr>
              <a:t>.</a:t>
            </a:r>
          </a:p>
          <a:p>
            <a:r>
              <a:rPr lang="cs-CZ" sz="2000" dirty="0">
                <a:solidFill>
                  <a:srgbClr val="002060"/>
                </a:solidFill>
                <a:hlinkClick r:id="rId8"/>
              </a:rPr>
              <a:t>Starší</a:t>
            </a:r>
            <a:r>
              <a:rPr lang="cs-CZ" sz="2000" dirty="0">
                <a:solidFill>
                  <a:srgbClr val="002060"/>
                </a:solidFill>
              </a:rPr>
              <a:t>, ale pěkné postřehy o fungování GA. </a:t>
            </a:r>
          </a:p>
        </p:txBody>
      </p:sp>
      <p:sp>
        <p:nvSpPr>
          <p:cNvPr id="6" name="Nadpis 5"/>
          <p:cNvSpPr>
            <a:spLocks noGrp="1"/>
          </p:cNvSpPr>
          <p:nvPr>
            <p:ph type="title"/>
          </p:nvPr>
        </p:nvSpPr>
        <p:spPr>
          <a:xfrm>
            <a:off x="179512" y="195486"/>
            <a:ext cx="6624736" cy="507703"/>
          </a:xfrm>
        </p:spPr>
        <p:txBody>
          <a:bodyPr/>
          <a:lstStyle/>
          <a:p>
            <a:r>
              <a:rPr lang="pt-BR" dirty="0"/>
              <a:t>Výzkum vašich webových stránek</a:t>
            </a:r>
            <a:endParaRPr lang="cs-CZ" dirty="0"/>
          </a:p>
        </p:txBody>
      </p:sp>
    </p:spTree>
    <p:extLst>
      <p:ext uri="{BB962C8B-B14F-4D97-AF65-F5344CB8AC3E}">
        <p14:creationId xmlns:p14="http://schemas.microsoft.com/office/powerpoint/2010/main" val="2776172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b="1">
                <a:solidFill>
                  <a:srgbClr val="002060"/>
                </a:solidFill>
              </a:rPr>
              <a:t>Obecné údaje </a:t>
            </a:r>
            <a:r>
              <a:rPr lang="cs-CZ" sz="2000" dirty="0">
                <a:solidFill>
                  <a:srgbClr val="002060"/>
                </a:solidFill>
              </a:rPr>
              <a:t>– počet návštěvníků nových/starých, </a:t>
            </a:r>
            <a:r>
              <a:rPr lang="cs-CZ" sz="2000" dirty="0" err="1">
                <a:solidFill>
                  <a:srgbClr val="002060"/>
                </a:solidFill>
              </a:rPr>
              <a:t>bounce</a:t>
            </a:r>
            <a:r>
              <a:rPr lang="cs-CZ" sz="2000" dirty="0">
                <a:solidFill>
                  <a:srgbClr val="002060"/>
                </a:solidFill>
              </a:rPr>
              <a:t> </a:t>
            </a:r>
            <a:r>
              <a:rPr lang="cs-CZ" sz="2000" dirty="0" err="1">
                <a:solidFill>
                  <a:srgbClr val="002060"/>
                </a:solidFill>
              </a:rPr>
              <a:t>rate</a:t>
            </a:r>
            <a:r>
              <a:rPr lang="cs-CZ" sz="2000" dirty="0">
                <a:solidFill>
                  <a:srgbClr val="002060"/>
                </a:solidFill>
              </a:rPr>
              <a:t>, segmenty, panely, vizualizace pohybu po mém webu.</a:t>
            </a:r>
          </a:p>
          <a:p>
            <a:endParaRPr lang="cs-CZ" sz="2000" dirty="0">
              <a:solidFill>
                <a:srgbClr val="002060"/>
              </a:solidFill>
            </a:endParaRPr>
          </a:p>
          <a:p>
            <a:r>
              <a:rPr lang="cs-CZ" sz="2000" b="1" dirty="0">
                <a:solidFill>
                  <a:srgbClr val="002060"/>
                </a:solidFill>
              </a:rPr>
              <a:t>Obsah</a:t>
            </a:r>
            <a:r>
              <a:rPr lang="cs-CZ" sz="2000" dirty="0">
                <a:solidFill>
                  <a:srgbClr val="002060"/>
                </a:solidFill>
              </a:rPr>
              <a:t> – dobru trvání návštěvy, počet návštěv, zobrazené stránky, rychlost webu, srozumitelnost (na co klikají a kdy).</a:t>
            </a:r>
          </a:p>
          <a:p>
            <a:endParaRPr lang="cs-CZ" sz="2000" dirty="0">
              <a:solidFill>
                <a:srgbClr val="002060"/>
              </a:solidFill>
            </a:endParaRPr>
          </a:p>
          <a:p>
            <a:r>
              <a:rPr lang="cs-CZ" sz="2000" b="1" dirty="0">
                <a:solidFill>
                  <a:srgbClr val="002060"/>
                </a:solidFill>
              </a:rPr>
              <a:t>Sociální sítě </a:t>
            </a:r>
            <a:r>
              <a:rPr lang="cs-CZ" sz="2000" dirty="0">
                <a:solidFill>
                  <a:srgbClr val="002060"/>
                </a:solidFill>
              </a:rPr>
              <a:t>– které sítě přivádí zákazníky, jaká je jejich konverze (a jaký obsah je k tomu vede), co se kde sdílí.</a:t>
            </a:r>
          </a:p>
        </p:txBody>
      </p:sp>
      <p:sp>
        <p:nvSpPr>
          <p:cNvPr id="6" name="Nadpis 5"/>
          <p:cNvSpPr>
            <a:spLocks noGrp="1"/>
          </p:cNvSpPr>
          <p:nvPr>
            <p:ph type="title"/>
          </p:nvPr>
        </p:nvSpPr>
        <p:spPr>
          <a:xfrm>
            <a:off x="179512" y="195486"/>
            <a:ext cx="5688632" cy="507703"/>
          </a:xfrm>
        </p:spPr>
        <p:txBody>
          <a:bodyPr/>
          <a:lstStyle/>
          <a:p>
            <a:r>
              <a:rPr lang="pt-BR" dirty="0"/>
              <a:t>Google Analytics – co mohu sledovat?</a:t>
            </a:r>
            <a:endParaRPr lang="cs-CZ" dirty="0"/>
          </a:p>
        </p:txBody>
      </p:sp>
    </p:spTree>
    <p:extLst>
      <p:ext uri="{BB962C8B-B14F-4D97-AF65-F5344CB8AC3E}">
        <p14:creationId xmlns:p14="http://schemas.microsoft.com/office/powerpoint/2010/main" val="758246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b="1" dirty="0">
                <a:solidFill>
                  <a:srgbClr val="002060"/>
                </a:solidFill>
              </a:rPr>
              <a:t>Mobilní analýza </a:t>
            </a:r>
            <a:r>
              <a:rPr lang="cs-CZ" sz="2000" dirty="0">
                <a:solidFill>
                  <a:srgbClr val="002060"/>
                </a:solidFill>
              </a:rPr>
              <a:t>– část pro mobilní aplikace, jak s ní lidé pracují, jak naplňuje naše indikátory, jak vede ke konverzím, optimalizace prostředí, měření mobilních reklam.</a:t>
            </a:r>
          </a:p>
          <a:p>
            <a:endParaRPr lang="cs-CZ" sz="2000" dirty="0">
              <a:solidFill>
                <a:srgbClr val="002060"/>
              </a:solidFill>
            </a:endParaRPr>
          </a:p>
          <a:p>
            <a:r>
              <a:rPr lang="cs-CZ" sz="2000" b="1" dirty="0">
                <a:solidFill>
                  <a:srgbClr val="002060"/>
                </a:solidFill>
              </a:rPr>
              <a:t>Konverze</a:t>
            </a:r>
            <a:r>
              <a:rPr lang="cs-CZ" sz="2000" dirty="0">
                <a:solidFill>
                  <a:srgbClr val="002060"/>
                </a:solidFill>
              </a:rPr>
              <a:t> – cesta k cíli (co to je? Prodej? Video? Článek?), jaké chování vede k nákupu, prodejnost produktů, provázání s ostatními kampaněmi (klíčová slova) – </a:t>
            </a:r>
            <a:r>
              <a:rPr lang="cs-CZ" sz="2000" dirty="0" err="1">
                <a:solidFill>
                  <a:srgbClr val="002060"/>
                </a:solidFill>
              </a:rPr>
              <a:t>affiliate</a:t>
            </a:r>
            <a:r>
              <a:rPr lang="cs-CZ" sz="2000" dirty="0">
                <a:solidFill>
                  <a:srgbClr val="002060"/>
                </a:solidFill>
              </a:rPr>
              <a:t>, </a:t>
            </a:r>
            <a:r>
              <a:rPr lang="cs-CZ" sz="2000" dirty="0" err="1">
                <a:solidFill>
                  <a:srgbClr val="002060"/>
                </a:solidFill>
              </a:rPr>
              <a:t>newslettery</a:t>
            </a:r>
            <a:r>
              <a:rPr lang="cs-CZ" sz="2000" dirty="0">
                <a:solidFill>
                  <a:srgbClr val="002060"/>
                </a:solidFill>
              </a:rPr>
              <a:t>. </a:t>
            </a:r>
          </a:p>
          <a:p>
            <a:endParaRPr lang="cs-CZ" sz="2000" dirty="0">
              <a:solidFill>
                <a:srgbClr val="002060"/>
              </a:solidFill>
            </a:endParaRPr>
          </a:p>
          <a:p>
            <a:r>
              <a:rPr lang="cs-CZ" sz="2000" b="1" dirty="0">
                <a:solidFill>
                  <a:srgbClr val="002060"/>
                </a:solidFill>
              </a:rPr>
              <a:t>Inzerce</a:t>
            </a:r>
            <a:r>
              <a:rPr lang="cs-CZ" sz="2000" dirty="0">
                <a:solidFill>
                  <a:srgbClr val="002060"/>
                </a:solidFill>
              </a:rPr>
              <a:t> – přes integrace </a:t>
            </a:r>
            <a:r>
              <a:rPr lang="cs-CZ" sz="2000" dirty="0" err="1">
                <a:solidFill>
                  <a:srgbClr val="002060"/>
                </a:solidFill>
              </a:rPr>
              <a:t>AdWords</a:t>
            </a:r>
            <a:r>
              <a:rPr lang="cs-CZ" sz="2000" dirty="0">
                <a:solidFill>
                  <a:srgbClr val="002060"/>
                </a:solidFill>
              </a:rPr>
              <a:t>, optimalizace pro vyhledávání, optimalizace inzerce, </a:t>
            </a:r>
            <a:r>
              <a:rPr lang="cs-CZ" sz="2000" dirty="0" err="1">
                <a:solidFill>
                  <a:srgbClr val="002060"/>
                </a:solidFill>
              </a:rPr>
              <a:t>remarketing</a:t>
            </a:r>
            <a:r>
              <a:rPr lang="cs-CZ" sz="2000" dirty="0">
                <a:solidFill>
                  <a:srgbClr val="002060"/>
                </a:solidFill>
              </a:rPr>
              <a:t> (nastavím detaily a pak se jim zobrazuje cílená inzerce).</a:t>
            </a:r>
          </a:p>
        </p:txBody>
      </p:sp>
      <p:sp>
        <p:nvSpPr>
          <p:cNvPr id="6" name="Nadpis 5"/>
          <p:cNvSpPr>
            <a:spLocks noGrp="1"/>
          </p:cNvSpPr>
          <p:nvPr>
            <p:ph type="title"/>
          </p:nvPr>
        </p:nvSpPr>
        <p:spPr>
          <a:xfrm>
            <a:off x="179512" y="195486"/>
            <a:ext cx="6696744" cy="507703"/>
          </a:xfrm>
        </p:spPr>
        <p:txBody>
          <a:bodyPr/>
          <a:lstStyle/>
          <a:p>
            <a:r>
              <a:rPr lang="cs-CZ" dirty="0"/>
              <a:t>Google </a:t>
            </a:r>
            <a:r>
              <a:rPr lang="cs-CZ" dirty="0" err="1"/>
              <a:t>Analytics</a:t>
            </a:r>
            <a:r>
              <a:rPr lang="cs-CZ" dirty="0"/>
              <a:t> – co mohu sledovat?</a:t>
            </a:r>
          </a:p>
        </p:txBody>
      </p:sp>
    </p:spTree>
    <p:extLst>
      <p:ext uri="{BB962C8B-B14F-4D97-AF65-F5344CB8AC3E}">
        <p14:creationId xmlns:p14="http://schemas.microsoft.com/office/powerpoint/2010/main" val="707281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800" dirty="0">
                <a:solidFill>
                  <a:srgbClr val="002060"/>
                </a:solidFill>
              </a:rPr>
              <a:t>Perfektní článek </a:t>
            </a:r>
            <a:r>
              <a:rPr lang="cs-CZ" sz="1800" dirty="0">
                <a:solidFill>
                  <a:srgbClr val="002060"/>
                </a:solidFill>
                <a:hlinkClick r:id="rId3"/>
              </a:rPr>
              <a:t>zde</a:t>
            </a:r>
            <a:r>
              <a:rPr lang="cs-CZ" sz="1800" dirty="0">
                <a:solidFill>
                  <a:srgbClr val="002060"/>
                </a:solidFill>
              </a:rPr>
              <a:t>.</a:t>
            </a:r>
          </a:p>
          <a:p>
            <a:r>
              <a:rPr lang="cs-CZ" sz="1800" dirty="0" err="1">
                <a:solidFill>
                  <a:srgbClr val="002060"/>
                </a:solidFill>
              </a:rPr>
              <a:t>Customer</a:t>
            </a:r>
            <a:r>
              <a:rPr lang="cs-CZ" sz="1800" dirty="0">
                <a:solidFill>
                  <a:srgbClr val="002060"/>
                </a:solidFill>
              </a:rPr>
              <a:t> </a:t>
            </a:r>
            <a:r>
              <a:rPr lang="cs-CZ" sz="1800" dirty="0" err="1">
                <a:solidFill>
                  <a:srgbClr val="002060"/>
                </a:solidFill>
              </a:rPr>
              <a:t>Interviews</a:t>
            </a:r>
            <a:r>
              <a:rPr lang="cs-CZ" sz="1800" dirty="0">
                <a:solidFill>
                  <a:srgbClr val="002060"/>
                </a:solidFill>
              </a:rPr>
              <a:t> …. nuda :/ </a:t>
            </a:r>
          </a:p>
          <a:p>
            <a:r>
              <a:rPr lang="cs-CZ" sz="1800" dirty="0" err="1">
                <a:solidFill>
                  <a:srgbClr val="002060"/>
                </a:solidFill>
              </a:rPr>
              <a:t>Landing</a:t>
            </a:r>
            <a:r>
              <a:rPr lang="cs-CZ" sz="1800" dirty="0">
                <a:solidFill>
                  <a:srgbClr val="002060"/>
                </a:solidFill>
              </a:rPr>
              <a:t> </a:t>
            </a:r>
            <a:r>
              <a:rPr lang="cs-CZ" sz="1800" dirty="0" err="1">
                <a:solidFill>
                  <a:srgbClr val="002060"/>
                </a:solidFill>
              </a:rPr>
              <a:t>Page</a:t>
            </a:r>
            <a:r>
              <a:rPr lang="cs-CZ" sz="1800" dirty="0">
                <a:solidFill>
                  <a:srgbClr val="002060"/>
                </a:solidFill>
              </a:rPr>
              <a:t> – fasáda webu – testujeme, zda je zájem a podepíší se k budoucí koupi.</a:t>
            </a:r>
          </a:p>
          <a:p>
            <a:r>
              <a:rPr lang="cs-CZ" sz="1800" dirty="0">
                <a:solidFill>
                  <a:srgbClr val="002060"/>
                </a:solidFill>
              </a:rPr>
              <a:t>A/B </a:t>
            </a:r>
            <a:r>
              <a:rPr lang="cs-CZ" sz="1800" dirty="0" err="1">
                <a:solidFill>
                  <a:srgbClr val="002060"/>
                </a:solidFill>
              </a:rPr>
              <a:t>testing</a:t>
            </a:r>
            <a:r>
              <a:rPr lang="cs-CZ" sz="1800" dirty="0">
                <a:solidFill>
                  <a:srgbClr val="002060"/>
                </a:solidFill>
              </a:rPr>
              <a:t> – viz samostatný slajd.</a:t>
            </a:r>
          </a:p>
          <a:p>
            <a:r>
              <a:rPr lang="cs-CZ" sz="1800" dirty="0">
                <a:solidFill>
                  <a:srgbClr val="002060"/>
                </a:solidFill>
              </a:rPr>
              <a:t>Ad </a:t>
            </a:r>
            <a:r>
              <a:rPr lang="cs-CZ" sz="1800" dirty="0" err="1">
                <a:solidFill>
                  <a:srgbClr val="002060"/>
                </a:solidFill>
              </a:rPr>
              <a:t>Campaigns</a:t>
            </a:r>
            <a:r>
              <a:rPr lang="cs-CZ" sz="1800" dirty="0">
                <a:solidFill>
                  <a:srgbClr val="002060"/>
                </a:solidFill>
              </a:rPr>
              <a:t> – přes Google </a:t>
            </a:r>
            <a:r>
              <a:rPr lang="cs-CZ" sz="1800" dirty="0" err="1">
                <a:solidFill>
                  <a:srgbClr val="002060"/>
                </a:solidFill>
              </a:rPr>
              <a:t>AdWords</a:t>
            </a:r>
            <a:r>
              <a:rPr lang="cs-CZ" sz="1800" dirty="0">
                <a:solidFill>
                  <a:srgbClr val="002060"/>
                </a:solidFill>
              </a:rPr>
              <a:t> a Facebook.</a:t>
            </a:r>
          </a:p>
          <a:p>
            <a:r>
              <a:rPr lang="cs-CZ" sz="1800" dirty="0" err="1">
                <a:solidFill>
                  <a:srgbClr val="002060"/>
                </a:solidFill>
              </a:rPr>
              <a:t>Fundraising</a:t>
            </a:r>
            <a:r>
              <a:rPr lang="cs-CZ" sz="1800" dirty="0">
                <a:solidFill>
                  <a:srgbClr val="002060"/>
                </a:solidFill>
              </a:rPr>
              <a:t> – přes </a:t>
            </a:r>
            <a:r>
              <a:rPr lang="cs-CZ" sz="1800" dirty="0" err="1">
                <a:solidFill>
                  <a:srgbClr val="002060"/>
                </a:solidFill>
              </a:rPr>
              <a:t>Kickstarter</a:t>
            </a:r>
            <a:r>
              <a:rPr lang="cs-CZ" sz="1800" dirty="0">
                <a:solidFill>
                  <a:srgbClr val="002060"/>
                </a:solidFill>
              </a:rPr>
              <a:t>, </a:t>
            </a:r>
            <a:r>
              <a:rPr lang="cs-CZ" sz="1800" dirty="0" err="1">
                <a:solidFill>
                  <a:srgbClr val="002060"/>
                </a:solidFill>
              </a:rPr>
              <a:t>Indiegogo</a:t>
            </a:r>
            <a:r>
              <a:rPr lang="cs-CZ" sz="1800" dirty="0">
                <a:solidFill>
                  <a:srgbClr val="002060"/>
                </a:solidFill>
              </a:rPr>
              <a:t>.</a:t>
            </a:r>
          </a:p>
          <a:p>
            <a:r>
              <a:rPr lang="cs-CZ" sz="1800" dirty="0" err="1">
                <a:solidFill>
                  <a:srgbClr val="002060"/>
                </a:solidFill>
              </a:rPr>
              <a:t>Explainer</a:t>
            </a:r>
            <a:r>
              <a:rPr lang="cs-CZ" sz="1800" dirty="0">
                <a:solidFill>
                  <a:srgbClr val="002060"/>
                </a:solidFill>
              </a:rPr>
              <a:t> </a:t>
            </a:r>
            <a:r>
              <a:rPr lang="cs-CZ" sz="1800" dirty="0" err="1">
                <a:solidFill>
                  <a:srgbClr val="002060"/>
                </a:solidFill>
              </a:rPr>
              <a:t>Videos</a:t>
            </a:r>
            <a:r>
              <a:rPr lang="cs-CZ" sz="1800" dirty="0">
                <a:solidFill>
                  <a:srgbClr val="002060"/>
                </a:solidFill>
              </a:rPr>
              <a:t> – vysvětlující video (</a:t>
            </a:r>
            <a:r>
              <a:rPr lang="cs-CZ" sz="1800" dirty="0" err="1">
                <a:solidFill>
                  <a:srgbClr val="002060"/>
                </a:solidFill>
              </a:rPr>
              <a:t>Dropbox</a:t>
            </a:r>
            <a:r>
              <a:rPr lang="cs-CZ" sz="1800" dirty="0">
                <a:solidFill>
                  <a:srgbClr val="002060"/>
                </a:solidFill>
              </a:rPr>
              <a:t>).</a:t>
            </a:r>
          </a:p>
          <a:p>
            <a:r>
              <a:rPr lang="cs-CZ" sz="1800" dirty="0" err="1">
                <a:solidFill>
                  <a:srgbClr val="002060"/>
                </a:solidFill>
              </a:rPr>
              <a:t>Blogs</a:t>
            </a:r>
            <a:r>
              <a:rPr lang="cs-CZ" sz="1800" dirty="0">
                <a:solidFill>
                  <a:srgbClr val="002060"/>
                </a:solidFill>
              </a:rPr>
              <a:t> – využití známého </a:t>
            </a:r>
            <a:r>
              <a:rPr lang="cs-CZ" sz="1800" dirty="0" err="1">
                <a:solidFill>
                  <a:srgbClr val="002060"/>
                </a:solidFill>
              </a:rPr>
              <a:t>blogera</a:t>
            </a:r>
            <a:r>
              <a:rPr lang="cs-CZ" sz="1800" dirty="0">
                <a:solidFill>
                  <a:srgbClr val="002060"/>
                </a:solidFill>
              </a:rPr>
              <a:t> k práci s komunitou.</a:t>
            </a:r>
          </a:p>
          <a:p>
            <a:r>
              <a:rPr lang="en-US" sz="1800" dirty="0">
                <a:solidFill>
                  <a:srgbClr val="002060"/>
                </a:solidFill>
              </a:rPr>
              <a:t>Manual-first (aka “Wizard of Oz”) MVP</a:t>
            </a:r>
            <a:r>
              <a:rPr lang="cs-CZ" sz="1800" dirty="0">
                <a:solidFill>
                  <a:srgbClr val="002060"/>
                </a:solidFill>
              </a:rPr>
              <a:t> – „</a:t>
            </a:r>
            <a:r>
              <a:rPr lang="cs-CZ" sz="1800" dirty="0" err="1">
                <a:solidFill>
                  <a:srgbClr val="002060"/>
                </a:solidFill>
              </a:rPr>
              <a:t>fake</a:t>
            </a:r>
            <a:r>
              <a:rPr lang="cs-CZ" sz="1800" dirty="0">
                <a:solidFill>
                  <a:srgbClr val="002060"/>
                </a:solidFill>
              </a:rPr>
              <a:t> </a:t>
            </a:r>
            <a:r>
              <a:rPr lang="cs-CZ" sz="1800" dirty="0" err="1">
                <a:solidFill>
                  <a:srgbClr val="002060"/>
                </a:solidFill>
              </a:rPr>
              <a:t>it</a:t>
            </a:r>
            <a:r>
              <a:rPr lang="cs-CZ" sz="1800" dirty="0">
                <a:solidFill>
                  <a:srgbClr val="002060"/>
                </a:solidFill>
              </a:rPr>
              <a:t> </a:t>
            </a:r>
            <a:r>
              <a:rPr lang="cs-CZ" sz="1800" dirty="0" err="1">
                <a:solidFill>
                  <a:srgbClr val="002060"/>
                </a:solidFill>
              </a:rPr>
              <a:t>till</a:t>
            </a:r>
            <a:r>
              <a:rPr lang="cs-CZ" sz="1800" dirty="0">
                <a:solidFill>
                  <a:srgbClr val="002060"/>
                </a:solidFill>
              </a:rPr>
              <a:t> </a:t>
            </a:r>
            <a:r>
              <a:rPr lang="cs-CZ" sz="1800" dirty="0" err="1">
                <a:solidFill>
                  <a:srgbClr val="002060"/>
                </a:solidFill>
              </a:rPr>
              <a:t>you</a:t>
            </a:r>
            <a:r>
              <a:rPr lang="cs-CZ" sz="1800" dirty="0">
                <a:solidFill>
                  <a:srgbClr val="002060"/>
                </a:solidFill>
              </a:rPr>
              <a:t> make </a:t>
            </a:r>
            <a:r>
              <a:rPr lang="cs-CZ" sz="1800" dirty="0" err="1">
                <a:solidFill>
                  <a:srgbClr val="002060"/>
                </a:solidFill>
              </a:rPr>
              <a:t>it</a:t>
            </a:r>
            <a:r>
              <a:rPr lang="cs-CZ" sz="1800" dirty="0">
                <a:solidFill>
                  <a:srgbClr val="002060"/>
                </a:solidFill>
              </a:rPr>
              <a:t>“ – místo budování infrastruktury to zkusíme a postupně dopracováváme.</a:t>
            </a:r>
          </a:p>
          <a:p>
            <a:r>
              <a:rPr lang="cs-CZ" sz="1800" dirty="0" err="1">
                <a:solidFill>
                  <a:srgbClr val="002060"/>
                </a:solidFill>
              </a:rPr>
              <a:t>Concierge</a:t>
            </a:r>
            <a:r>
              <a:rPr lang="cs-CZ" sz="1800" dirty="0">
                <a:solidFill>
                  <a:srgbClr val="002060"/>
                </a:solidFill>
              </a:rPr>
              <a:t> </a:t>
            </a:r>
            <a:r>
              <a:rPr lang="cs-CZ" sz="1800" dirty="0" err="1">
                <a:solidFill>
                  <a:srgbClr val="002060"/>
                </a:solidFill>
              </a:rPr>
              <a:t>MVPs</a:t>
            </a:r>
            <a:r>
              <a:rPr lang="cs-CZ" sz="1800" dirty="0">
                <a:solidFill>
                  <a:srgbClr val="002060"/>
                </a:solidFill>
              </a:rPr>
              <a:t> – manuálně řešíme zákazníkovy problémy a neskrýváme to – </a:t>
            </a:r>
            <a:r>
              <a:rPr lang="cs-CZ" sz="1800" dirty="0" err="1">
                <a:solidFill>
                  <a:srgbClr val="002060"/>
                </a:solidFill>
              </a:rPr>
              <a:t>testing</a:t>
            </a:r>
            <a:r>
              <a:rPr lang="cs-CZ" sz="1800" dirty="0">
                <a:solidFill>
                  <a:srgbClr val="002060"/>
                </a:solidFill>
              </a:rPr>
              <a:t> </a:t>
            </a:r>
            <a:r>
              <a:rPr lang="cs-CZ" sz="1800" dirty="0" err="1">
                <a:solidFill>
                  <a:srgbClr val="002060"/>
                </a:solidFill>
              </a:rPr>
              <a:t>fail</a:t>
            </a:r>
            <a:r>
              <a:rPr lang="cs-CZ" sz="1800" dirty="0">
                <a:solidFill>
                  <a:srgbClr val="002060"/>
                </a:solidFill>
              </a:rPr>
              <a:t>/úspěch.</a:t>
            </a:r>
          </a:p>
          <a:p>
            <a:r>
              <a:rPr lang="cs-CZ" sz="1800" dirty="0" err="1">
                <a:solidFill>
                  <a:srgbClr val="002060"/>
                </a:solidFill>
              </a:rPr>
              <a:t>Pre-order</a:t>
            </a:r>
            <a:r>
              <a:rPr lang="cs-CZ" sz="1800" dirty="0">
                <a:solidFill>
                  <a:srgbClr val="002060"/>
                </a:solidFill>
              </a:rPr>
              <a:t> – předobjednávky testují zájem.</a:t>
            </a:r>
          </a:p>
        </p:txBody>
      </p:sp>
      <p:sp>
        <p:nvSpPr>
          <p:cNvPr id="6" name="Nadpis 5"/>
          <p:cNvSpPr>
            <a:spLocks noGrp="1"/>
          </p:cNvSpPr>
          <p:nvPr>
            <p:ph type="title"/>
          </p:nvPr>
        </p:nvSpPr>
        <p:spPr>
          <a:xfrm>
            <a:off x="179512" y="195486"/>
            <a:ext cx="6696744" cy="507703"/>
          </a:xfrm>
        </p:spPr>
        <p:txBody>
          <a:bodyPr/>
          <a:lstStyle/>
          <a:p>
            <a:r>
              <a:rPr lang="pl-PL" dirty="0"/>
              <a:t>15 cest jak testovat produkty nestandardně</a:t>
            </a:r>
            <a:endParaRPr lang="cs-CZ" dirty="0"/>
          </a:p>
        </p:txBody>
      </p:sp>
    </p:spTree>
    <p:extLst>
      <p:ext uri="{BB962C8B-B14F-4D97-AF65-F5344CB8AC3E}">
        <p14:creationId xmlns:p14="http://schemas.microsoft.com/office/powerpoint/2010/main" val="3613964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Oficiální zabudované měřící nástroje Facebooku. Měří tedy jen FB zvolené </a:t>
            </a:r>
            <a:r>
              <a:rPr lang="cs-CZ" sz="2000" dirty="0">
                <a:solidFill>
                  <a:srgbClr val="002060"/>
                </a:solidFill>
                <a:hlinkClick r:id="rId3"/>
              </a:rPr>
              <a:t>metriky</a:t>
            </a:r>
            <a:r>
              <a:rPr lang="cs-CZ" sz="2000" dirty="0">
                <a:solidFill>
                  <a:srgbClr val="002060"/>
                </a:solidFill>
              </a:rPr>
              <a:t>: </a:t>
            </a:r>
            <a:r>
              <a:rPr lang="cs-CZ" sz="2000" dirty="0" err="1">
                <a:solidFill>
                  <a:srgbClr val="002060"/>
                </a:solidFill>
              </a:rPr>
              <a:t>Page</a:t>
            </a:r>
            <a:r>
              <a:rPr lang="cs-CZ" sz="2000" dirty="0">
                <a:solidFill>
                  <a:srgbClr val="002060"/>
                </a:solidFill>
              </a:rPr>
              <a:t> </a:t>
            </a:r>
            <a:r>
              <a:rPr lang="cs-CZ" sz="2000" dirty="0" err="1">
                <a:solidFill>
                  <a:srgbClr val="002060"/>
                </a:solidFill>
              </a:rPr>
              <a:t>likes</a:t>
            </a:r>
            <a:r>
              <a:rPr lang="cs-CZ" sz="2000" dirty="0">
                <a:solidFill>
                  <a:srgbClr val="002060"/>
                </a:solidFill>
              </a:rPr>
              <a:t>, Post </a:t>
            </a:r>
            <a:r>
              <a:rPr lang="cs-CZ" sz="2000" dirty="0" err="1">
                <a:solidFill>
                  <a:srgbClr val="002060"/>
                </a:solidFill>
              </a:rPr>
              <a:t>reach</a:t>
            </a:r>
            <a:r>
              <a:rPr lang="cs-CZ" sz="2000" dirty="0">
                <a:solidFill>
                  <a:srgbClr val="002060"/>
                </a:solidFill>
              </a:rPr>
              <a:t>, </a:t>
            </a:r>
            <a:r>
              <a:rPr lang="cs-CZ" sz="2000" dirty="0" err="1">
                <a:solidFill>
                  <a:srgbClr val="002060"/>
                </a:solidFill>
              </a:rPr>
              <a:t>Engagement</a:t>
            </a:r>
            <a:r>
              <a:rPr lang="en-US" sz="2000" dirty="0">
                <a:solidFill>
                  <a:srgbClr val="002060"/>
                </a:solidFill>
              </a:rPr>
              <a:t>.</a:t>
            </a:r>
            <a:endParaRPr lang="cs-CZ" sz="2000" dirty="0">
              <a:solidFill>
                <a:srgbClr val="002060"/>
              </a:solidFill>
            </a:endParaRPr>
          </a:p>
          <a:p>
            <a:r>
              <a:rPr lang="cs-CZ" sz="2000" dirty="0">
                <a:solidFill>
                  <a:srgbClr val="002060"/>
                </a:solidFill>
                <a:hlinkClick r:id="rId4"/>
              </a:rPr>
              <a:t>Co si hlídat?</a:t>
            </a:r>
            <a:endParaRPr lang="cs-CZ" sz="2000" dirty="0">
              <a:solidFill>
                <a:srgbClr val="002060"/>
              </a:solidFill>
            </a:endParaRPr>
          </a:p>
          <a:p>
            <a:r>
              <a:rPr lang="cs-CZ" sz="2000" dirty="0">
                <a:solidFill>
                  <a:srgbClr val="002060"/>
                </a:solidFill>
                <a:hlinkClick r:id="rId5"/>
              </a:rPr>
              <a:t>FB Barometr.</a:t>
            </a:r>
            <a:endParaRPr lang="cs-CZ" sz="2000" dirty="0">
              <a:solidFill>
                <a:srgbClr val="002060"/>
              </a:solidFill>
            </a:endParaRPr>
          </a:p>
          <a:p>
            <a:r>
              <a:rPr lang="cs-CZ" sz="2000" dirty="0">
                <a:solidFill>
                  <a:srgbClr val="002060"/>
                </a:solidFill>
                <a:hlinkClick r:id="rId6"/>
              </a:rPr>
              <a:t>Vše jinak – co nevidím?</a:t>
            </a:r>
            <a:endParaRPr lang="cs-CZ" sz="2000" dirty="0">
              <a:solidFill>
                <a:srgbClr val="002060"/>
              </a:solidFill>
            </a:endParaRPr>
          </a:p>
        </p:txBody>
      </p:sp>
      <p:sp>
        <p:nvSpPr>
          <p:cNvPr id="6" name="Nadpis 5"/>
          <p:cNvSpPr>
            <a:spLocks noGrp="1"/>
          </p:cNvSpPr>
          <p:nvPr>
            <p:ph type="title"/>
          </p:nvPr>
        </p:nvSpPr>
        <p:spPr>
          <a:xfrm>
            <a:off x="179512" y="195486"/>
            <a:ext cx="7488832" cy="507703"/>
          </a:xfrm>
        </p:spPr>
        <p:txBody>
          <a:bodyPr/>
          <a:lstStyle/>
          <a:p>
            <a:r>
              <a:rPr lang="en-US" dirty="0"/>
              <a:t>Facebook Insights</a:t>
            </a:r>
            <a:endParaRPr lang="cs-CZ" dirty="0"/>
          </a:p>
        </p:txBody>
      </p:sp>
      <p:pic>
        <p:nvPicPr>
          <p:cNvPr id="5" name="Obráze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944" y="2067694"/>
            <a:ext cx="4569565" cy="2484856"/>
          </a:xfrm>
          <a:prstGeom prst="rect">
            <a:avLst/>
          </a:prstGeom>
        </p:spPr>
      </p:pic>
    </p:spTree>
    <p:extLst>
      <p:ext uri="{BB962C8B-B14F-4D97-AF65-F5344CB8AC3E}">
        <p14:creationId xmlns:p14="http://schemas.microsoft.com/office/powerpoint/2010/main" val="3151443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Obsahová analýza je analýza obsahu jednotlivých </a:t>
            </a:r>
            <a:r>
              <a:rPr lang="cs-CZ" sz="2000" dirty="0" err="1">
                <a:solidFill>
                  <a:srgbClr val="002060"/>
                </a:solidFill>
              </a:rPr>
              <a:t>komentů</a:t>
            </a:r>
            <a:r>
              <a:rPr lang="cs-CZ" sz="2000" dirty="0">
                <a:solidFill>
                  <a:srgbClr val="002060"/>
                </a:solidFill>
              </a:rPr>
              <a:t>. Lze měřit automaticky jen pro určité jazyky a pouze pro slova/fráze. Takže děláme analýzu „ručně“. </a:t>
            </a:r>
          </a:p>
          <a:p>
            <a:r>
              <a:rPr lang="cs-CZ" sz="2000" dirty="0">
                <a:solidFill>
                  <a:srgbClr val="002060"/>
                </a:solidFill>
              </a:rPr>
              <a:t>Příklad v ČR - </a:t>
            </a:r>
            <a:r>
              <a:rPr lang="cs-CZ" sz="2000" dirty="0">
                <a:solidFill>
                  <a:srgbClr val="002060"/>
                </a:solidFill>
                <a:hlinkClick r:id="rId3"/>
              </a:rPr>
              <a:t>Mladí utíkají před rodiči pryč z Facebooku a na internetu mluví hlavně o sobě</a:t>
            </a:r>
            <a:r>
              <a:rPr lang="cs-CZ" sz="2000" dirty="0">
                <a:solidFill>
                  <a:srgbClr val="002060"/>
                </a:solidFill>
              </a:rPr>
              <a:t>. </a:t>
            </a:r>
          </a:p>
          <a:p>
            <a:r>
              <a:rPr lang="cs-CZ" sz="2000" i="1" dirty="0">
                <a:solidFill>
                  <a:srgbClr val="002060"/>
                </a:solidFill>
              </a:rPr>
              <a:t>„ </a:t>
            </a:r>
            <a:r>
              <a:rPr lang="cs-CZ" sz="2000" i="1" dirty="0">
                <a:solidFill>
                  <a:srgbClr val="002060"/>
                </a:solidFill>
                <a:hlinkClick r:id="rId4"/>
              </a:rPr>
              <a:t>Dle </a:t>
            </a:r>
            <a:r>
              <a:rPr lang="cs-CZ" sz="2000" i="1" dirty="0">
                <a:solidFill>
                  <a:srgbClr val="002060"/>
                </a:solidFill>
              </a:rPr>
              <a:t>nedávno uniklých dat se </a:t>
            </a:r>
            <a:r>
              <a:rPr lang="cs-CZ" sz="2000" b="1" i="1" dirty="0">
                <a:solidFill>
                  <a:srgbClr val="002060"/>
                </a:solidFill>
              </a:rPr>
              <a:t>propadlo</a:t>
            </a:r>
            <a:r>
              <a:rPr lang="cs-CZ" sz="2000" i="1" dirty="0">
                <a:solidFill>
                  <a:srgbClr val="002060"/>
                </a:solidFill>
              </a:rPr>
              <a:t> v polovině roku 2015 </a:t>
            </a:r>
            <a:r>
              <a:rPr lang="cs-CZ" sz="2000" b="1" i="1" dirty="0">
                <a:solidFill>
                  <a:srgbClr val="002060"/>
                </a:solidFill>
              </a:rPr>
              <a:t>sdílení osobního obsahu o 21 %</a:t>
            </a:r>
            <a:r>
              <a:rPr lang="cs-CZ" sz="2000" i="1" dirty="0">
                <a:solidFill>
                  <a:srgbClr val="002060"/>
                </a:solidFill>
              </a:rPr>
              <a:t> v meziročním srovnání. Facebook přitom uvedl, že celková úroveň sdílení zůstala „nejen silná, ale i podobná úrovni z minulých let". To jen indikuje, že 1,6 miliardy uživatelů nahradilo z velmi podstatné části sdílení svých zážitků linky na média, </a:t>
            </a:r>
            <a:r>
              <a:rPr lang="cs-CZ" sz="2000" i="1" dirty="0" err="1">
                <a:solidFill>
                  <a:srgbClr val="002060"/>
                </a:solidFill>
              </a:rPr>
              <a:t>gify</a:t>
            </a:r>
            <a:r>
              <a:rPr lang="cs-CZ" sz="2000" i="1" dirty="0">
                <a:solidFill>
                  <a:srgbClr val="002060"/>
                </a:solidFill>
              </a:rPr>
              <a:t> a videi.“ </a:t>
            </a:r>
            <a:r>
              <a:rPr lang="cs-CZ" sz="2000" dirty="0">
                <a:solidFill>
                  <a:srgbClr val="002060"/>
                </a:solidFill>
              </a:rPr>
              <a:t>Jak to budeme měřit, a co přesně?</a:t>
            </a:r>
          </a:p>
          <a:p>
            <a:r>
              <a:rPr lang="cs-CZ" sz="2000" dirty="0">
                <a:solidFill>
                  <a:srgbClr val="002060"/>
                </a:solidFill>
                <a:hlinkClick r:id="rId5"/>
              </a:rPr>
              <a:t>Socialbakers</a:t>
            </a:r>
            <a:r>
              <a:rPr lang="cs-CZ" sz="2000" dirty="0">
                <a:solidFill>
                  <a:srgbClr val="002060"/>
                </a:solidFill>
              </a:rPr>
              <a:t>. </a:t>
            </a:r>
          </a:p>
        </p:txBody>
      </p:sp>
      <p:sp>
        <p:nvSpPr>
          <p:cNvPr id="6" name="Nadpis 5"/>
          <p:cNvSpPr>
            <a:spLocks noGrp="1"/>
          </p:cNvSpPr>
          <p:nvPr>
            <p:ph type="title"/>
          </p:nvPr>
        </p:nvSpPr>
        <p:spPr>
          <a:xfrm>
            <a:off x="179512" y="195486"/>
            <a:ext cx="6264696" cy="507703"/>
          </a:xfrm>
        </p:spPr>
        <p:txBody>
          <a:bodyPr/>
          <a:lstStyle/>
          <a:p>
            <a:r>
              <a:rPr lang="cs-CZ" dirty="0"/>
              <a:t>Další metriky FB? Ale ne, obsahová analýza</a:t>
            </a:r>
          </a:p>
        </p:txBody>
      </p:sp>
    </p:spTree>
    <p:extLst>
      <p:ext uri="{BB962C8B-B14F-4D97-AF65-F5344CB8AC3E}">
        <p14:creationId xmlns:p14="http://schemas.microsoft.com/office/powerpoint/2010/main" val="1264109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424936" cy="3024336"/>
          </a:xfrm>
          <a:prstGeom prst="rect">
            <a:avLst/>
          </a:prstGeom>
        </p:spPr>
        <p:txBody>
          <a:bodyPr>
            <a:noAutofit/>
          </a:bodyPr>
          <a:lstStyle/>
          <a:p>
            <a:r>
              <a:rPr lang="cs-CZ" sz="2000" b="1" dirty="0">
                <a:solidFill>
                  <a:srgbClr val="002060"/>
                </a:solidFill>
              </a:rPr>
              <a:t>Značka</a:t>
            </a:r>
            <a:r>
              <a:rPr lang="cs-CZ" sz="2000" dirty="0">
                <a:solidFill>
                  <a:srgbClr val="002060"/>
                </a:solidFill>
              </a:rPr>
              <a:t> = „</a:t>
            </a:r>
            <a:r>
              <a:rPr lang="cs-CZ" sz="2000" i="1" dirty="0">
                <a:solidFill>
                  <a:srgbClr val="002060"/>
                </a:solidFill>
              </a:rPr>
              <a:t>Značka je jméno, název, znak, výtvarný projev nebo kombinace předchozích prvků. Jejím smyslem je odlišení zboží nebo služeb jednoho prodejce nebo skupiny prodejců od zboží nebo služeb konkurenčních prodejců</a:t>
            </a:r>
            <a:r>
              <a:rPr lang="cs-CZ" sz="2000" dirty="0">
                <a:solidFill>
                  <a:srgbClr val="002060"/>
                </a:solidFill>
              </a:rPr>
              <a:t>.“ (Vysekalová, 2011, s. 136) Značka má emocionální a racionální část (</a:t>
            </a:r>
            <a:r>
              <a:rPr lang="cs-CZ" sz="2000" dirty="0" err="1">
                <a:solidFill>
                  <a:srgbClr val="002060"/>
                </a:solidFill>
              </a:rPr>
              <a:t>brand</a:t>
            </a:r>
            <a:r>
              <a:rPr lang="cs-CZ" sz="2000" dirty="0">
                <a:solidFill>
                  <a:srgbClr val="002060"/>
                </a:solidFill>
              </a:rPr>
              <a:t> </a:t>
            </a:r>
            <a:r>
              <a:rPr lang="cs-CZ" sz="2000" dirty="0" err="1">
                <a:solidFill>
                  <a:srgbClr val="002060"/>
                </a:solidFill>
              </a:rPr>
              <a:t>name</a:t>
            </a:r>
            <a:r>
              <a:rPr lang="cs-CZ" sz="2000" dirty="0">
                <a:solidFill>
                  <a:srgbClr val="002060"/>
                </a:solidFill>
              </a:rPr>
              <a:t>, logo, slogan, story, </a:t>
            </a:r>
            <a:r>
              <a:rPr lang="cs-CZ" sz="2000" dirty="0" err="1">
                <a:solidFill>
                  <a:srgbClr val="002060"/>
                </a:solidFill>
              </a:rPr>
              <a:t>message</a:t>
            </a:r>
            <a:r>
              <a:rPr lang="cs-CZ" sz="2000" dirty="0">
                <a:solidFill>
                  <a:srgbClr val="002060"/>
                </a:solidFill>
              </a:rPr>
              <a:t>).</a:t>
            </a:r>
          </a:p>
          <a:p>
            <a:r>
              <a:rPr lang="cs-CZ" sz="2000" b="1" dirty="0" err="1">
                <a:solidFill>
                  <a:srgbClr val="002060"/>
                </a:solidFill>
              </a:rPr>
              <a:t>Trackingová</a:t>
            </a:r>
            <a:r>
              <a:rPr lang="cs-CZ" sz="2000" b="1" dirty="0">
                <a:solidFill>
                  <a:srgbClr val="002060"/>
                </a:solidFill>
              </a:rPr>
              <a:t> studie </a:t>
            </a:r>
            <a:r>
              <a:rPr lang="cs-CZ" sz="2000" dirty="0">
                <a:solidFill>
                  <a:srgbClr val="002060"/>
                </a:solidFill>
              </a:rPr>
              <a:t>– monitoruje sílu /zdraví značky v průběhu času (životního cyklu), někdy porovnává s konkurencí. Studie by tedy měla obsahovat ustálené otázky a být na vzorku současných zákazníků. Založena na 4 indikátorech, viz dále. </a:t>
            </a:r>
          </a:p>
          <a:p>
            <a:r>
              <a:rPr lang="cs-CZ" sz="2000" b="1" dirty="0">
                <a:solidFill>
                  <a:srgbClr val="002060"/>
                </a:solidFill>
              </a:rPr>
              <a:t>Brand audit </a:t>
            </a:r>
            <a:r>
              <a:rPr lang="cs-CZ" sz="2000" dirty="0">
                <a:solidFill>
                  <a:srgbClr val="002060"/>
                </a:solidFill>
              </a:rPr>
              <a:t>– komplexní audit značky, pokrývá všechny oblasti značky. Audit se provádí na koncových zákaznících, na zaměstnancích, ale i v samotných prostorách firmy (odhalí vnitřní/vnější pohled na značku). </a:t>
            </a:r>
          </a:p>
        </p:txBody>
      </p:sp>
      <p:sp>
        <p:nvSpPr>
          <p:cNvPr id="6" name="Nadpis 5"/>
          <p:cNvSpPr>
            <a:spLocks noGrp="1"/>
          </p:cNvSpPr>
          <p:nvPr>
            <p:ph type="title"/>
          </p:nvPr>
        </p:nvSpPr>
        <p:spPr>
          <a:xfrm>
            <a:off x="179512" y="195486"/>
            <a:ext cx="7056784" cy="507703"/>
          </a:xfrm>
        </p:spPr>
        <p:txBody>
          <a:bodyPr/>
          <a:lstStyle/>
          <a:p>
            <a:r>
              <a:rPr lang="en-US" dirty="0" err="1"/>
              <a:t>Výzkum</a:t>
            </a:r>
            <a:r>
              <a:rPr lang="en-US" dirty="0"/>
              <a:t> </a:t>
            </a:r>
            <a:r>
              <a:rPr lang="en-US" dirty="0" err="1"/>
              <a:t>značky</a:t>
            </a:r>
            <a:r>
              <a:rPr lang="en-US" dirty="0"/>
              <a:t> 1</a:t>
            </a:r>
            <a:endParaRPr lang="cs-CZ" dirty="0"/>
          </a:p>
        </p:txBody>
      </p:sp>
    </p:spTree>
    <p:extLst>
      <p:ext uri="{BB962C8B-B14F-4D97-AF65-F5344CB8AC3E}">
        <p14:creationId xmlns:p14="http://schemas.microsoft.com/office/powerpoint/2010/main" val="1596719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Logo – asociace obrazové (Renault). Asociační test se všemi myslitelnými variantami, test charakteristik líbivosti. </a:t>
            </a:r>
          </a:p>
          <a:p>
            <a:r>
              <a:rPr lang="cs-CZ" sz="2000" dirty="0">
                <a:solidFill>
                  <a:srgbClr val="002060"/>
                </a:solidFill>
              </a:rPr>
              <a:t>Název značky - asociace slovní (koberec Hoven). Asociační test, srovnávání variant, hodnocení.</a:t>
            </a:r>
          </a:p>
          <a:p>
            <a:r>
              <a:rPr lang="cs-CZ" sz="2000" dirty="0">
                <a:solidFill>
                  <a:srgbClr val="002060"/>
                </a:solidFill>
              </a:rPr>
              <a:t>Slogan – vhodnost, skryté významy. </a:t>
            </a:r>
          </a:p>
          <a:p>
            <a:r>
              <a:rPr lang="cs-CZ" sz="2000" dirty="0">
                <a:solidFill>
                  <a:srgbClr val="002060"/>
                </a:solidFill>
              </a:rPr>
              <a:t>Story (příběh) – námi vytvořená historie a příběh, se kterými značka operuje.</a:t>
            </a:r>
          </a:p>
          <a:p>
            <a:r>
              <a:rPr lang="cs-CZ" sz="2000" dirty="0" err="1">
                <a:solidFill>
                  <a:srgbClr val="002060"/>
                </a:solidFill>
              </a:rPr>
              <a:t>Message</a:t>
            </a:r>
            <a:r>
              <a:rPr lang="cs-CZ" sz="2000" dirty="0">
                <a:solidFill>
                  <a:srgbClr val="002060"/>
                </a:solidFill>
              </a:rPr>
              <a:t> (zpráva) – základní sdělení, které značka říká (jak uživateli, tak o uživateli).</a:t>
            </a:r>
          </a:p>
          <a:p>
            <a:endParaRPr lang="cs-CZ" sz="2000" dirty="0">
              <a:solidFill>
                <a:srgbClr val="002060"/>
              </a:solidFill>
            </a:endParaRPr>
          </a:p>
          <a:p>
            <a:r>
              <a:rPr lang="cs-CZ" sz="2000" dirty="0">
                <a:solidFill>
                  <a:srgbClr val="002060"/>
                </a:solidFill>
              </a:rPr>
              <a:t>Vše musí být integrované = hodí se to k sobě navzájem? Příklad </a:t>
            </a:r>
            <a:r>
              <a:rPr lang="cs-CZ" sz="2000" dirty="0">
                <a:solidFill>
                  <a:srgbClr val="002060"/>
                </a:solidFill>
                <a:hlinkClick r:id="rId3"/>
              </a:rPr>
              <a:t>ČEZ</a:t>
            </a:r>
            <a:r>
              <a:rPr lang="cs-CZ" sz="2000" dirty="0">
                <a:solidFill>
                  <a:srgbClr val="002060"/>
                </a:solidFill>
              </a:rPr>
              <a:t>. </a:t>
            </a:r>
            <a:r>
              <a:rPr lang="cs-CZ" sz="2000" dirty="0">
                <a:solidFill>
                  <a:srgbClr val="002060"/>
                </a:solidFill>
                <a:hlinkClick r:id="rId4"/>
              </a:rPr>
              <a:t>Tescoma</a:t>
            </a:r>
            <a:r>
              <a:rPr lang="cs-CZ" sz="2000" dirty="0">
                <a:solidFill>
                  <a:srgbClr val="002060"/>
                </a:solidFill>
              </a:rPr>
              <a:t>.</a:t>
            </a:r>
            <a:endParaRPr lang="en-US" sz="2000" dirty="0">
              <a:solidFill>
                <a:srgbClr val="002060"/>
              </a:solidFill>
            </a:endParaRPr>
          </a:p>
        </p:txBody>
      </p:sp>
      <p:sp>
        <p:nvSpPr>
          <p:cNvPr id="6" name="Nadpis 5"/>
          <p:cNvSpPr>
            <a:spLocks noGrp="1"/>
          </p:cNvSpPr>
          <p:nvPr>
            <p:ph type="title"/>
          </p:nvPr>
        </p:nvSpPr>
        <p:spPr>
          <a:xfrm>
            <a:off x="179512" y="195486"/>
            <a:ext cx="7776864" cy="507703"/>
          </a:xfrm>
        </p:spPr>
        <p:txBody>
          <a:bodyPr/>
          <a:lstStyle/>
          <a:p>
            <a:r>
              <a:rPr lang="cs-CZ" dirty="0"/>
              <a:t>Jak bych měřil atributy značky?</a:t>
            </a:r>
          </a:p>
        </p:txBody>
      </p:sp>
    </p:spTree>
    <p:extLst>
      <p:ext uri="{BB962C8B-B14F-4D97-AF65-F5344CB8AC3E}">
        <p14:creationId xmlns:p14="http://schemas.microsoft.com/office/powerpoint/2010/main" val="184876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703211"/>
            <a:ext cx="8712968" cy="3024336"/>
          </a:xfrm>
          <a:prstGeom prst="rect">
            <a:avLst/>
          </a:prstGeom>
        </p:spPr>
        <p:txBody>
          <a:bodyPr>
            <a:noAutofit/>
          </a:bodyPr>
          <a:lstStyle/>
          <a:p>
            <a:pPr fontAlgn="base"/>
            <a:r>
              <a:rPr lang="cs-CZ" sz="1900" i="1" dirty="0">
                <a:solidFill>
                  <a:srgbClr val="002060"/>
                </a:solidFill>
              </a:rPr>
              <a:t>„Microsoft </a:t>
            </a:r>
            <a:r>
              <a:rPr lang="cs-CZ" sz="1900" i="1" dirty="0" err="1">
                <a:solidFill>
                  <a:srgbClr val="002060"/>
                </a:solidFill>
              </a:rPr>
              <a:t>Research</a:t>
            </a:r>
            <a:r>
              <a:rPr lang="cs-CZ" sz="1900" i="1" dirty="0">
                <a:solidFill>
                  <a:srgbClr val="002060"/>
                </a:solidFill>
              </a:rPr>
              <a:t> ve spolupráci s týmem vyhledávače Bing vypustil na </a:t>
            </a:r>
            <a:r>
              <a:rPr lang="cs-CZ" sz="1900" i="1" dirty="0" err="1">
                <a:solidFill>
                  <a:srgbClr val="002060"/>
                </a:solidFill>
              </a:rPr>
              <a:t>Twitter</a:t>
            </a:r>
            <a:r>
              <a:rPr lang="cs-CZ" sz="1900" i="1" dirty="0">
                <a:solidFill>
                  <a:srgbClr val="002060"/>
                </a:solidFill>
              </a:rPr>
              <a:t> robota </a:t>
            </a:r>
            <a:r>
              <a:rPr lang="cs-CZ" sz="1900" i="1" u="sng" dirty="0" err="1">
                <a:solidFill>
                  <a:srgbClr val="002060"/>
                </a:solidFill>
                <a:hlinkClick r:id="rId3"/>
              </a:rPr>
              <a:t>Tay</a:t>
            </a:r>
            <a:r>
              <a:rPr lang="cs-CZ" sz="1900" i="1" dirty="0">
                <a:solidFill>
                  <a:srgbClr val="002060"/>
                </a:solidFill>
              </a:rPr>
              <a:t> a naučil jej typické konverzaci amerického puberťáka okolo dvacítky. Stačí, když mu napíšete jakoukoliv zprávu v angličtině na profil </a:t>
            </a:r>
            <a:r>
              <a:rPr lang="cs-CZ" sz="1900" i="1" u="sng" dirty="0">
                <a:solidFill>
                  <a:srgbClr val="002060"/>
                </a:solidFill>
                <a:hlinkClick r:id="rId4"/>
              </a:rPr>
              <a:t>@</a:t>
            </a:r>
            <a:r>
              <a:rPr lang="cs-CZ" sz="1900" i="1" u="sng" dirty="0" err="1">
                <a:solidFill>
                  <a:srgbClr val="002060"/>
                </a:solidFill>
                <a:hlinkClick r:id="rId4"/>
              </a:rPr>
              <a:t>TayandYou</a:t>
            </a:r>
            <a:r>
              <a:rPr lang="cs-CZ" sz="1900" i="1" dirty="0">
                <a:solidFill>
                  <a:srgbClr val="002060"/>
                </a:solidFill>
              </a:rPr>
              <a:t>.</a:t>
            </a:r>
          </a:p>
          <a:p>
            <a:pPr fontAlgn="base"/>
            <a:r>
              <a:rPr lang="cs-CZ" sz="1900" i="1" dirty="0">
                <a:solidFill>
                  <a:srgbClr val="002060"/>
                </a:solidFill>
              </a:rPr>
              <a:t>Podle Microsoftu se vzájemná komunikace bude postupně zlepšovat, protože </a:t>
            </a:r>
            <a:r>
              <a:rPr lang="cs-CZ" sz="1900" i="1" dirty="0" err="1">
                <a:solidFill>
                  <a:srgbClr val="002060"/>
                </a:solidFill>
              </a:rPr>
              <a:t>Tay</a:t>
            </a:r>
            <a:r>
              <a:rPr lang="cs-CZ" sz="1900" i="1" dirty="0">
                <a:solidFill>
                  <a:srgbClr val="002060"/>
                </a:solidFill>
              </a:rPr>
              <a:t> používá techniky strojového učení, takže zatímco první odpovědi budou všelijaké, měly by se dál zdokonalovat.</a:t>
            </a:r>
          </a:p>
          <a:p>
            <a:pPr fontAlgn="base"/>
            <a:r>
              <a:rPr lang="cs-CZ" sz="1900" i="1" dirty="0">
                <a:solidFill>
                  <a:srgbClr val="002060"/>
                </a:solidFill>
              </a:rPr>
              <a:t>Po pár hodinách titulky „</a:t>
            </a:r>
            <a:r>
              <a:rPr lang="cs-CZ" sz="1900" i="1" dirty="0">
                <a:solidFill>
                  <a:srgbClr val="002060"/>
                </a:solidFill>
                <a:hlinkClick r:id="rId5"/>
              </a:rPr>
              <a:t>Z chatovacího robota Microsoftu se stal rasista, museli ho vypnout</a:t>
            </a:r>
            <a:r>
              <a:rPr lang="cs-CZ" sz="1900" i="1" dirty="0">
                <a:solidFill>
                  <a:srgbClr val="002060"/>
                </a:solidFill>
              </a:rPr>
              <a:t>“.</a:t>
            </a:r>
          </a:p>
          <a:p>
            <a:pPr fontAlgn="base"/>
            <a:r>
              <a:rPr lang="cs-CZ" sz="1900" i="1" dirty="0" err="1">
                <a:solidFill>
                  <a:srgbClr val="002060"/>
                </a:solidFill>
              </a:rPr>
              <a:t>Tay</a:t>
            </a:r>
            <a:r>
              <a:rPr lang="cs-CZ" sz="1900" i="1" dirty="0">
                <a:solidFill>
                  <a:srgbClr val="002060"/>
                </a:solidFill>
              </a:rPr>
              <a:t> se učil jak ve vztahu k jednotlivým uživatelům, tak především globálně. Z každé dílčí konverzace vzešly nové poznatky, ze kterých se učil o charakteru lidských protějšků. O čem se baví, jak reagují. A sám se podle toho přizpůsoboval. Je tak nakonec spíše ostuda cílových uživatelů, že se </a:t>
            </a:r>
            <a:r>
              <a:rPr lang="cs-CZ" sz="1900" i="1" dirty="0" err="1">
                <a:solidFill>
                  <a:srgbClr val="002060"/>
                </a:solidFill>
              </a:rPr>
              <a:t>Tay</a:t>
            </a:r>
            <a:r>
              <a:rPr lang="cs-CZ" sz="1900" i="1" dirty="0">
                <a:solidFill>
                  <a:srgbClr val="002060"/>
                </a:solidFill>
              </a:rPr>
              <a:t> začal zastávat Hitlera a měl rasistické poznámky. Kromě jiného se stal zastáncem Donalda </a:t>
            </a:r>
            <a:r>
              <a:rPr lang="cs-CZ" sz="1900" i="1" dirty="0" err="1">
                <a:solidFill>
                  <a:srgbClr val="002060"/>
                </a:solidFill>
              </a:rPr>
              <a:t>Trumpa</a:t>
            </a:r>
            <a:r>
              <a:rPr lang="cs-CZ" sz="1900" i="1" dirty="0">
                <a:solidFill>
                  <a:srgbClr val="002060"/>
                </a:solidFill>
              </a:rPr>
              <a:t>.“</a:t>
            </a:r>
            <a:br>
              <a:rPr lang="cs-CZ" sz="1900" dirty="0">
                <a:solidFill>
                  <a:srgbClr val="002060"/>
                </a:solidFill>
              </a:rPr>
            </a:br>
            <a:endParaRPr lang="cs-CZ" sz="1900" dirty="0">
              <a:solidFill>
                <a:srgbClr val="002060"/>
              </a:solidFill>
            </a:endParaRPr>
          </a:p>
        </p:txBody>
      </p:sp>
      <p:sp>
        <p:nvSpPr>
          <p:cNvPr id="6" name="Nadpis 5"/>
          <p:cNvSpPr>
            <a:spLocks noGrp="1"/>
          </p:cNvSpPr>
          <p:nvPr>
            <p:ph type="title"/>
          </p:nvPr>
        </p:nvSpPr>
        <p:spPr>
          <a:xfrm>
            <a:off x="179512" y="195486"/>
            <a:ext cx="7272808" cy="507703"/>
          </a:xfrm>
        </p:spPr>
        <p:txBody>
          <a:bodyPr/>
          <a:lstStyle/>
          <a:p>
            <a:r>
              <a:rPr lang="it-IT" dirty="0"/>
              <a:t>Microsoft testuje AI – Tay (zive.cz)</a:t>
            </a:r>
            <a:endParaRPr lang="cs-CZ" dirty="0"/>
          </a:p>
        </p:txBody>
      </p:sp>
    </p:spTree>
    <p:extLst>
      <p:ext uri="{BB962C8B-B14F-4D97-AF65-F5344CB8AC3E}">
        <p14:creationId xmlns:p14="http://schemas.microsoft.com/office/powerpoint/2010/main" val="59792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Ideálně vše a ještě více, ale to není reálné, proto měřím alespoň důležité části (Kozel, 2011, s. 254):</a:t>
            </a:r>
          </a:p>
          <a:p>
            <a:pPr lvl="1"/>
            <a:r>
              <a:rPr lang="cs-CZ" sz="2000" dirty="0">
                <a:solidFill>
                  <a:srgbClr val="002060"/>
                </a:solidFill>
              </a:rPr>
              <a:t>Povědomí o značce (</a:t>
            </a:r>
            <a:r>
              <a:rPr lang="cs-CZ" sz="2000" dirty="0" err="1">
                <a:solidFill>
                  <a:srgbClr val="002060"/>
                </a:solidFill>
              </a:rPr>
              <a:t>brand</a:t>
            </a:r>
            <a:r>
              <a:rPr lang="cs-CZ" sz="2000" dirty="0">
                <a:solidFill>
                  <a:srgbClr val="002060"/>
                </a:solidFill>
              </a:rPr>
              <a:t> </a:t>
            </a:r>
            <a:r>
              <a:rPr lang="cs-CZ" sz="2000" dirty="0" err="1">
                <a:solidFill>
                  <a:srgbClr val="002060"/>
                </a:solidFill>
              </a:rPr>
              <a:t>awareness</a:t>
            </a:r>
            <a:r>
              <a:rPr lang="cs-CZ" sz="2000" dirty="0">
                <a:solidFill>
                  <a:srgbClr val="002060"/>
                </a:solidFill>
              </a:rPr>
              <a:t>) – znalost (spontánní/podpořená), TOM, oblíbenost, znalost komunikace/kampaní.</a:t>
            </a:r>
          </a:p>
          <a:p>
            <a:pPr lvl="1"/>
            <a:r>
              <a:rPr lang="cs-CZ" sz="2000" dirty="0">
                <a:solidFill>
                  <a:srgbClr val="002060"/>
                </a:solidFill>
              </a:rPr>
              <a:t>Emocionální hodnocení značek – důvěryhodnost, sympatičnost, respekt, inovativnost.</a:t>
            </a:r>
          </a:p>
          <a:p>
            <a:pPr lvl="1"/>
            <a:r>
              <a:rPr lang="cs-CZ" sz="2000" dirty="0">
                <a:solidFill>
                  <a:srgbClr val="002060"/>
                </a:solidFill>
              </a:rPr>
              <a:t>Racionální hodnocení značek – spolehlivost, spokojenost, důležitost, diferenciace od konkurence.</a:t>
            </a:r>
          </a:p>
          <a:p>
            <a:pPr lvl="1"/>
            <a:r>
              <a:rPr lang="cs-CZ" sz="2000" dirty="0">
                <a:solidFill>
                  <a:srgbClr val="002060"/>
                </a:solidFill>
              </a:rPr>
              <a:t>Preference značek – které značky spotřebitel preferuje a proč.</a:t>
            </a:r>
          </a:p>
          <a:p>
            <a:r>
              <a:rPr lang="cs-CZ" sz="2000" dirty="0">
                <a:solidFill>
                  <a:srgbClr val="002060"/>
                </a:solidFill>
              </a:rPr>
              <a:t>Výsledkem je percepční mapa (mapa positioningu), nebo </a:t>
            </a:r>
            <a:r>
              <a:rPr lang="cs-CZ" sz="2000" dirty="0">
                <a:solidFill>
                  <a:srgbClr val="002060"/>
                </a:solidFill>
                <a:hlinkClick r:id="rId3"/>
              </a:rPr>
              <a:t>pyramida značky</a:t>
            </a:r>
            <a:r>
              <a:rPr lang="cs-CZ" sz="2000" dirty="0">
                <a:solidFill>
                  <a:srgbClr val="002060"/>
                </a:solidFill>
              </a:rPr>
              <a:t>. </a:t>
            </a:r>
          </a:p>
        </p:txBody>
      </p:sp>
      <p:sp>
        <p:nvSpPr>
          <p:cNvPr id="6" name="Nadpis 5"/>
          <p:cNvSpPr>
            <a:spLocks noGrp="1"/>
          </p:cNvSpPr>
          <p:nvPr>
            <p:ph type="title"/>
          </p:nvPr>
        </p:nvSpPr>
        <p:spPr>
          <a:xfrm>
            <a:off x="179512" y="195486"/>
            <a:ext cx="7776864" cy="507703"/>
          </a:xfrm>
        </p:spPr>
        <p:txBody>
          <a:bodyPr/>
          <a:lstStyle/>
          <a:p>
            <a:r>
              <a:rPr lang="cs-CZ" dirty="0"/>
              <a:t>Co chci měřit?</a:t>
            </a:r>
          </a:p>
        </p:txBody>
      </p:sp>
    </p:spTree>
    <p:extLst>
      <p:ext uri="{BB962C8B-B14F-4D97-AF65-F5344CB8AC3E}">
        <p14:creationId xmlns:p14="http://schemas.microsoft.com/office/powerpoint/2010/main" val="1773594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Klasické cvičení na poziční mapu</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843558"/>
            <a:ext cx="4932510" cy="3699383"/>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725502"/>
            <a:ext cx="5247324" cy="3935493"/>
          </a:xfrm>
          <a:prstGeom prst="rect">
            <a:avLst/>
          </a:prstGeom>
        </p:spPr>
      </p:pic>
    </p:spTree>
    <p:extLst>
      <p:ext uri="{BB962C8B-B14F-4D97-AF65-F5344CB8AC3E}">
        <p14:creationId xmlns:p14="http://schemas.microsoft.com/office/powerpoint/2010/main" val="2247588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Poziční mapa s pomocí hvězdice</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95736" y="843558"/>
            <a:ext cx="4701662" cy="3552367"/>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7076"/>
            <a:ext cx="5040560" cy="3808424"/>
          </a:xfrm>
          <a:prstGeom prst="rect">
            <a:avLst/>
          </a:prstGeom>
        </p:spPr>
      </p:pic>
    </p:spTree>
    <p:extLst>
      <p:ext uri="{BB962C8B-B14F-4D97-AF65-F5344CB8AC3E}">
        <p14:creationId xmlns:p14="http://schemas.microsoft.com/office/powerpoint/2010/main" val="2046549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1. AWARENESS:</a:t>
            </a:r>
          </a:p>
          <a:p>
            <a:pPr lvl="1"/>
            <a:r>
              <a:rPr lang="cs-CZ" sz="2000" dirty="0">
                <a:solidFill>
                  <a:srgbClr val="002060"/>
                </a:solidFill>
              </a:rPr>
              <a:t>INDIKÁTORY: TOM (top of mind), podpořená nebo spontánní znalost. (</a:t>
            </a:r>
            <a:r>
              <a:rPr lang="cs-CZ" sz="2000" dirty="0">
                <a:solidFill>
                  <a:srgbClr val="002060"/>
                </a:solidFill>
                <a:hlinkClick r:id="rId3"/>
              </a:rPr>
              <a:t>příklad</a:t>
            </a:r>
            <a:r>
              <a:rPr lang="cs-CZ" sz="2000" dirty="0">
                <a:solidFill>
                  <a:srgbClr val="002060"/>
                </a:solidFill>
              </a:rPr>
              <a:t>, </a:t>
            </a:r>
            <a:r>
              <a:rPr lang="cs-CZ" sz="2000" dirty="0">
                <a:solidFill>
                  <a:srgbClr val="002060"/>
                </a:solidFill>
                <a:hlinkClick r:id="rId4"/>
              </a:rPr>
              <a:t>druhý</a:t>
            </a:r>
            <a:r>
              <a:rPr lang="cs-CZ" sz="2000" dirty="0">
                <a:solidFill>
                  <a:srgbClr val="002060"/>
                </a:solidFill>
              </a:rPr>
              <a:t>, </a:t>
            </a:r>
            <a:r>
              <a:rPr lang="cs-CZ" sz="2000" dirty="0">
                <a:solidFill>
                  <a:srgbClr val="002060"/>
                </a:solidFill>
                <a:hlinkClick r:id="rId5"/>
              </a:rPr>
              <a:t>třetí</a:t>
            </a:r>
            <a:r>
              <a:rPr lang="cs-CZ" sz="2000" dirty="0">
                <a:solidFill>
                  <a:srgbClr val="002060"/>
                </a:solidFill>
              </a:rPr>
              <a:t>)</a:t>
            </a:r>
          </a:p>
          <a:p>
            <a:pPr lvl="1"/>
            <a:r>
              <a:rPr lang="cs-CZ" sz="2000" dirty="0">
                <a:solidFill>
                  <a:srgbClr val="002060"/>
                </a:solidFill>
              </a:rPr>
              <a:t>POPIS: Zkoumáme respondentovo rozpoznání značky (dřívější seznámení) nebo vybavení si značky (předchozí zkušenost). Větší šanci k nákupu má značka, kterou si respondent vybaví sám jako první, než značka, kterou mu musí něco připomenout. </a:t>
            </a:r>
          </a:p>
          <a:p>
            <a:r>
              <a:rPr lang="cs-CZ" sz="2000" dirty="0">
                <a:solidFill>
                  <a:srgbClr val="002060"/>
                </a:solidFill>
              </a:rPr>
              <a:t>2. USAGE:</a:t>
            </a:r>
          </a:p>
          <a:p>
            <a:pPr lvl="1"/>
            <a:r>
              <a:rPr lang="cs-CZ" sz="2000" dirty="0">
                <a:solidFill>
                  <a:srgbClr val="002060"/>
                </a:solidFill>
              </a:rPr>
              <a:t>INDIKÁTORY: použití, místa, příležitosti, frekvence.</a:t>
            </a:r>
          </a:p>
          <a:p>
            <a:pPr lvl="1"/>
            <a:r>
              <a:rPr lang="cs-CZ" sz="2000" dirty="0">
                <a:solidFill>
                  <a:srgbClr val="002060"/>
                </a:solidFill>
              </a:rPr>
              <a:t>POPIS: Použití / užití / konzumace značky sleduje chování spotřebitele a jeho preference vůči konkurenci ve smyslu podílu značky na jeho nákupu.</a:t>
            </a:r>
          </a:p>
        </p:txBody>
      </p:sp>
      <p:sp>
        <p:nvSpPr>
          <p:cNvPr id="6" name="Nadpis 5"/>
          <p:cNvSpPr>
            <a:spLocks noGrp="1"/>
          </p:cNvSpPr>
          <p:nvPr>
            <p:ph type="title"/>
          </p:nvPr>
        </p:nvSpPr>
        <p:spPr>
          <a:xfrm>
            <a:off x="179512" y="195486"/>
            <a:ext cx="7776864" cy="507703"/>
          </a:xfrm>
        </p:spPr>
        <p:txBody>
          <a:bodyPr/>
          <a:lstStyle/>
          <a:p>
            <a:r>
              <a:rPr lang="cs-CZ" dirty="0"/>
              <a:t>Indikátory </a:t>
            </a:r>
            <a:r>
              <a:rPr lang="cs-CZ" dirty="0" err="1"/>
              <a:t>trackingové</a:t>
            </a:r>
            <a:r>
              <a:rPr lang="cs-CZ" dirty="0"/>
              <a:t> studie 1</a:t>
            </a:r>
          </a:p>
        </p:txBody>
      </p:sp>
    </p:spTree>
    <p:extLst>
      <p:ext uri="{BB962C8B-B14F-4D97-AF65-F5344CB8AC3E}">
        <p14:creationId xmlns:p14="http://schemas.microsoft.com/office/powerpoint/2010/main" val="7176815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3. BRAND ATTITUDES AND PERCEPTIONS:</a:t>
            </a:r>
          </a:p>
          <a:p>
            <a:pPr lvl="1"/>
            <a:r>
              <a:rPr lang="cs-CZ" sz="2000" dirty="0">
                <a:solidFill>
                  <a:srgbClr val="002060"/>
                </a:solidFill>
              </a:rPr>
              <a:t>INDIKÁTORY: image značky, spokojenost se značkou, loajalita ke značce, vnímání značky </a:t>
            </a:r>
          </a:p>
          <a:p>
            <a:pPr lvl="1"/>
            <a:r>
              <a:rPr lang="cs-CZ" sz="2000" dirty="0">
                <a:solidFill>
                  <a:srgbClr val="002060"/>
                </a:solidFill>
              </a:rPr>
              <a:t>POPIS: Spontánní asociace, racionální a emocionální benefity tvoří hlavní složky image značky. Dalšími parametry jsou oblasti spojené se zákaznickou spokojeností a loajalitou, respektive emoční loajalitou. Přes budování image značky lze budovat rovněž image celé společnosti. </a:t>
            </a:r>
          </a:p>
          <a:p>
            <a:r>
              <a:rPr lang="cs-CZ" sz="2000" dirty="0">
                <a:solidFill>
                  <a:srgbClr val="002060"/>
                </a:solidFill>
              </a:rPr>
              <a:t>4. PURCHASE INTENT:</a:t>
            </a:r>
          </a:p>
          <a:p>
            <a:pPr lvl="1"/>
            <a:r>
              <a:rPr lang="cs-CZ" sz="2000" dirty="0">
                <a:solidFill>
                  <a:srgbClr val="002060"/>
                </a:solidFill>
              </a:rPr>
              <a:t>INDIKÁTORY: ochota značku nakupovat i v budoucnu / po shlédnut komunikace, zvýšení/snížení častosti / objemu nákupu, ochota značku doporučit.</a:t>
            </a:r>
          </a:p>
          <a:p>
            <a:pPr lvl="1"/>
            <a:r>
              <a:rPr lang="cs-CZ" sz="2000" dirty="0">
                <a:solidFill>
                  <a:srgbClr val="002060"/>
                </a:solidFill>
              </a:rPr>
              <a:t>POPIS: představuje zásadní informace o tom, zda spotřebitel značku bude i nadále zařazovat do svého nákupního koše.</a:t>
            </a:r>
          </a:p>
        </p:txBody>
      </p:sp>
      <p:sp>
        <p:nvSpPr>
          <p:cNvPr id="6" name="Nadpis 5"/>
          <p:cNvSpPr>
            <a:spLocks noGrp="1"/>
          </p:cNvSpPr>
          <p:nvPr>
            <p:ph type="title"/>
          </p:nvPr>
        </p:nvSpPr>
        <p:spPr>
          <a:xfrm>
            <a:off x="179512" y="195486"/>
            <a:ext cx="7776864" cy="507703"/>
          </a:xfrm>
        </p:spPr>
        <p:txBody>
          <a:bodyPr/>
          <a:lstStyle/>
          <a:p>
            <a:r>
              <a:rPr lang="cs-CZ" dirty="0"/>
              <a:t>Indikátory </a:t>
            </a:r>
            <a:r>
              <a:rPr lang="cs-CZ" dirty="0" err="1"/>
              <a:t>trackingové</a:t>
            </a:r>
            <a:r>
              <a:rPr lang="cs-CZ" dirty="0"/>
              <a:t> studie 2</a:t>
            </a:r>
          </a:p>
        </p:txBody>
      </p:sp>
    </p:spTree>
    <p:extLst>
      <p:ext uri="{BB962C8B-B14F-4D97-AF65-F5344CB8AC3E}">
        <p14:creationId xmlns:p14="http://schemas.microsoft.com/office/powerpoint/2010/main" val="316997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b="1" dirty="0">
                <a:solidFill>
                  <a:srgbClr val="002060"/>
                </a:solidFill>
              </a:rPr>
              <a:t>Brand </a:t>
            </a:r>
            <a:r>
              <a:rPr lang="cs-CZ" sz="2000" b="1" dirty="0" err="1">
                <a:solidFill>
                  <a:srgbClr val="002060"/>
                </a:solidFill>
              </a:rPr>
              <a:t>equity</a:t>
            </a:r>
            <a:r>
              <a:rPr lang="cs-CZ" sz="2000" b="1" dirty="0">
                <a:solidFill>
                  <a:srgbClr val="002060"/>
                </a:solidFill>
              </a:rPr>
              <a:t> </a:t>
            </a:r>
            <a:r>
              <a:rPr lang="cs-CZ" sz="2000" dirty="0">
                <a:solidFill>
                  <a:srgbClr val="002060"/>
                </a:solidFill>
              </a:rPr>
              <a:t>– analýza zaměřená na známé značky a jejich stěžejní úspěšné části. Základní princip – známá značka generuje větší přidanou hodnotu. Propojeno s </a:t>
            </a:r>
            <a:r>
              <a:rPr lang="cs-CZ" sz="2000" dirty="0" err="1">
                <a:solidFill>
                  <a:srgbClr val="002060"/>
                </a:solidFill>
              </a:rPr>
              <a:t>positioningem</a:t>
            </a:r>
            <a:r>
              <a:rPr lang="cs-CZ" sz="2000" dirty="0">
                <a:solidFill>
                  <a:srgbClr val="002060"/>
                </a:solidFill>
              </a:rPr>
              <a:t> – vnímání značky v myslích zákazníků. </a:t>
            </a:r>
          </a:p>
          <a:p>
            <a:r>
              <a:rPr lang="cs-CZ" sz="2000" dirty="0">
                <a:solidFill>
                  <a:srgbClr val="002060"/>
                </a:solidFill>
              </a:rPr>
              <a:t>Je značka to nejcennější, co některé firmy vlastní? Jak by ovlivnila ztráta značky prodej produktů? Cenu? </a:t>
            </a:r>
          </a:p>
          <a:p>
            <a:r>
              <a:rPr lang="cs-CZ" sz="2000" dirty="0">
                <a:solidFill>
                  <a:srgbClr val="002060"/>
                </a:solidFill>
              </a:rPr>
              <a:t>Brand </a:t>
            </a:r>
            <a:r>
              <a:rPr lang="cs-CZ" sz="2000" dirty="0" err="1">
                <a:solidFill>
                  <a:srgbClr val="002060"/>
                </a:solidFill>
              </a:rPr>
              <a:t>equity</a:t>
            </a:r>
            <a:r>
              <a:rPr lang="cs-CZ" sz="2000" dirty="0">
                <a:solidFill>
                  <a:srgbClr val="002060"/>
                </a:solidFill>
              </a:rPr>
              <a:t> vyjádří hodnotu značky finančně – lze s tímto aktivem dále kalkulovat. Hodnota vyjádřena z pohledu spotřebitele (asociace), pro produkt (porovnání s no-</a:t>
            </a:r>
            <a:r>
              <a:rPr lang="cs-CZ" sz="2000" dirty="0" err="1">
                <a:solidFill>
                  <a:srgbClr val="002060"/>
                </a:solidFill>
              </a:rPr>
              <a:t>name</a:t>
            </a:r>
            <a:r>
              <a:rPr lang="cs-CZ" sz="2000" dirty="0">
                <a:solidFill>
                  <a:srgbClr val="002060"/>
                </a:solidFill>
              </a:rPr>
              <a:t>), pro firmu jako celek. </a:t>
            </a:r>
          </a:p>
          <a:p>
            <a:r>
              <a:rPr lang="cs-CZ" sz="2000" dirty="0">
                <a:solidFill>
                  <a:srgbClr val="002060"/>
                </a:solidFill>
              </a:rPr>
              <a:t>Při vysoké hodnotě BE – využíváme pro rodinu produktů.</a:t>
            </a:r>
          </a:p>
        </p:txBody>
      </p:sp>
      <p:sp>
        <p:nvSpPr>
          <p:cNvPr id="6" name="Nadpis 5"/>
          <p:cNvSpPr>
            <a:spLocks noGrp="1"/>
          </p:cNvSpPr>
          <p:nvPr>
            <p:ph type="title"/>
          </p:nvPr>
        </p:nvSpPr>
        <p:spPr>
          <a:xfrm>
            <a:off x="179512" y="195486"/>
            <a:ext cx="7776864" cy="507703"/>
          </a:xfrm>
        </p:spPr>
        <p:txBody>
          <a:bodyPr/>
          <a:lstStyle/>
          <a:p>
            <a:r>
              <a:rPr lang="cs-CZ" dirty="0"/>
              <a:t>Výzkum značky 2</a:t>
            </a:r>
          </a:p>
        </p:txBody>
      </p:sp>
    </p:spTree>
    <p:extLst>
      <p:ext uri="{BB962C8B-B14F-4D97-AF65-F5344CB8AC3E}">
        <p14:creationId xmlns:p14="http://schemas.microsoft.com/office/powerpoint/2010/main" val="1346894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Agentury nabízejí celou řadu produktů v MV, které každý s jiným názvem dělají v podstatě jednu a tutéž věc – analyzují značku. </a:t>
            </a:r>
          </a:p>
          <a:p>
            <a:r>
              <a:rPr lang="cs-CZ" sz="2000" dirty="0">
                <a:solidFill>
                  <a:srgbClr val="002060"/>
                </a:solidFill>
              </a:rPr>
              <a:t>Často firma nabízí 4-5 produktů na výzkum značky, a všechny dělají to samé. </a:t>
            </a:r>
          </a:p>
          <a:p>
            <a:r>
              <a:rPr lang="cs-CZ" sz="2000" dirty="0">
                <a:solidFill>
                  <a:srgbClr val="002060"/>
                </a:solidFill>
              </a:rPr>
              <a:t>Prestižní agentury již ani nenabízejí konkrétní výčet produktů, ale nabízejí řešení oblastí problémů. </a:t>
            </a:r>
          </a:p>
          <a:p>
            <a:r>
              <a:rPr lang="cs-CZ" sz="2000" dirty="0">
                <a:solidFill>
                  <a:srgbClr val="002060"/>
                </a:solidFill>
              </a:rPr>
              <a:t>Velmi často je nabídka pouze plná anglických slov z MV, kterým běžný podnikatel nemůže rozumět – důležité být předem připraven (třeba z tohoto předmětu).</a:t>
            </a:r>
          </a:p>
        </p:txBody>
      </p:sp>
      <p:sp>
        <p:nvSpPr>
          <p:cNvPr id="6" name="Nadpis 5"/>
          <p:cNvSpPr>
            <a:spLocks noGrp="1"/>
          </p:cNvSpPr>
          <p:nvPr>
            <p:ph type="title"/>
          </p:nvPr>
        </p:nvSpPr>
        <p:spPr>
          <a:xfrm>
            <a:off x="179512" y="195486"/>
            <a:ext cx="7776864" cy="507703"/>
          </a:xfrm>
        </p:spPr>
        <p:txBody>
          <a:bodyPr/>
          <a:lstStyle/>
          <a:p>
            <a:r>
              <a:rPr lang="cs-CZ" dirty="0"/>
              <a:t>Výzkum značky v praxi ČR</a:t>
            </a:r>
          </a:p>
        </p:txBody>
      </p:sp>
    </p:spTree>
    <p:extLst>
      <p:ext uri="{BB962C8B-B14F-4D97-AF65-F5344CB8AC3E}">
        <p14:creationId xmlns:p14="http://schemas.microsoft.com/office/powerpoint/2010/main" val="2491463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1800" i="1" dirty="0">
                <a:solidFill>
                  <a:srgbClr val="002060"/>
                </a:solidFill>
              </a:rPr>
              <a:t>„Zavedení Reakcí na Facebooku bylo v poslední době jednoznačně nejvýraznější změnou na této sociální síti. Vůbec první analýzu Reakcí na českých </a:t>
            </a:r>
            <a:r>
              <a:rPr lang="cs-CZ" sz="1800" i="1" dirty="0" err="1">
                <a:solidFill>
                  <a:srgbClr val="002060"/>
                </a:solidFill>
              </a:rPr>
              <a:t>facebookových</a:t>
            </a:r>
            <a:r>
              <a:rPr lang="cs-CZ" sz="1800" i="1" dirty="0">
                <a:solidFill>
                  <a:srgbClr val="002060"/>
                </a:solidFill>
              </a:rPr>
              <a:t> stránkách </a:t>
            </a:r>
            <a:r>
              <a:rPr lang="cs-CZ" sz="1800" i="1" dirty="0">
                <a:solidFill>
                  <a:srgbClr val="002060"/>
                </a:solidFill>
                <a:hlinkClick r:id="rId3"/>
              </a:rPr>
              <a:t>zveřejnila společnost </a:t>
            </a:r>
            <a:r>
              <a:rPr lang="cs-CZ" sz="1800" i="1" dirty="0" err="1">
                <a:solidFill>
                  <a:srgbClr val="002060"/>
                </a:solidFill>
                <a:hlinkClick r:id="rId3"/>
              </a:rPr>
              <a:t>Zoomsphere</a:t>
            </a:r>
            <a:r>
              <a:rPr lang="cs-CZ" sz="1800" i="1" dirty="0">
                <a:solidFill>
                  <a:srgbClr val="002060"/>
                </a:solidFill>
              </a:rPr>
              <a:t>.“ </a:t>
            </a:r>
            <a:r>
              <a:rPr lang="cs-CZ" sz="1800" dirty="0">
                <a:solidFill>
                  <a:srgbClr val="002060"/>
                </a:solidFill>
              </a:rPr>
              <a:t>Infografika v článku.</a:t>
            </a:r>
          </a:p>
          <a:p>
            <a:r>
              <a:rPr lang="cs-CZ" sz="1800" dirty="0">
                <a:solidFill>
                  <a:srgbClr val="002060"/>
                </a:solidFill>
              </a:rPr>
              <a:t>Kromě analýzy používání reakcí i analýza oblíbenosti jednotlivých postů – následná možná obsahová analýza. </a:t>
            </a:r>
          </a:p>
          <a:p>
            <a:r>
              <a:rPr lang="cs-CZ" sz="1800" i="1" dirty="0">
                <a:solidFill>
                  <a:srgbClr val="002060"/>
                </a:solidFill>
              </a:rPr>
              <a:t>„Vzhledem k poměrně masivní (a nutno uznat, že i vtipné) kampani propagující neomezené volání od </a:t>
            </a:r>
            <a:r>
              <a:rPr lang="cs-CZ" sz="1800" i="1" dirty="0" err="1">
                <a:solidFill>
                  <a:srgbClr val="002060"/>
                </a:solidFill>
              </a:rPr>
              <a:t>Vodafonu</a:t>
            </a:r>
            <a:r>
              <a:rPr lang="cs-CZ" sz="1800" i="1" dirty="0">
                <a:solidFill>
                  <a:srgbClr val="002060"/>
                </a:solidFill>
              </a:rPr>
              <a:t> asi nikoho nepřekvapí, že nejvíce „</a:t>
            </a:r>
            <a:r>
              <a:rPr lang="cs-CZ" sz="1800" i="1" dirty="0" err="1">
                <a:solidFill>
                  <a:srgbClr val="002060"/>
                </a:solidFill>
              </a:rPr>
              <a:t>lajků</a:t>
            </a:r>
            <a:r>
              <a:rPr lang="cs-CZ" sz="1800" i="1" dirty="0">
                <a:solidFill>
                  <a:srgbClr val="002060"/>
                </a:solidFill>
              </a:rPr>
              <a:t>“ si získal právě post o keckách. </a:t>
            </a:r>
            <a:r>
              <a:rPr lang="cs-CZ" sz="1800" b="1" i="1" dirty="0">
                <a:solidFill>
                  <a:srgbClr val="002060"/>
                </a:solidFill>
              </a:rPr>
              <a:t>Vodafone získal prvenství i v počtu Reakcí LOVE, HAHA a SAD</a:t>
            </a:r>
            <a:r>
              <a:rPr lang="cs-CZ" sz="1800" i="1" dirty="0">
                <a:solidFill>
                  <a:srgbClr val="002060"/>
                </a:solidFill>
              </a:rPr>
              <a:t> – smutné </a:t>
            </a:r>
            <a:r>
              <a:rPr lang="cs-CZ" sz="1800" i="1" dirty="0" err="1">
                <a:solidFill>
                  <a:srgbClr val="002060"/>
                </a:solidFill>
              </a:rPr>
              <a:t>smajlíky</a:t>
            </a:r>
            <a:r>
              <a:rPr lang="cs-CZ" sz="1800" i="1" dirty="0">
                <a:solidFill>
                  <a:srgbClr val="002060"/>
                </a:solidFill>
              </a:rPr>
              <a:t> ale uživatelé přidávali k aprílovému postu o „konci kecek v Čechách“, tudíž tento ukazatel nelze brát úplně vážně. Nejvíce WOW a ANGRY pak získalo O2 – naštvané </a:t>
            </a:r>
            <a:r>
              <a:rPr lang="cs-CZ" sz="1800" i="1" dirty="0" err="1">
                <a:solidFill>
                  <a:srgbClr val="002060"/>
                </a:solidFill>
              </a:rPr>
              <a:t>smajlíky</a:t>
            </a:r>
            <a:r>
              <a:rPr lang="cs-CZ" sz="1800" i="1" dirty="0">
                <a:solidFill>
                  <a:srgbClr val="002060"/>
                </a:solidFill>
              </a:rPr>
              <a:t> si vysloužilo u svého postu o tiskové konferenci k 02 Sport, která se měla věnovat ožehavému tématu vysílacích práv na fotbalová utkání, kvůli kterým O2 čelí dlouhodobé kritice.“</a:t>
            </a:r>
          </a:p>
        </p:txBody>
      </p:sp>
      <p:sp>
        <p:nvSpPr>
          <p:cNvPr id="6" name="Nadpis 5"/>
          <p:cNvSpPr>
            <a:spLocks noGrp="1"/>
          </p:cNvSpPr>
          <p:nvPr>
            <p:ph type="title"/>
          </p:nvPr>
        </p:nvSpPr>
        <p:spPr>
          <a:xfrm>
            <a:off x="179512" y="195486"/>
            <a:ext cx="7776864" cy="507703"/>
          </a:xfrm>
        </p:spPr>
        <p:txBody>
          <a:bodyPr/>
          <a:lstStyle/>
          <a:p>
            <a:r>
              <a:rPr lang="cs-CZ" dirty="0"/>
              <a:t>První analýza Reakcí ve vztahu k českým značkám: Jaké emoce u uživatelů převládají? (m-journal.cz)</a:t>
            </a:r>
          </a:p>
        </p:txBody>
      </p:sp>
    </p:spTree>
    <p:extLst>
      <p:ext uri="{BB962C8B-B14F-4D97-AF65-F5344CB8AC3E}">
        <p14:creationId xmlns:p14="http://schemas.microsoft.com/office/powerpoint/2010/main" val="12144268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Kam nás vedou big data?</a:t>
            </a:r>
          </a:p>
          <a:p>
            <a:endParaRPr lang="cs-CZ" sz="2000" dirty="0"/>
          </a:p>
          <a:p>
            <a:r>
              <a:rPr lang="cs-CZ" sz="2000" dirty="0"/>
              <a:t>Bude to vše o algoritmech a AI?</a:t>
            </a:r>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5 Zajímavé aplikace a implikace marketingového výzkumu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652966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hlinkClick r:id="rId3"/>
              </a:rPr>
              <a:t>Big data: Malé chyby, velký problém</a:t>
            </a:r>
            <a:r>
              <a:rPr lang="cs-CZ" sz="2000" dirty="0">
                <a:solidFill>
                  <a:srgbClr val="002060"/>
                </a:solidFill>
              </a:rPr>
              <a:t> „</a:t>
            </a:r>
            <a:r>
              <a:rPr lang="cs-CZ" sz="2000" i="1" dirty="0">
                <a:solidFill>
                  <a:srgbClr val="002060"/>
                </a:solidFill>
              </a:rPr>
              <a:t>Představa, že místo úmorného a intelektuálně náročného hledání souvislostí a ověřování teorií pouze vezmeme dostatečně velký soubor dat, která nám po prohnání mašinou samy prozradí svůj smysl, je nesmírně lákavá.“</a:t>
            </a:r>
          </a:p>
          <a:p>
            <a:r>
              <a:rPr lang="cs-CZ" sz="2000" dirty="0">
                <a:solidFill>
                  <a:srgbClr val="002060"/>
                </a:solidFill>
              </a:rPr>
              <a:t>„</a:t>
            </a:r>
            <a:r>
              <a:rPr lang="cs-CZ" sz="2000" i="1" dirty="0">
                <a:solidFill>
                  <a:srgbClr val="002060"/>
                </a:solidFill>
              </a:rPr>
              <a:t>Byl to Google, který v roce 2008 zveřejnil svoji předpověď šíření epidemie chřipky založenou na frekvenci hledání výrazů spojených s jejími příznaky a radami jak ji „léčit“. Rychlostí i přesností s jakou Google zachytil nástup a předpověděl rozsah chřipkové epidemie, významně předčil standardní statistické metody založené na zpětném sběru diagnóz stanovených lékaři.“</a:t>
            </a:r>
          </a:p>
        </p:txBody>
      </p:sp>
      <p:sp>
        <p:nvSpPr>
          <p:cNvPr id="6" name="Nadpis 5"/>
          <p:cNvSpPr>
            <a:spLocks noGrp="1"/>
          </p:cNvSpPr>
          <p:nvPr>
            <p:ph type="title"/>
          </p:nvPr>
        </p:nvSpPr>
        <p:spPr>
          <a:xfrm>
            <a:off x="179512" y="195486"/>
            <a:ext cx="7776864" cy="507703"/>
          </a:xfrm>
        </p:spPr>
        <p:txBody>
          <a:bodyPr/>
          <a:lstStyle/>
          <a:p>
            <a:r>
              <a:rPr lang="cs-CZ" dirty="0"/>
              <a:t>Zajímavé aplikace a implikace MV 1</a:t>
            </a:r>
          </a:p>
        </p:txBody>
      </p:sp>
    </p:spTree>
    <p:extLst>
      <p:ext uri="{BB962C8B-B14F-4D97-AF65-F5344CB8AC3E}">
        <p14:creationId xmlns:p14="http://schemas.microsoft.com/office/powerpoint/2010/main" val="330352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600400"/>
          </a:xfrm>
          <a:prstGeom prst="rect">
            <a:avLst/>
          </a:prstGeom>
        </p:spPr>
        <p:txBody>
          <a:bodyPr>
            <a:noAutofit/>
          </a:bodyPr>
          <a:lstStyle/>
          <a:p>
            <a:r>
              <a:rPr lang="cs-CZ" sz="2000" dirty="0">
                <a:solidFill>
                  <a:srgbClr val="002060"/>
                </a:solidFill>
              </a:rPr>
              <a:t>Úkolem takového výzkumu je identifikovat neuspokojené potřeby spotřebitelů na jednotlivých segmentech trhu, tj. potřeby, jejichž uspokojování není kryto žádnou nabídkou, anebo potřeby, s jejichž uspokojováním existující nabídkou nejsou spotřebitelé z nějakých důvodů spokojeni.</a:t>
            </a:r>
          </a:p>
          <a:p>
            <a:r>
              <a:rPr lang="cs-CZ" sz="2000" dirty="0">
                <a:solidFill>
                  <a:srgbClr val="002060"/>
                </a:solidFill>
              </a:rPr>
              <a:t>K identifikaci potřeb existují různé přístupy. Patří k nim např.: </a:t>
            </a:r>
          </a:p>
          <a:p>
            <a:pPr lvl="1"/>
            <a:r>
              <a:rPr lang="cs-CZ" sz="2000" b="1" dirty="0">
                <a:solidFill>
                  <a:srgbClr val="002060"/>
                </a:solidFill>
              </a:rPr>
              <a:t>Percepční mapy</a:t>
            </a:r>
            <a:r>
              <a:rPr lang="cs-CZ" sz="2000" dirty="0">
                <a:solidFill>
                  <a:srgbClr val="002060"/>
                </a:solidFill>
              </a:rPr>
              <a:t>, v nichž jsou výrobky umísťovány podle toho, jak je spotřebitelé vnímají a hodnotí pomocí škál; tento přístup může vést k odhalení mezer na trhu, do nichž by bylo možno nové výrobky umístit. </a:t>
            </a:r>
          </a:p>
          <a:p>
            <a:pPr lvl="1"/>
            <a:r>
              <a:rPr lang="cs-CZ" sz="2000" b="1" dirty="0">
                <a:solidFill>
                  <a:srgbClr val="002060"/>
                </a:solidFill>
              </a:rPr>
              <a:t>Analýza sociálních a kulturních trendů</a:t>
            </a:r>
            <a:r>
              <a:rPr lang="cs-CZ" sz="2000" dirty="0">
                <a:solidFill>
                  <a:srgbClr val="002060"/>
                </a:solidFill>
              </a:rPr>
              <a:t>, která může odhalit nové směry ve spotřebě. </a:t>
            </a: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altLang="en-US" dirty="0"/>
              <a:t>Testování nového produktu - nápady</a:t>
            </a:r>
            <a:endParaRPr lang="cs-CZ" dirty="0"/>
          </a:p>
        </p:txBody>
      </p:sp>
    </p:spTree>
    <p:extLst>
      <p:ext uri="{BB962C8B-B14F-4D97-AF65-F5344CB8AC3E}">
        <p14:creationId xmlns:p14="http://schemas.microsoft.com/office/powerpoint/2010/main" val="19206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hlinkClick r:id="rId3"/>
              </a:rPr>
              <a:t>Superpočítač Watson od IBM napsal svou první kuchařku</a:t>
            </a:r>
            <a:r>
              <a:rPr lang="cs-CZ" sz="2000" b="1" dirty="0">
                <a:solidFill>
                  <a:srgbClr val="002060"/>
                </a:solidFill>
              </a:rPr>
              <a:t> </a:t>
            </a:r>
            <a:r>
              <a:rPr lang="cs-CZ" sz="2000" dirty="0">
                <a:solidFill>
                  <a:srgbClr val="002060"/>
                </a:solidFill>
              </a:rPr>
              <a:t>„je dostatečně výkonný, aby „pochopil“ obrovské množství dat, hledal souvislosti a obohacoval tím své vlastní znalosti, které následně zohlednil při „chápání“ nových dat.“</a:t>
            </a:r>
            <a:endParaRPr lang="cs-CZ" sz="2000" b="1" dirty="0">
              <a:solidFill>
                <a:srgbClr val="002060"/>
              </a:solidFill>
            </a:endParaRPr>
          </a:p>
          <a:p>
            <a:r>
              <a:rPr lang="cs-CZ" sz="2000" dirty="0">
                <a:solidFill>
                  <a:srgbClr val="002060"/>
                </a:solidFill>
                <a:hlinkClick r:id="rId4"/>
              </a:rPr>
              <a:t>Luminoso má program na analýzu dat z Twitteru a Facebooku </a:t>
            </a:r>
            <a:r>
              <a:rPr lang="cs-CZ" sz="2000" dirty="0">
                <a:solidFill>
                  <a:srgbClr val="002060"/>
                </a:solidFill>
              </a:rPr>
              <a:t>– firmy mohou v reálném čase sledovat, co se děje na sociálních sítích v souvislosti s nimi.</a:t>
            </a:r>
          </a:p>
          <a:p>
            <a:r>
              <a:rPr lang="cs-CZ" sz="2000" dirty="0">
                <a:solidFill>
                  <a:srgbClr val="002060"/>
                </a:solidFill>
              </a:rPr>
              <a:t>Kam tyto trendy vedou? Automatické analýzy velkých objemů dat – strojové učení a myšlení – automatická tvorba zcela nových informací – automatické rozhodování – bude trendem budoucnosti mít dostatečně chytrý SW, který automaticky navrhne naprosto vše? Chceme to?</a:t>
            </a:r>
          </a:p>
        </p:txBody>
      </p:sp>
      <p:sp>
        <p:nvSpPr>
          <p:cNvPr id="6" name="Nadpis 5"/>
          <p:cNvSpPr>
            <a:spLocks noGrp="1"/>
          </p:cNvSpPr>
          <p:nvPr>
            <p:ph type="title"/>
          </p:nvPr>
        </p:nvSpPr>
        <p:spPr>
          <a:xfrm>
            <a:off x="179512" y="195486"/>
            <a:ext cx="7776864" cy="507703"/>
          </a:xfrm>
        </p:spPr>
        <p:txBody>
          <a:bodyPr/>
          <a:lstStyle/>
          <a:p>
            <a:r>
              <a:rPr lang="cs-CZ" dirty="0"/>
              <a:t>Zajímavé aplikace a implikace MV 2</a:t>
            </a:r>
          </a:p>
        </p:txBody>
      </p:sp>
    </p:spTree>
    <p:extLst>
      <p:ext uri="{BB962C8B-B14F-4D97-AF65-F5344CB8AC3E}">
        <p14:creationId xmlns:p14="http://schemas.microsoft.com/office/powerpoint/2010/main" val="1775100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hlinkClick r:id="rId3"/>
              </a:rPr>
              <a:t>Google opět vylepšil umělou inteligenci: ptejte se knih a hrajte si se slovy</a:t>
            </a:r>
            <a:r>
              <a:rPr lang="cs-CZ" sz="2000" dirty="0">
                <a:solidFill>
                  <a:srgbClr val="002060"/>
                </a:solidFill>
              </a:rPr>
              <a:t> – Google rád experimentuje. Experimenty jsou zábavné pro uživatele a přitom učí jeho umělou inteligenci! </a:t>
            </a:r>
          </a:p>
          <a:p>
            <a:endParaRPr lang="cs-CZ" sz="2000" dirty="0">
              <a:solidFill>
                <a:srgbClr val="002060"/>
              </a:solidFill>
            </a:endParaRPr>
          </a:p>
        </p:txBody>
      </p:sp>
      <p:sp>
        <p:nvSpPr>
          <p:cNvPr id="6" name="Nadpis 5"/>
          <p:cNvSpPr>
            <a:spLocks noGrp="1"/>
          </p:cNvSpPr>
          <p:nvPr>
            <p:ph type="title"/>
          </p:nvPr>
        </p:nvSpPr>
        <p:spPr>
          <a:xfrm>
            <a:off x="179512" y="195486"/>
            <a:ext cx="7776864" cy="507703"/>
          </a:xfrm>
        </p:spPr>
        <p:txBody>
          <a:bodyPr/>
          <a:lstStyle/>
          <a:p>
            <a:r>
              <a:rPr lang="cs-CZ" dirty="0"/>
              <a:t>Zajímavé aplikace a implikace MV 3</a:t>
            </a:r>
          </a:p>
        </p:txBody>
      </p:sp>
    </p:spTree>
    <p:extLst>
      <p:ext uri="{BB962C8B-B14F-4D97-AF65-F5344CB8AC3E}">
        <p14:creationId xmlns:p14="http://schemas.microsoft.com/office/powerpoint/2010/main" val="17605850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31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752528" cy="507703"/>
          </a:xfrm>
        </p:spPr>
        <p:txBody>
          <a:bodyPr/>
          <a:lstStyle/>
          <a:p>
            <a:r>
              <a:rPr lang="cs-CZ" altLang="en-US" dirty="0"/>
              <a:t>Test designu menu</a:t>
            </a:r>
            <a:endParaRPr lang="cs-CZ" dirty="0"/>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329657" y="771525"/>
            <a:ext cx="2898527" cy="3863606"/>
          </a:xfr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431" y="195486"/>
            <a:ext cx="3655218" cy="4873625"/>
          </a:xfrm>
          <a:prstGeom prst="rect">
            <a:avLst/>
          </a:prstGeom>
        </p:spPr>
      </p:pic>
    </p:spTree>
    <p:extLst>
      <p:ext uri="{BB962C8B-B14F-4D97-AF65-F5344CB8AC3E}">
        <p14:creationId xmlns:p14="http://schemas.microsoft.com/office/powerpoint/2010/main" val="377223137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6174</Words>
  <Application>Microsoft Office PowerPoint</Application>
  <PresentationFormat>Předvádění na obrazovce (16:9)</PresentationFormat>
  <Paragraphs>549</Paragraphs>
  <Slides>82</Slides>
  <Notes>75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82</vt:i4>
      </vt:variant>
    </vt:vector>
  </HeadingPairs>
  <TitlesOfParts>
    <vt:vector size="86" baseType="lpstr">
      <vt:lpstr>Arial</vt:lpstr>
      <vt:lpstr>Calibri</vt:lpstr>
      <vt:lpstr>Times New Roman</vt:lpstr>
      <vt:lpstr>SLU</vt:lpstr>
      <vt:lpstr>Aplikovaný marketingový výzkum</vt:lpstr>
      <vt:lpstr>Obsah přednášky</vt:lpstr>
      <vt:lpstr>100 metod</vt:lpstr>
      <vt:lpstr>Prezentace aplikace PowerPoint</vt:lpstr>
      <vt:lpstr>MV v oblasti produktu</vt:lpstr>
      <vt:lpstr>Jak testovat produkt pro stav beztíže</vt:lpstr>
      <vt:lpstr>Microsoft testuje AI – Tay (zive.cz)</vt:lpstr>
      <vt:lpstr>Testování nového produktu - nápady</vt:lpstr>
      <vt:lpstr>Test designu menu</vt:lpstr>
      <vt:lpstr>Testování nového produktu - prototypy</vt:lpstr>
      <vt:lpstr>Testování nového produktu - prototypy</vt:lpstr>
      <vt:lpstr>Philip Morris – tabákové produkty</vt:lpstr>
      <vt:lpstr>Testování prototypů – testy akceptace</vt:lpstr>
      <vt:lpstr>Testování prototypů – automobily</vt:lpstr>
      <vt:lpstr>Testování prototypů – Nivea</vt:lpstr>
      <vt:lpstr>Testování prototypů – stádia testování</vt:lpstr>
      <vt:lpstr>První test aplikace</vt:lpstr>
      <vt:lpstr>Testování obalu</vt:lpstr>
      <vt:lpstr>Praktické testy obalů a složení produktů</vt:lpstr>
      <vt:lpstr>Testy ve vesmíru</vt:lpstr>
      <vt:lpstr>Testování chuti</vt:lpstr>
      <vt:lpstr>Panel</vt:lpstr>
      <vt:lpstr>Výzkum vnímání (percepce)</vt:lpstr>
      <vt:lpstr>Výzkum vnímání (percepce)</vt:lpstr>
      <vt:lpstr>Výzkum vnímání – příklad sémantického diferenciálu produktů 2 značek</vt:lpstr>
      <vt:lpstr>Výzkum velikosti trhu (analýza poptávky)</vt:lpstr>
      <vt:lpstr>Výzkum velikosti trhu (analýza poptávky)</vt:lpstr>
      <vt:lpstr>Data pro analýzu poptávky (Kozel, 2011, s. 227)</vt:lpstr>
      <vt:lpstr>Výzkum trhu - segmentace</vt:lpstr>
      <vt:lpstr>Výzkum trhu - segmentace</vt:lpstr>
      <vt:lpstr>Příručka marketéra: Rozhodujte se správně díky A/B testování (tyinternety.cz)</vt:lpstr>
      <vt:lpstr>Komplexní výzkum sportu v ČR</vt:lpstr>
      <vt:lpstr>Prezentace aplikace PowerPoint</vt:lpstr>
      <vt:lpstr>Běžně prezentované výzkumy</vt:lpstr>
      <vt:lpstr>Jak vypadá nudná praxe? Analýza dat</vt:lpstr>
      <vt:lpstr>What-if scénáře</vt:lpstr>
      <vt:lpstr>Metody orientované na zákazníky</vt:lpstr>
      <vt:lpstr>Batzova konfiguračně frekvenční analýza</vt:lpstr>
      <vt:lpstr>Technika Gabora Grangera</vt:lpstr>
      <vt:lpstr>Holandský test cenové citlivosti</vt:lpstr>
      <vt:lpstr>Test klade dotazovaným 4 základní otázky k hodnocení ceny</vt:lpstr>
      <vt:lpstr>Grafické vyjádření Holandského testu cenové citlivosti firmy X</vt:lpstr>
      <vt:lpstr>Prezentace aplikace PowerPoint</vt:lpstr>
      <vt:lpstr>MV v oblasti distribuce</vt:lpstr>
      <vt:lpstr>MV v oblasti distribuce</vt:lpstr>
      <vt:lpstr>MV v místě nákupu (POP) 1</vt:lpstr>
      <vt:lpstr>MV v místě nákupu (POP) 2</vt:lpstr>
      <vt:lpstr>Případová studie</vt:lpstr>
      <vt:lpstr>Teplotní mapy</vt:lpstr>
      <vt:lpstr>Kdo všechno nás sleduje na internetu?</vt:lpstr>
      <vt:lpstr>Prezentace aplikace PowerPoint</vt:lpstr>
      <vt:lpstr>MV v oblasti marketingové komunikace</vt:lpstr>
      <vt:lpstr>MV v oblasti marketingové komunikace</vt:lpstr>
      <vt:lpstr>Testování TV spotu</vt:lpstr>
      <vt:lpstr>Příklad storyboardu pro reklamu</vt:lpstr>
      <vt:lpstr>Uživatelské testování 1</vt:lpstr>
      <vt:lpstr>Uživatelské testování 2</vt:lpstr>
      <vt:lpstr>Card Sorting – testování návrhu webu</vt:lpstr>
      <vt:lpstr>Kontextové šetření webu (ExperienceU)</vt:lpstr>
      <vt:lpstr>NPS – Net Promoter Score</vt:lpstr>
      <vt:lpstr>Jak otestovat podnikatelské nápady rychle a levně (m-journal)</vt:lpstr>
      <vt:lpstr>Výzkum vašich webových stránek</vt:lpstr>
      <vt:lpstr>Google Analytics – co mohu sledovat?</vt:lpstr>
      <vt:lpstr>Google Analytics – co mohu sledovat?</vt:lpstr>
      <vt:lpstr>15 cest jak testovat produkty nestandardně</vt:lpstr>
      <vt:lpstr>Facebook Insights</vt:lpstr>
      <vt:lpstr>Další metriky FB? Ale ne, obsahová analýza</vt:lpstr>
      <vt:lpstr>Výzkum značky 1</vt:lpstr>
      <vt:lpstr>Jak bych měřil atributy značky?</vt:lpstr>
      <vt:lpstr>Co chci měřit?</vt:lpstr>
      <vt:lpstr>Klasické cvičení na poziční mapu</vt:lpstr>
      <vt:lpstr>Poziční mapa s pomocí hvězdice</vt:lpstr>
      <vt:lpstr>Indikátory trackingové studie 1</vt:lpstr>
      <vt:lpstr>Indikátory trackingové studie 2</vt:lpstr>
      <vt:lpstr>Výzkum značky 2</vt:lpstr>
      <vt:lpstr>Výzkum značky v praxi ČR</vt:lpstr>
      <vt:lpstr>První analýza Reakcí ve vztahu k českým značkám: Jaké emoce u uživatelů převládají? (m-journal.cz)</vt:lpstr>
      <vt:lpstr>Prezentace aplikace PowerPoint</vt:lpstr>
      <vt:lpstr>Zajímavé aplikace a implikace MV 1</vt:lpstr>
      <vt:lpstr>Zajímavé aplikace a implikace MV 2</vt:lpstr>
      <vt:lpstr>Zajímavé aplikace a implikace MV 3</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123</cp:revision>
  <dcterms:created xsi:type="dcterms:W3CDTF">2016-07-06T15:42:34Z</dcterms:created>
  <dcterms:modified xsi:type="dcterms:W3CDTF">2021-04-23T13:29:49Z</dcterms:modified>
</cp:coreProperties>
</file>