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7"/>
  </p:notesMasterIdLst>
  <p:sldIdLst>
    <p:sldId id="256" r:id="rId2"/>
    <p:sldId id="321" r:id="rId3"/>
    <p:sldId id="369" r:id="rId4"/>
    <p:sldId id="348" r:id="rId5"/>
    <p:sldId id="371" r:id="rId6"/>
    <p:sldId id="372" r:id="rId7"/>
    <p:sldId id="370" r:id="rId8"/>
    <p:sldId id="350" r:id="rId9"/>
    <p:sldId id="351" r:id="rId10"/>
    <p:sldId id="352" r:id="rId11"/>
    <p:sldId id="367" r:id="rId12"/>
    <p:sldId id="354" r:id="rId13"/>
    <p:sldId id="373" r:id="rId14"/>
    <p:sldId id="374" r:id="rId15"/>
    <p:sldId id="375" r:id="rId16"/>
    <p:sldId id="355" r:id="rId17"/>
    <p:sldId id="356" r:id="rId18"/>
    <p:sldId id="357" r:id="rId19"/>
    <p:sldId id="358" r:id="rId20"/>
    <p:sldId id="359" r:id="rId21"/>
    <p:sldId id="360" r:id="rId22"/>
    <p:sldId id="361" r:id="rId23"/>
    <p:sldId id="362" r:id="rId24"/>
    <p:sldId id="363" r:id="rId25"/>
    <p:sldId id="364" r:id="rId26"/>
    <p:sldId id="365" r:id="rId27"/>
    <p:sldId id="366" r:id="rId28"/>
    <p:sldId id="376" r:id="rId29"/>
    <p:sldId id="377" r:id="rId30"/>
    <p:sldId id="378" r:id="rId31"/>
    <p:sldId id="379" r:id="rId32"/>
    <p:sldId id="380" r:id="rId33"/>
    <p:sldId id="381" r:id="rId34"/>
    <p:sldId id="382" r:id="rId35"/>
    <p:sldId id="383" r:id="rId36"/>
    <p:sldId id="384" r:id="rId37"/>
    <p:sldId id="385" r:id="rId38"/>
    <p:sldId id="386" r:id="rId39"/>
    <p:sldId id="387" r:id="rId40"/>
    <p:sldId id="388" r:id="rId41"/>
    <p:sldId id="389" r:id="rId42"/>
    <p:sldId id="390" r:id="rId43"/>
    <p:sldId id="391" r:id="rId44"/>
    <p:sldId id="392" r:id="rId45"/>
    <p:sldId id="393" r:id="rId46"/>
    <p:sldId id="394" r:id="rId47"/>
    <p:sldId id="395" r:id="rId48"/>
    <p:sldId id="396" r:id="rId49"/>
    <p:sldId id="397" r:id="rId50"/>
    <p:sldId id="398" r:id="rId51"/>
    <p:sldId id="39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413" r:id="rId66"/>
    <p:sldId id="414" r:id="rId67"/>
    <p:sldId id="415" r:id="rId68"/>
    <p:sldId id="416" r:id="rId69"/>
    <p:sldId id="417" r:id="rId70"/>
    <p:sldId id="418" r:id="rId71"/>
    <p:sldId id="419" r:id="rId72"/>
    <p:sldId id="420" r:id="rId73"/>
    <p:sldId id="421" r:id="rId74"/>
    <p:sldId id="422" r:id="rId75"/>
    <p:sldId id="423" r:id="rId76"/>
    <p:sldId id="424" r:id="rId77"/>
    <p:sldId id="425" r:id="rId78"/>
    <p:sldId id="426" r:id="rId79"/>
    <p:sldId id="427" r:id="rId80"/>
    <p:sldId id="428" r:id="rId81"/>
    <p:sldId id="429" r:id="rId82"/>
    <p:sldId id="430" r:id="rId83"/>
    <p:sldId id="431" r:id="rId84"/>
    <p:sldId id="432" r:id="rId85"/>
    <p:sldId id="433" r:id="rId86"/>
    <p:sldId id="434" r:id="rId87"/>
    <p:sldId id="435" r:id="rId88"/>
    <p:sldId id="436" r:id="rId89"/>
    <p:sldId id="437" r:id="rId90"/>
    <p:sldId id="438" r:id="rId91"/>
    <p:sldId id="439" r:id="rId92"/>
    <p:sldId id="440" r:id="rId93"/>
    <p:sldId id="441" r:id="rId94"/>
    <p:sldId id="442" r:id="rId95"/>
    <p:sldId id="443" r:id="rId96"/>
    <p:sldId id="444" r:id="rId97"/>
    <p:sldId id="445" r:id="rId98"/>
    <p:sldId id="446" r:id="rId99"/>
    <p:sldId id="447" r:id="rId100"/>
    <p:sldId id="448" r:id="rId101"/>
    <p:sldId id="449" r:id="rId102"/>
    <p:sldId id="450" r:id="rId103"/>
    <p:sldId id="451" r:id="rId104"/>
    <p:sldId id="452" r:id="rId105"/>
    <p:sldId id="453" r:id="rId106"/>
    <p:sldId id="454" r:id="rId107"/>
    <p:sldId id="455" r:id="rId108"/>
    <p:sldId id="456" r:id="rId109"/>
    <p:sldId id="457" r:id="rId110"/>
    <p:sldId id="458" r:id="rId111"/>
    <p:sldId id="459" r:id="rId112"/>
    <p:sldId id="460" r:id="rId113"/>
    <p:sldId id="461" r:id="rId114"/>
    <p:sldId id="462" r:id="rId115"/>
    <p:sldId id="463" r:id="rId116"/>
    <p:sldId id="464" r:id="rId117"/>
    <p:sldId id="465" r:id="rId118"/>
    <p:sldId id="466" r:id="rId119"/>
    <p:sldId id="467" r:id="rId120"/>
    <p:sldId id="468" r:id="rId121"/>
    <p:sldId id="469" r:id="rId122"/>
    <p:sldId id="470" r:id="rId123"/>
    <p:sldId id="471" r:id="rId124"/>
    <p:sldId id="472" r:id="rId125"/>
    <p:sldId id="473" r:id="rId126"/>
    <p:sldId id="475" r:id="rId127"/>
    <p:sldId id="476" r:id="rId128"/>
    <p:sldId id="477" r:id="rId129"/>
    <p:sldId id="478" r:id="rId130"/>
    <p:sldId id="479" r:id="rId131"/>
    <p:sldId id="480" r:id="rId132"/>
    <p:sldId id="481" r:id="rId133"/>
    <p:sldId id="482" r:id="rId134"/>
    <p:sldId id="483" r:id="rId135"/>
    <p:sldId id="484" r:id="rId136"/>
    <p:sldId id="485" r:id="rId137"/>
    <p:sldId id="486" r:id="rId138"/>
    <p:sldId id="487" r:id="rId139"/>
    <p:sldId id="488" r:id="rId140"/>
    <p:sldId id="489" r:id="rId141"/>
    <p:sldId id="490" r:id="rId142"/>
    <p:sldId id="491" r:id="rId143"/>
    <p:sldId id="492" r:id="rId144"/>
    <p:sldId id="493" r:id="rId145"/>
    <p:sldId id="494" r:id="rId146"/>
    <p:sldId id="495" r:id="rId147"/>
    <p:sldId id="496" r:id="rId148"/>
    <p:sldId id="497" r:id="rId149"/>
    <p:sldId id="498" r:id="rId150"/>
    <p:sldId id="499" r:id="rId151"/>
    <p:sldId id="500" r:id="rId152"/>
    <p:sldId id="501" r:id="rId153"/>
    <p:sldId id="502" r:id="rId154"/>
    <p:sldId id="503" r:id="rId155"/>
    <p:sldId id="504" r:id="rId156"/>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8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05.05.2021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Management a </a:t>
            </a:r>
            <a:r>
              <a:rPr lang="cs-CZ" sz="4000" b="1" dirty="0" err="1" smtClean="0">
                <a:solidFill>
                  <a:schemeClr val="bg1"/>
                </a:solidFill>
                <a:latin typeface="Times New Roman" panose="02020603050405020304" pitchFamily="18" charset="0"/>
                <a:cs typeface="Times New Roman" panose="02020603050405020304" pitchFamily="18" charset="0"/>
              </a:rPr>
              <a:t>leadership</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3. </a:t>
            </a:r>
            <a:r>
              <a:rPr lang="cs-CZ" sz="1400" dirty="0">
                <a:solidFill>
                  <a:schemeClr val="bg1"/>
                </a:solidFill>
                <a:latin typeface="Times New Roman" panose="02020603050405020304" pitchFamily="18" charset="0"/>
                <a:cs typeface="Times New Roman" panose="02020603050405020304" pitchFamily="18" charset="0"/>
              </a:rPr>
              <a:t>t</a:t>
            </a:r>
            <a:r>
              <a:rPr lang="cs-CZ" sz="1400" dirty="0" smtClean="0">
                <a:solidFill>
                  <a:schemeClr val="bg1"/>
                </a:solidFill>
                <a:latin typeface="Times New Roman" panose="02020603050405020304" pitchFamily="18" charset="0"/>
                <a:cs typeface="Times New Roman" panose="02020603050405020304" pitchFamily="18" charset="0"/>
              </a:rPr>
              <a:t>utoriál</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smtClean="0">
                <a:solidFill>
                  <a:srgbClr val="307871"/>
                </a:solidFill>
                <a:latin typeface="Times New Roman" panose="02020603050405020304" pitchFamily="18" charset="0"/>
                <a:cs typeface="Times New Roman" panose="02020603050405020304" pitchFamily="18" charset="0"/>
              </a:rPr>
              <a:t>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Vliv prostředí na práci manažera</a:t>
            </a:r>
            <a:endParaRPr lang="cs-CZ" dirty="0"/>
          </a:p>
        </p:txBody>
      </p:sp>
      <p:sp>
        <p:nvSpPr>
          <p:cNvPr id="5" name="Textové pole 2"/>
          <p:cNvSpPr txBox="1">
            <a:spLocks noChangeArrowheads="1"/>
          </p:cNvSpPr>
          <p:nvPr/>
        </p:nvSpPr>
        <p:spPr bwMode="auto">
          <a:xfrm>
            <a:off x="1763688" y="1600199"/>
            <a:ext cx="5976664" cy="1987743"/>
          </a:xfrm>
          <a:prstGeom prst="rect">
            <a:avLst/>
          </a:prstGeom>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898525" indent="-720725">
              <a:lnSpc>
                <a:spcPct val="115000"/>
              </a:lnSpc>
              <a:spcBef>
                <a:spcPts val="425"/>
              </a:spcBef>
              <a:spcAft>
                <a:spcPts val="1000"/>
              </a:spcAft>
            </a:pPr>
            <a:r>
              <a:rPr lang="cs-CZ" b="1" dirty="0" smtClean="0">
                <a:latin typeface="Times New Roman" panose="02020603050405020304" pitchFamily="18" charset="0"/>
                <a:ea typeface="Calibri" panose="020F0502020204030204" pitchFamily="34" charset="0"/>
                <a:cs typeface="Times New Roman" panose="02020603050405020304" pitchFamily="18" charset="0"/>
              </a:rPr>
              <a:t>		      	Vnitřní </a:t>
            </a:r>
            <a:r>
              <a:rPr lang="cs-CZ" b="1" dirty="0">
                <a:latin typeface="Times New Roman" panose="02020603050405020304" pitchFamily="18" charset="0"/>
                <a:ea typeface="Calibri" panose="020F0502020204030204" pitchFamily="34" charset="0"/>
                <a:cs typeface="Times New Roman" panose="02020603050405020304" pitchFamily="18" charset="0"/>
              </a:rPr>
              <a:t>prostředí</a:t>
            </a:r>
            <a:endParaRPr lang="cs-CZ" dirty="0" smtClean="0">
              <a:latin typeface="Times New Roman" panose="02020603050405020304" pitchFamily="18" charset="0"/>
              <a:ea typeface="Calibri" panose="020F0502020204030204" pitchFamily="34" charset="0"/>
              <a:cs typeface="Times New Roman" panose="02020603050405020304" pitchFamily="18" charset="0"/>
            </a:endParaRPr>
          </a:p>
          <a:p>
            <a:pPr marL="898525" indent="-720725">
              <a:lnSpc>
                <a:spcPct val="115000"/>
              </a:lnSpc>
              <a:spcBef>
                <a:spcPts val="425"/>
              </a:spcBef>
              <a:spcAft>
                <a:spcPts val="1000"/>
              </a:spcAft>
            </a:pPr>
            <a:r>
              <a:rPr lang="cs-CZ" dirty="0" smtClean="0">
                <a:latin typeface="Times New Roman" panose="02020603050405020304" pitchFamily="18" charset="0"/>
                <a:ea typeface="Calibri" panose="020F0502020204030204" pitchFamily="34" charset="0"/>
                <a:cs typeface="Times New Roman" panose="02020603050405020304" pitchFamily="18" charset="0"/>
              </a:rPr>
              <a:t>Typ organizace		      		   Struktura</a:t>
            </a:r>
            <a:endParaRPr lang="cs-CZ" dirty="0">
              <a:latin typeface="Times New Roman" panose="02020603050405020304" pitchFamily="18" charset="0"/>
              <a:ea typeface="Calibri" panose="020F0502020204030204" pitchFamily="34" charset="0"/>
              <a:cs typeface="Times New Roman" panose="02020603050405020304" pitchFamily="18" charset="0"/>
            </a:endParaRPr>
          </a:p>
          <a:p>
            <a:pPr marL="898525" indent="-720725">
              <a:lnSpc>
                <a:spcPct val="115000"/>
              </a:lnSpc>
              <a:spcBef>
                <a:spcPts val="425"/>
              </a:spcBef>
              <a:spcAft>
                <a:spcPts val="1000"/>
              </a:spcAft>
            </a:pPr>
            <a:r>
              <a:rPr lang="cs-CZ" dirty="0" smtClean="0">
                <a:latin typeface="Times New Roman" panose="02020603050405020304" pitchFamily="18" charset="0"/>
                <a:ea typeface="Calibri" panose="020F0502020204030204" pitchFamily="34" charset="0"/>
                <a:cs typeface="Times New Roman" panose="02020603050405020304" pitchFamily="18" charset="0"/>
              </a:rPr>
              <a:t>Činnosti </a:t>
            </a:r>
            <a:r>
              <a:rPr lang="cs-CZ" dirty="0">
                <a:latin typeface="Times New Roman" panose="02020603050405020304" pitchFamily="18" charset="0"/>
                <a:ea typeface="Calibri" panose="020F0502020204030204" pitchFamily="34" charset="0"/>
                <a:cs typeface="Times New Roman" panose="02020603050405020304" pitchFamily="18" charset="0"/>
              </a:rPr>
              <a:t>a úkoly </a:t>
            </a:r>
            <a:r>
              <a:rPr lang="cs-CZ" b="1" dirty="0" smtClean="0">
                <a:latin typeface="Times New Roman" panose="02020603050405020304" pitchFamily="18" charset="0"/>
                <a:ea typeface="Calibri" panose="020F0502020204030204" pitchFamily="34" charset="0"/>
                <a:cs typeface="Times New Roman" panose="02020603050405020304" pitchFamily="18" charset="0"/>
              </a:rPr>
              <a:t>	    MANAŽER  		</a:t>
            </a:r>
            <a:r>
              <a:rPr lang="cs-CZ" dirty="0" smtClean="0">
                <a:latin typeface="Times New Roman" panose="02020603050405020304" pitchFamily="18" charset="0"/>
                <a:ea typeface="Calibri" panose="020F0502020204030204" pitchFamily="34" charset="0"/>
                <a:cs typeface="Times New Roman" panose="02020603050405020304" pitchFamily="18" charset="0"/>
              </a:rPr>
              <a:t>Technologie</a:t>
            </a:r>
            <a:endParaRPr lang="cs-CZ" dirty="0">
              <a:latin typeface="Times New Roman" panose="02020603050405020304" pitchFamily="18" charset="0"/>
              <a:ea typeface="Calibri" panose="020F0502020204030204" pitchFamily="34" charset="0"/>
              <a:cs typeface="Times New Roman" panose="02020603050405020304" pitchFamily="18" charset="0"/>
            </a:endParaRPr>
          </a:p>
          <a:p>
            <a:pPr marL="898525" indent="-720725">
              <a:lnSpc>
                <a:spcPct val="115000"/>
              </a:lnSpc>
              <a:spcBef>
                <a:spcPts val="425"/>
              </a:spcBef>
              <a:spcAft>
                <a:spcPts val="1000"/>
              </a:spcAft>
            </a:pPr>
            <a:r>
              <a:rPr lang="cs-CZ" dirty="0" smtClean="0">
                <a:latin typeface="Times New Roman" panose="02020603050405020304" pitchFamily="18" charset="0"/>
                <a:ea typeface="Calibri" panose="020F0502020204030204" pitchFamily="34" charset="0"/>
                <a:cs typeface="Times New Roman" panose="02020603050405020304" pitchFamily="18" charset="0"/>
              </a:rPr>
              <a:t>Lidé					   Postavení </a:t>
            </a:r>
            <a:r>
              <a:rPr lang="cs-CZ" dirty="0">
                <a:latin typeface="Times New Roman" panose="02020603050405020304" pitchFamily="18" charset="0"/>
                <a:ea typeface="Calibri" panose="020F0502020204030204" pitchFamily="34" charset="0"/>
                <a:cs typeface="Times New Roman" panose="02020603050405020304" pitchFamily="18" charset="0"/>
              </a:rPr>
              <a:t>v podniku</a:t>
            </a:r>
          </a:p>
          <a:p>
            <a:pPr marL="898525" indent="-720725">
              <a:lnSpc>
                <a:spcPct val="115000"/>
              </a:lnSpc>
              <a:spcBef>
                <a:spcPts val="425"/>
              </a:spcBef>
              <a:spcAft>
                <a:spcPts val="1000"/>
              </a:spcAft>
            </a:pPr>
            <a:r>
              <a:rPr lang="cs-CZ"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cs-CZ" sz="1200" dirty="0">
                <a:latin typeface="Times New Roman" panose="02020603050405020304" pitchFamily="18" charset="0"/>
                <a:ea typeface="Calibri" panose="020F0502020204030204" pitchFamily="34" charset="0"/>
                <a:cs typeface="Times New Roman" panose="02020603050405020304" pitchFamily="18" charset="0"/>
              </a:rPr>
              <a:t>			</a:t>
            </a:r>
            <a:endParaRPr lang="cs-CZ"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15000"/>
              </a:lnSpc>
              <a:spcBef>
                <a:spcPts val="425"/>
              </a:spcBef>
              <a:spcAft>
                <a:spcPts val="1000"/>
              </a:spcAft>
            </a:pPr>
            <a:r>
              <a:rPr lang="cs-CZ" dirty="0" smtClean="0">
                <a:latin typeface="Times New Roman" panose="02020603050405020304" pitchFamily="18" charset="0"/>
                <a:ea typeface="Calibri" panose="020F0502020204030204" pitchFamily="34" charset="0"/>
                <a:cs typeface="Times New Roman" panose="02020603050405020304" pitchFamily="18" charset="0"/>
              </a:rPr>
              <a:t>			 </a:t>
            </a:r>
            <a:r>
              <a:rPr lang="cs-CZ"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cs-CZ" dirty="0" smtClean="0">
                <a:latin typeface="Times New Roman" panose="02020603050405020304" pitchFamily="18" charset="0"/>
                <a:ea typeface="Calibri" panose="020F0502020204030204" pitchFamily="34" charset="0"/>
                <a:cs typeface="Times New Roman" panose="02020603050405020304" pitchFamily="18" charset="0"/>
              </a:rPr>
              <a:t> 	</a:t>
            </a:r>
            <a:r>
              <a:rPr lang="cs-CZ"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cs-CZ"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180340" algn="l">
              <a:lnSpc>
                <a:spcPct val="115000"/>
              </a:lnSpc>
              <a:spcBef>
                <a:spcPts val="425"/>
              </a:spcBef>
              <a:spcAft>
                <a:spcPts val="1000"/>
              </a:spcAft>
            </a:pP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 name="Textové pole 2"/>
          <p:cNvSpPr txBox="1">
            <a:spLocks noChangeArrowheads="1"/>
          </p:cNvSpPr>
          <p:nvPr/>
        </p:nvSpPr>
        <p:spPr bwMode="auto">
          <a:xfrm>
            <a:off x="2694744" y="864046"/>
            <a:ext cx="3638550" cy="43348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indent="180340" algn="ctr">
              <a:lnSpc>
                <a:spcPct val="115000"/>
              </a:lnSpc>
              <a:spcBef>
                <a:spcPts val="425"/>
              </a:spcBef>
              <a:spcAft>
                <a:spcPts val="1000"/>
              </a:spcAft>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Vnější prostředí</a:t>
            </a:r>
            <a:endParaRPr lang="cs-CZ"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ové pole 2"/>
          <p:cNvSpPr txBox="1">
            <a:spLocks noChangeArrowheads="1"/>
          </p:cNvSpPr>
          <p:nvPr/>
        </p:nvSpPr>
        <p:spPr bwMode="auto">
          <a:xfrm>
            <a:off x="2843211" y="3970957"/>
            <a:ext cx="3638550" cy="37801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indent="180340" algn="ctr">
              <a:lnSpc>
                <a:spcPct val="115000"/>
              </a:lnSpc>
              <a:spcBef>
                <a:spcPts val="425"/>
              </a:spcBef>
              <a:spcAft>
                <a:spcPts val="1000"/>
              </a:spcAft>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Vnější prostředí</a:t>
            </a:r>
            <a:endParaRPr lang="cs-CZ"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Šipka dolů 7"/>
          <p:cNvSpPr/>
          <p:nvPr/>
        </p:nvSpPr>
        <p:spPr>
          <a:xfrm>
            <a:off x="4481511" y="1291704"/>
            <a:ext cx="180975"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9" name="Šipka nahoru 8"/>
          <p:cNvSpPr/>
          <p:nvPr/>
        </p:nvSpPr>
        <p:spPr>
          <a:xfrm>
            <a:off x="4481511" y="3577887"/>
            <a:ext cx="209550" cy="3619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1" name="Přímá spojnice se šipkou 10"/>
          <p:cNvCxnSpPr/>
          <p:nvPr/>
        </p:nvCxnSpPr>
        <p:spPr>
          <a:xfrm>
            <a:off x="3419872" y="2317756"/>
            <a:ext cx="733425"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3563888" y="2787774"/>
            <a:ext cx="388243" cy="3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flipV="1">
            <a:off x="2987824" y="2924624"/>
            <a:ext cx="964307" cy="358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H="1">
            <a:off x="5220072" y="2194543"/>
            <a:ext cx="1261689" cy="398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H="1">
            <a:off x="5315980" y="2787774"/>
            <a:ext cx="1017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flipH="1" flipV="1">
            <a:off x="5220072" y="2924624"/>
            <a:ext cx="432048" cy="358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10235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188" lvl="1" indent="-357188" algn="just">
              <a:buFont typeface="Arial" panose="020B0604020202020204" pitchFamily="34" charset="0"/>
              <a:buChar char="•"/>
            </a:pPr>
            <a:r>
              <a:rPr lang="cs-CZ" sz="1800" dirty="0"/>
              <a:t>rutinní práce;</a:t>
            </a:r>
          </a:p>
          <a:p>
            <a:pPr marL="357188" lvl="1" indent="-357188" algn="just">
              <a:buFont typeface="Arial" panose="020B0604020202020204" pitchFamily="34" charset="0"/>
              <a:buChar char="•"/>
            </a:pPr>
            <a:r>
              <a:rPr lang="cs-CZ" sz="1800" dirty="0"/>
              <a:t>práce, které jiní dokážou udělat lépe, rychleji a ekonomičtěji;</a:t>
            </a:r>
          </a:p>
          <a:p>
            <a:pPr marL="357188" lvl="1" indent="-357188" algn="just">
              <a:buFont typeface="Arial" panose="020B0604020202020204" pitchFamily="34" charset="0"/>
              <a:buChar char="•"/>
            </a:pPr>
            <a:r>
              <a:rPr lang="cs-CZ" sz="1800" dirty="0"/>
              <a:t>drobné a opakující se úkoly, které dělá manažer nejčastěji a zpravidla zabírají velkou část dne;</a:t>
            </a:r>
          </a:p>
          <a:p>
            <a:pPr marL="357188" lvl="1" indent="-357188" algn="just">
              <a:buFont typeface="Arial" panose="020B0604020202020204" pitchFamily="34" charset="0"/>
              <a:buChar char="•"/>
            </a:pPr>
            <a:r>
              <a:rPr lang="cs-CZ" sz="1800" dirty="0"/>
              <a:t>práce umožňující rozvoj a zvýšení motivace podřízených;</a:t>
            </a:r>
          </a:p>
          <a:p>
            <a:pPr marL="357188" lvl="1" indent="-357188" algn="just">
              <a:buFont typeface="Arial" panose="020B0604020202020204" pitchFamily="34" charset="0"/>
              <a:buChar char="•"/>
            </a:pPr>
            <a:r>
              <a:rPr lang="cs-CZ" sz="1800" dirty="0"/>
              <a:t>činnosti oživující rutinní práci podřízených;</a:t>
            </a:r>
          </a:p>
          <a:p>
            <a:pPr marL="357188" lvl="1" indent="-357188" algn="just">
              <a:buFont typeface="Arial" panose="020B0604020202020204" pitchFamily="34" charset="0"/>
              <a:buChar char="•"/>
            </a:pPr>
            <a:r>
              <a:rPr lang="cs-CZ" sz="1800" dirty="0"/>
              <a:t>činnosti, které učiní práci podřízených komplexnější.</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Činnosti vhodné k delegování</a:t>
            </a:r>
            <a:endParaRPr lang="cs-CZ" dirty="0"/>
          </a:p>
        </p:txBody>
      </p:sp>
    </p:spTree>
    <p:extLst>
      <p:ext uri="{BB962C8B-B14F-4D97-AF65-F5344CB8AC3E}">
        <p14:creationId xmlns:p14="http://schemas.microsoft.com/office/powerpoint/2010/main" val="419014093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188" lvl="1" indent="-357188" algn="just">
              <a:buFont typeface="Arial" panose="020B0604020202020204" pitchFamily="34" charset="0"/>
              <a:buChar char="•"/>
            </a:pPr>
            <a:r>
              <a:rPr lang="cs-CZ" sz="1800" dirty="0"/>
              <a:t>práce obsahující důvěrné informace;</a:t>
            </a:r>
          </a:p>
          <a:p>
            <a:pPr marL="357188" lvl="1" indent="-357188" algn="just">
              <a:buFont typeface="Arial" panose="020B0604020202020204" pitchFamily="34" charset="0"/>
              <a:buChar char="•"/>
            </a:pPr>
            <a:r>
              <a:rPr lang="cs-CZ" sz="1800" dirty="0"/>
              <a:t>úkoly velmi důležité a jejichž řádné a včasné splnění může zajistit jen sám manažer;</a:t>
            </a:r>
          </a:p>
          <a:p>
            <a:pPr marL="357188" lvl="1" indent="-357188" algn="just">
              <a:buFont typeface="Arial" panose="020B0604020202020204" pitchFamily="34" charset="0"/>
              <a:buChar char="•"/>
            </a:pPr>
            <a:r>
              <a:rPr lang="cs-CZ" sz="1800" dirty="0"/>
              <a:t>nové úkoly, na které nebyli pracovníci připraveni;</a:t>
            </a:r>
          </a:p>
          <a:p>
            <a:pPr marL="357188" lvl="1" indent="-357188" algn="just">
              <a:buFont typeface="Arial" panose="020B0604020202020204" pitchFamily="34" charset="0"/>
              <a:buChar char="•"/>
            </a:pPr>
            <a:r>
              <a:rPr lang="cs-CZ" sz="1800" dirty="0"/>
              <a:t>úkoly, které jsou bezvýhradnou povinností manažera, i když jsou nepříjemné;</a:t>
            </a:r>
          </a:p>
          <a:p>
            <a:pPr marL="357188" lvl="1" indent="-357188" algn="just">
              <a:buFont typeface="Arial" panose="020B0604020202020204" pitchFamily="34" charset="0"/>
              <a:buChar char="•"/>
            </a:pPr>
            <a:r>
              <a:rPr lang="cs-CZ" sz="1800" dirty="0"/>
              <a:t>delikátní odpovědnost;</a:t>
            </a:r>
          </a:p>
          <a:p>
            <a:pPr marL="357188" lvl="1" indent="-357188" algn="just">
              <a:buFont typeface="Arial" panose="020B0604020202020204" pitchFamily="34" charset="0"/>
              <a:buChar char="•"/>
            </a:pPr>
            <a:r>
              <a:rPr lang="cs-CZ" sz="1800" dirty="0"/>
              <a:t>vágně nebo špatně definované úkoly.</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Činnosti nevhodné k delegování</a:t>
            </a:r>
            <a:endParaRPr lang="cs-CZ" dirty="0"/>
          </a:p>
        </p:txBody>
      </p:sp>
    </p:spTree>
    <p:extLst>
      <p:ext uri="{BB962C8B-B14F-4D97-AF65-F5344CB8AC3E}">
        <p14:creationId xmlns:p14="http://schemas.microsoft.com/office/powerpoint/2010/main" val="15702092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Etapa plánování delegování zahrnuje stanovení cílů, dílčích termínů a úrovně, rozhodovací pravomoci, co se může a bude delegovat. Na to navazuje výběr osob nejvhodnější k delegování určitého úkolu. </a:t>
            </a:r>
            <a:r>
              <a:rPr lang="cs-CZ" sz="1800" dirty="0" smtClean="0"/>
              <a:t>Při </a:t>
            </a:r>
            <a:r>
              <a:rPr lang="cs-CZ" sz="1800" dirty="0"/>
              <a:t>výběru vhodné osoby měly vzít v úvahu tyto okolnosti:</a:t>
            </a:r>
          </a:p>
          <a:p>
            <a:pPr lvl="0" algn="just"/>
            <a:r>
              <a:rPr lang="cs-CZ" sz="1800" dirty="0"/>
              <a:t>Přísluší delegovaná práce určité funkci?</a:t>
            </a:r>
          </a:p>
          <a:p>
            <a:pPr lvl="0" algn="just"/>
            <a:r>
              <a:rPr lang="cs-CZ" sz="1800" dirty="0"/>
              <a:t>Kdo má zájem a schopnosti?</a:t>
            </a:r>
          </a:p>
          <a:p>
            <a:pPr lvl="0" algn="just"/>
            <a:r>
              <a:rPr lang="cs-CZ" sz="1800" dirty="0"/>
              <a:t>Pro koho bude delegovaná práce novou „vzpruhou“?</a:t>
            </a:r>
          </a:p>
          <a:p>
            <a:pPr lvl="0" algn="just"/>
            <a:r>
              <a:rPr lang="cs-CZ" sz="1800" dirty="0"/>
              <a:t>Komu delegovaný úkol pomůže v jeho růstu?</a:t>
            </a:r>
          </a:p>
          <a:p>
            <a:pPr lvl="0" algn="just"/>
            <a:r>
              <a:rPr lang="cs-CZ" sz="1800" dirty="0"/>
              <a:t>Kdo byl přehlédnut při delegování v minulosti?</a:t>
            </a:r>
          </a:p>
          <a:p>
            <a:pPr lvl="0" algn="just"/>
            <a:r>
              <a:rPr lang="cs-CZ" sz="1800" dirty="0"/>
              <a:t>Kdo má čas?</a:t>
            </a:r>
          </a:p>
          <a:p>
            <a:pPr lvl="0" algn="just"/>
            <a:r>
              <a:rPr lang="cs-CZ" sz="1800" dirty="0"/>
              <a:t>Kdo je připraven pro povýšení?</a:t>
            </a:r>
          </a:p>
          <a:p>
            <a:pPr marL="0" indent="0" algn="just">
              <a:buNone/>
            </a:pPr>
            <a:r>
              <a:rPr lang="cs-CZ" sz="1800" dirty="0"/>
              <a:t>Dále je nutno si stanovit požadavky na znalosti a dovednosti kandidáta a zvážit jeho možnosti a schopnosti. </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Plánování delegování</a:t>
            </a:r>
            <a:endParaRPr lang="cs-CZ" dirty="0"/>
          </a:p>
        </p:txBody>
      </p:sp>
    </p:spTree>
    <p:extLst>
      <p:ext uri="{BB962C8B-B14F-4D97-AF65-F5344CB8AC3E}">
        <p14:creationId xmlns:p14="http://schemas.microsoft.com/office/powerpoint/2010/main" val="107918859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Etapa plánování delegování zahrnuje stanovení cílů, dílčích termínů a úrovně, rozhodovací pravomoci, co se může a bude delegovat. Na to navazuje výběr osob nejvhodnější k delegování určitého úkolu. </a:t>
            </a:r>
            <a:r>
              <a:rPr lang="cs-CZ" sz="1800" dirty="0" smtClean="0"/>
              <a:t>Při </a:t>
            </a:r>
            <a:r>
              <a:rPr lang="cs-CZ" sz="1800" dirty="0"/>
              <a:t>výběru vhodné osoby měly vzít v úvahu tyto okolnosti:</a:t>
            </a:r>
          </a:p>
          <a:p>
            <a:pPr lvl="0" algn="just"/>
            <a:r>
              <a:rPr lang="cs-CZ" sz="1800" dirty="0"/>
              <a:t>Přísluší delegovaná práce určité funkci?</a:t>
            </a:r>
          </a:p>
          <a:p>
            <a:pPr lvl="0" algn="just"/>
            <a:r>
              <a:rPr lang="cs-CZ" sz="1800" dirty="0"/>
              <a:t>Kdo má zájem a schopnosti?</a:t>
            </a:r>
          </a:p>
          <a:p>
            <a:pPr lvl="0" algn="just"/>
            <a:r>
              <a:rPr lang="cs-CZ" sz="1800" dirty="0"/>
              <a:t>Pro koho bude delegovaná práce novou „vzpruhou“?</a:t>
            </a:r>
          </a:p>
          <a:p>
            <a:pPr lvl="0" algn="just"/>
            <a:r>
              <a:rPr lang="cs-CZ" sz="1800" dirty="0"/>
              <a:t>Komu delegovaný úkol pomůže v jeho růstu?</a:t>
            </a:r>
          </a:p>
          <a:p>
            <a:pPr lvl="0" algn="just"/>
            <a:r>
              <a:rPr lang="cs-CZ" sz="1800" dirty="0"/>
              <a:t>Kdo byl přehlédnut při delegování v minulosti?</a:t>
            </a:r>
          </a:p>
          <a:p>
            <a:pPr lvl="0" algn="just"/>
            <a:r>
              <a:rPr lang="cs-CZ" sz="1800" dirty="0"/>
              <a:t>Kdo má čas?</a:t>
            </a:r>
          </a:p>
          <a:p>
            <a:pPr lvl="0" algn="just"/>
            <a:r>
              <a:rPr lang="cs-CZ" sz="1800" dirty="0"/>
              <a:t>Kdo je připraven pro povýšení?</a:t>
            </a:r>
          </a:p>
          <a:p>
            <a:pPr marL="0" indent="0" algn="just">
              <a:buNone/>
            </a:pPr>
            <a:r>
              <a:rPr lang="cs-CZ" sz="1800" dirty="0"/>
              <a:t>Dále je nutno si stanovit požadavky na znalosti a dovednosti kandidáta a zvážit jeho možnosti a schopnosti. </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Plánování delegování</a:t>
            </a:r>
            <a:endParaRPr lang="cs-CZ" dirty="0"/>
          </a:p>
        </p:txBody>
      </p:sp>
    </p:spTree>
    <p:extLst>
      <p:ext uri="{BB962C8B-B14F-4D97-AF65-F5344CB8AC3E}">
        <p14:creationId xmlns:p14="http://schemas.microsoft.com/office/powerpoint/2010/main" val="55862387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Týmová práce, a tudíž i řízení týmů, je </a:t>
            </a:r>
            <a:r>
              <a:rPr lang="cs-CZ" sz="1800" dirty="0" smtClean="0"/>
              <a:t>uplatnitelná </a:t>
            </a:r>
            <a:r>
              <a:rPr lang="cs-CZ" sz="1800" dirty="0"/>
              <a:t>ve všech organizacích bez ohledu na jejich velikost nebo zaměření. Je ale také potřeba si uvědomit, že týmová práce není nadřazena ostatním formám organizace. </a:t>
            </a:r>
            <a:r>
              <a:rPr lang="cs-CZ" sz="1800" dirty="0" smtClean="0"/>
              <a:t>Je </a:t>
            </a:r>
            <a:r>
              <a:rPr lang="cs-CZ" sz="1800" dirty="0"/>
              <a:t>potřeba rozpoznávat pracovní skupinu a tým. </a:t>
            </a:r>
            <a:endParaRPr lang="cs-CZ" sz="1800" dirty="0" smtClean="0"/>
          </a:p>
          <a:p>
            <a:pPr algn="just"/>
            <a:r>
              <a:rPr lang="cs-CZ" sz="1800" b="1" dirty="0" smtClean="0"/>
              <a:t>Pracovní </a:t>
            </a:r>
            <a:r>
              <a:rPr lang="cs-CZ" sz="1800" b="1" dirty="0"/>
              <a:t>skupina </a:t>
            </a:r>
            <a:r>
              <a:rPr lang="cs-CZ" sz="1800" dirty="0"/>
              <a:t>představuje skupinu kolegů, kteří pracují společně. </a:t>
            </a:r>
            <a:endParaRPr lang="cs-CZ" sz="1800" dirty="0" smtClean="0"/>
          </a:p>
          <a:p>
            <a:pPr algn="just"/>
            <a:r>
              <a:rPr lang="cs-CZ" sz="1800" dirty="0" smtClean="0"/>
              <a:t>Zatímco </a:t>
            </a:r>
            <a:r>
              <a:rPr lang="cs-CZ" sz="1800" dirty="0"/>
              <a:t>v týmu lidé skutečně spolupracují, mají společné cíle a společně chápou to, jaké úkoly mají být splněny. </a:t>
            </a:r>
            <a:r>
              <a:rPr lang="cs-CZ" sz="1800" dirty="0" smtClean="0"/>
              <a:t>Týmová </a:t>
            </a:r>
            <a:r>
              <a:rPr lang="cs-CZ" sz="1800" dirty="0"/>
              <a:t>práce je postavena na synergii, což znamená, že hodnoty dosahované skupinou značně převyšují hodnoty, které jsou schopni vytvořit členové skupiny samostatně. </a:t>
            </a:r>
          </a:p>
          <a:p>
            <a:pPr algn="just"/>
            <a:r>
              <a:rPr lang="cs-CZ" sz="1800" dirty="0"/>
              <a:t>Tým je skupina lidí se vzájemně se doplňujícími dovednostmi, kteří jsou oddáni společnému účelu, pracovním cílům a přístupu k práci, za něž jsou vzájemně odpovědni </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Týmová práce</a:t>
            </a:r>
            <a:endParaRPr lang="cs-CZ" dirty="0"/>
          </a:p>
        </p:txBody>
      </p:sp>
    </p:spTree>
    <p:extLst>
      <p:ext uri="{BB962C8B-B14F-4D97-AF65-F5344CB8AC3E}">
        <p14:creationId xmlns:p14="http://schemas.microsoft.com/office/powerpoint/2010/main" val="424927094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Týmová práce, a tudíž i řízení týmů, je uplatnitelné ve všech organizacích bez ohledu na jejich velikost nebo zaměření. Je ale také potřeba si uvědomit, že týmová práce není nadřazena ostatním formám organizace. </a:t>
            </a:r>
            <a:r>
              <a:rPr lang="cs-CZ" sz="1800" dirty="0" smtClean="0"/>
              <a:t>Je </a:t>
            </a:r>
            <a:r>
              <a:rPr lang="cs-CZ" sz="1800" dirty="0"/>
              <a:t>potřeba rozpoznávat pracovní skupinu a tým. </a:t>
            </a:r>
            <a:endParaRPr lang="cs-CZ" sz="1800" dirty="0" smtClean="0"/>
          </a:p>
          <a:p>
            <a:pPr algn="just"/>
            <a:r>
              <a:rPr lang="cs-CZ" sz="1800" b="1" dirty="0" smtClean="0"/>
              <a:t>Pracovní </a:t>
            </a:r>
            <a:r>
              <a:rPr lang="cs-CZ" sz="1800" b="1" dirty="0"/>
              <a:t>skupina </a:t>
            </a:r>
            <a:r>
              <a:rPr lang="cs-CZ" sz="1800" dirty="0"/>
              <a:t>představuje skupinu kolegů, kteří pracují společně. </a:t>
            </a:r>
            <a:endParaRPr lang="cs-CZ" sz="1800" dirty="0" smtClean="0"/>
          </a:p>
          <a:p>
            <a:pPr algn="just"/>
            <a:r>
              <a:rPr lang="cs-CZ" sz="1800" dirty="0" smtClean="0"/>
              <a:t>Zatímco </a:t>
            </a:r>
            <a:r>
              <a:rPr lang="cs-CZ" sz="1800" dirty="0"/>
              <a:t>v týmu lidé skutečně spolupracují, mají společné cíle a společně chápou to, jaké úkoly mají být splněny. </a:t>
            </a:r>
            <a:endParaRPr lang="cs-CZ" sz="1800" dirty="0" smtClean="0"/>
          </a:p>
          <a:p>
            <a:pPr algn="just"/>
            <a:r>
              <a:rPr lang="cs-CZ" sz="1800" dirty="0" smtClean="0"/>
              <a:t>Týmová </a:t>
            </a:r>
            <a:r>
              <a:rPr lang="cs-CZ" sz="1800" dirty="0"/>
              <a:t>práce je postavena na synergii, což znamená, že hodnoty dosahované skupinou značně převyšují hodnoty, které jsou schopni vytvořit členové skupiny samostatně. </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Týmová práce</a:t>
            </a:r>
            <a:endParaRPr lang="cs-CZ" dirty="0"/>
          </a:p>
        </p:txBody>
      </p:sp>
    </p:spTree>
    <p:extLst>
      <p:ext uri="{BB962C8B-B14F-4D97-AF65-F5344CB8AC3E}">
        <p14:creationId xmlns:p14="http://schemas.microsoft.com/office/powerpoint/2010/main" val="294473329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Tým </a:t>
            </a:r>
            <a:r>
              <a:rPr lang="cs-CZ" sz="1600" dirty="0"/>
              <a:t>je skupina lidí se vzájemně se doplňujícími dovednostmi, kteří jsou oddáni společnému účelu, pracovním cílům a přístupu k práci, za něž jsou vzájemně </a:t>
            </a:r>
            <a:r>
              <a:rPr lang="cs-CZ" sz="1600" dirty="0" smtClean="0"/>
              <a:t>odpovědni. </a:t>
            </a:r>
          </a:p>
          <a:p>
            <a:pPr marL="0" indent="0" algn="just">
              <a:buNone/>
            </a:pPr>
            <a:r>
              <a:rPr lang="cs-CZ" sz="1600" dirty="0" smtClean="0"/>
              <a:t>Rozlišujeme </a:t>
            </a:r>
            <a:r>
              <a:rPr lang="cs-CZ" sz="1600" dirty="0"/>
              <a:t>dvě podoby týmů:</a:t>
            </a:r>
          </a:p>
          <a:p>
            <a:pPr lvl="0" algn="just"/>
            <a:r>
              <a:rPr lang="cs-CZ" sz="1600" b="1" dirty="0"/>
              <a:t>pracovní týmy </a:t>
            </a:r>
            <a:r>
              <a:rPr lang="cs-CZ" sz="1600" dirty="0"/>
              <a:t>– spolupracují neustále a existují dlouhou dobu a podléhají více či vysoké fluktuaci;</a:t>
            </a:r>
          </a:p>
          <a:p>
            <a:pPr algn="just"/>
            <a:r>
              <a:rPr lang="cs-CZ" sz="1600" b="1" dirty="0"/>
              <a:t>přechodné týmy </a:t>
            </a:r>
            <a:r>
              <a:rPr lang="cs-CZ" sz="1600" dirty="0"/>
              <a:t>– vznikají za účelem vyřešení určitého úkolu a dosažení jistého cíle, typickými příklady jsou projektové týmy nebo pracovní skupiny na zlepšování kvality</a:t>
            </a:r>
            <a:r>
              <a:rPr lang="cs-CZ" sz="1600" dirty="0" smtClean="0"/>
              <a:t>.</a:t>
            </a:r>
          </a:p>
          <a:p>
            <a:pPr marL="0" indent="0" algn="just">
              <a:buNone/>
            </a:pPr>
            <a:r>
              <a:rPr lang="cs-CZ" sz="1600" dirty="0"/>
              <a:t>Pozitivní vývoj </a:t>
            </a:r>
            <a:r>
              <a:rPr lang="cs-CZ" sz="1600" dirty="0" smtClean="0"/>
              <a:t>týmu závisí </a:t>
            </a:r>
            <a:r>
              <a:rPr lang="cs-CZ" sz="1600" dirty="0"/>
              <a:t>na dvou skupinách faktorů, a to </a:t>
            </a:r>
            <a:r>
              <a:rPr lang="cs-CZ" sz="1600" dirty="0" smtClean="0"/>
              <a:t>na:</a:t>
            </a:r>
          </a:p>
          <a:p>
            <a:pPr algn="just"/>
            <a:r>
              <a:rPr lang="cs-CZ" sz="1600" b="1" dirty="0" smtClean="0"/>
              <a:t>Tvrdé </a:t>
            </a:r>
            <a:r>
              <a:rPr lang="cs-CZ" sz="1600" b="1" dirty="0"/>
              <a:t>faktory jako předpoklad </a:t>
            </a:r>
            <a:r>
              <a:rPr lang="cs-CZ" sz="1600" dirty="0"/>
              <a:t>znamená, že musí být možná spolupráce s dostatečnou komunikací, skupina nesmí být moc veliká a rámcové podmínky musí souhlasit. </a:t>
            </a:r>
            <a:endParaRPr lang="cs-CZ" sz="1600" dirty="0" smtClean="0"/>
          </a:p>
          <a:p>
            <a:pPr algn="just"/>
            <a:r>
              <a:rPr lang="cs-CZ" sz="1600" b="1" dirty="0" smtClean="0"/>
              <a:t>Měkké </a:t>
            </a:r>
            <a:r>
              <a:rPr lang="cs-CZ" sz="1600" b="1" dirty="0"/>
              <a:t>faktory jako základ </a:t>
            </a:r>
            <a:r>
              <a:rPr lang="cs-CZ" sz="1600" dirty="0"/>
              <a:t>předpokládají, že kolegové musí mít zájem na dobré spolupráci, musí být sami ochotni angažovat se ve společné věci. </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Týmy I</a:t>
            </a:r>
            <a:endParaRPr lang="cs-CZ" dirty="0"/>
          </a:p>
        </p:txBody>
      </p:sp>
    </p:spTree>
    <p:extLst>
      <p:ext uri="{BB962C8B-B14F-4D97-AF65-F5344CB8AC3E}">
        <p14:creationId xmlns:p14="http://schemas.microsoft.com/office/powerpoint/2010/main" val="75886591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Ideální počet členů týmu </a:t>
            </a:r>
            <a:r>
              <a:rPr lang="cs-CZ" sz="1800" dirty="0" smtClean="0"/>
              <a:t>je pět </a:t>
            </a:r>
            <a:r>
              <a:rPr lang="cs-CZ" sz="1800" dirty="0"/>
              <a:t>až sedm. </a:t>
            </a:r>
            <a:endParaRPr lang="cs-CZ" sz="1800" dirty="0" smtClean="0"/>
          </a:p>
          <a:p>
            <a:pPr algn="just"/>
            <a:r>
              <a:rPr lang="cs-CZ" sz="1800" dirty="0" smtClean="0"/>
              <a:t>Při </a:t>
            </a:r>
            <a:r>
              <a:rPr lang="cs-CZ" sz="1800" dirty="0"/>
              <a:t>menším počtu se efekt synergie plně nerozvine, a v případě více osob nastává problém s komunikačními a schvalovacími procesy z důvodu ztráty času. </a:t>
            </a:r>
            <a:endParaRPr lang="cs-CZ" sz="1800" dirty="0" smtClean="0"/>
          </a:p>
          <a:p>
            <a:pPr algn="just"/>
            <a:r>
              <a:rPr lang="cs-CZ" sz="1800" dirty="0" smtClean="0"/>
              <a:t>Kritický </a:t>
            </a:r>
            <a:r>
              <a:rPr lang="cs-CZ" sz="1800" dirty="0"/>
              <a:t>není počet členů týmu, ale výběr jednotlivých členů, jelikož toto přímý vliv na výkon týmu a naplnění cíle týmu. </a:t>
            </a:r>
            <a:endParaRPr lang="cs-CZ" sz="1800" dirty="0" smtClean="0"/>
          </a:p>
          <a:p>
            <a:pPr algn="just"/>
            <a:r>
              <a:rPr lang="cs-CZ" sz="1800" dirty="0" smtClean="0"/>
              <a:t>O </a:t>
            </a:r>
            <a:r>
              <a:rPr lang="cs-CZ" sz="1800" dirty="0"/>
              <a:t>úspěchu týmu nerozhoduje pouze odbornost, erudovanost jednotlivých členů týmu, ale také jejich osobnost a vlastnosti členů týmu. </a:t>
            </a:r>
            <a:endParaRPr lang="cs-CZ" sz="1800" dirty="0" smtClean="0"/>
          </a:p>
          <a:p>
            <a:pPr algn="just"/>
            <a:r>
              <a:rPr lang="cs-CZ" sz="1800" dirty="0" smtClean="0"/>
              <a:t>Hovoříme </a:t>
            </a:r>
            <a:r>
              <a:rPr lang="cs-CZ" sz="1800" dirty="0"/>
              <a:t>o kompetencích členů týmů a rozděluje na skupinu základních kompetencí a odborných kompetencí. </a:t>
            </a:r>
            <a:endParaRPr lang="cs-CZ" sz="1800" dirty="0" smtClean="0"/>
          </a:p>
          <a:p>
            <a:pPr algn="just"/>
            <a:r>
              <a:rPr lang="cs-CZ" sz="1800" dirty="0" smtClean="0"/>
              <a:t>Mezi </a:t>
            </a:r>
            <a:r>
              <a:rPr lang="cs-CZ" sz="1800" b="1" dirty="0"/>
              <a:t>základní kompetence </a:t>
            </a:r>
            <a:r>
              <a:rPr lang="cs-CZ" sz="1800" dirty="0"/>
              <a:t>patří základní požadavky pro týmovou práci, tj. sociální dovednosti (schopnost komunikace nebo přesvědčování) a osobní vlastnosti (zaujetí pro práci, kreativita). </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Týmy II</a:t>
            </a:r>
            <a:endParaRPr lang="cs-CZ" dirty="0"/>
          </a:p>
        </p:txBody>
      </p:sp>
    </p:spTree>
    <p:extLst>
      <p:ext uri="{BB962C8B-B14F-4D97-AF65-F5344CB8AC3E}">
        <p14:creationId xmlns:p14="http://schemas.microsoft.com/office/powerpoint/2010/main" val="294162451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K</a:t>
            </a:r>
            <a:r>
              <a:rPr lang="cs-CZ" sz="1800" dirty="0"/>
              <a:t> </a:t>
            </a:r>
            <a:r>
              <a:rPr lang="cs-CZ" sz="1800" b="1" dirty="0"/>
              <a:t>odborným kompetencím </a:t>
            </a:r>
            <a:r>
              <a:rPr lang="cs-CZ" sz="1800" dirty="0"/>
              <a:t>jsou přiřazeny výkonnostní požadavky, tj. odborné kompetence (odborné znalosti a dovednosti) a metodické kompetence (technika prezentace nebo moderace</a:t>
            </a:r>
            <a:r>
              <a:rPr lang="cs-CZ" sz="1800" dirty="0" smtClean="0"/>
              <a:t>).</a:t>
            </a:r>
          </a:p>
          <a:p>
            <a:pPr algn="just"/>
            <a:endParaRPr lang="cs-CZ" sz="1800" dirty="0" smtClean="0"/>
          </a:p>
          <a:p>
            <a:pPr marL="0" indent="0" algn="just">
              <a:buNone/>
            </a:pPr>
            <a:r>
              <a:rPr lang="cs-CZ" sz="1800" dirty="0" smtClean="0"/>
              <a:t>Opravdu </a:t>
            </a:r>
            <a:r>
              <a:rPr lang="cs-CZ" sz="1800" dirty="0"/>
              <a:t>důležité při týmové práci jsou </a:t>
            </a:r>
            <a:r>
              <a:rPr lang="cs-CZ" sz="1800" b="1" dirty="0"/>
              <a:t>týmové schopnosti</a:t>
            </a:r>
            <a:r>
              <a:rPr lang="cs-CZ" sz="1800" dirty="0"/>
              <a:t>, mezi které </a:t>
            </a:r>
            <a:r>
              <a:rPr lang="cs-CZ" sz="1800" dirty="0" smtClean="0"/>
              <a:t>se zařazují </a:t>
            </a:r>
            <a:r>
              <a:rPr lang="cs-CZ" sz="1800" dirty="0"/>
              <a:t>následující:</a:t>
            </a:r>
          </a:p>
          <a:p>
            <a:pPr lvl="0" algn="just"/>
            <a:r>
              <a:rPr lang="cs-CZ" sz="1800" dirty="0"/>
              <a:t>pozitivní postoj k týmové práci;</a:t>
            </a:r>
          </a:p>
          <a:p>
            <a:pPr lvl="0" algn="just"/>
            <a:r>
              <a:rPr lang="cs-CZ" sz="1800" dirty="0"/>
              <a:t>myšlenková pružnost, kreativita a zvědavost;</a:t>
            </a:r>
          </a:p>
          <a:p>
            <a:pPr lvl="0" algn="just"/>
            <a:r>
              <a:rPr lang="cs-CZ" sz="1800" dirty="0"/>
              <a:t>frustrační tolerance – zvládnutí situace v případě, že jsou návrhy jednoho člena týmu zamítnuty;</a:t>
            </a:r>
          </a:p>
          <a:p>
            <a:pPr lvl="0" algn="just"/>
            <a:r>
              <a:rPr lang="cs-CZ" sz="1800" dirty="0"/>
              <a:t>schopnost přijmout kritiku;</a:t>
            </a:r>
          </a:p>
          <a:p>
            <a:pPr algn="just"/>
            <a:r>
              <a:rPr lang="cs-CZ" sz="1800" dirty="0"/>
              <a:t>schopnost a ochota učit se.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Týmy III</a:t>
            </a:r>
            <a:endParaRPr lang="cs-CZ" dirty="0"/>
          </a:p>
        </p:txBody>
      </p:sp>
    </p:spTree>
    <p:extLst>
      <p:ext uri="{BB962C8B-B14F-4D97-AF65-F5344CB8AC3E}">
        <p14:creationId xmlns:p14="http://schemas.microsoft.com/office/powerpoint/2010/main" val="185825917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dirty="0"/>
              <a:t>týmový vedoucí (koordinátor, předseda);</a:t>
            </a:r>
          </a:p>
          <a:p>
            <a:pPr lvl="0" algn="just"/>
            <a:r>
              <a:rPr lang="cs-CZ" sz="1700" dirty="0"/>
              <a:t>pomocník (realizátor, tahoun) – praktický pracovník dělající práci dobře, je disciplinovaný, drží se zvyklostí a jasných struktur;</a:t>
            </a:r>
          </a:p>
          <a:p>
            <a:pPr lvl="0" algn="just"/>
            <a:r>
              <a:rPr lang="cs-CZ" sz="1700" dirty="0"/>
              <a:t>kreativec (inovátor, chrlič) – vymýšlí nové nápady, potřebuje volný prostor, rutinní práce mu nevyhovuje;</a:t>
            </a:r>
          </a:p>
          <a:p>
            <a:pPr lvl="0" algn="just"/>
            <a:r>
              <a:rPr lang="cs-CZ" sz="1700" dirty="0"/>
              <a:t>správce zdrojů (</a:t>
            </a:r>
            <a:r>
              <a:rPr lang="cs-CZ" sz="1700" dirty="0" err="1"/>
              <a:t>schánil</a:t>
            </a:r>
            <a:r>
              <a:rPr lang="cs-CZ" sz="1700" dirty="0"/>
              <a:t>, vyhledávač zdrojů) – je schopen obstarat zdroje a informace;</a:t>
            </a:r>
          </a:p>
          <a:p>
            <a:pPr lvl="0" algn="just"/>
            <a:r>
              <a:rPr lang="cs-CZ" sz="1700" dirty="0"/>
              <a:t>tvůrce (formovač, </a:t>
            </a:r>
            <a:r>
              <a:rPr lang="cs-CZ" sz="1700" dirty="0" err="1"/>
              <a:t>rejža</a:t>
            </a:r>
            <a:r>
              <a:rPr lang="cs-CZ" sz="1700" dirty="0"/>
              <a:t>) – jsou často svou povahou vůdci, nabírají si sami úkoly a dokážou rozhýbat váhavé členy týmu, musí mít dostatek volného prostoru;</a:t>
            </a:r>
          </a:p>
          <a:p>
            <a:pPr lvl="0" algn="just"/>
            <a:r>
              <a:rPr lang="cs-CZ" sz="1700" dirty="0"/>
              <a:t>pozorovatel (vyhodnocovač, rejpal) – analytik schopen logicky spojovat věci a vyvažovat proti sobě argumenty;</a:t>
            </a:r>
          </a:p>
          <a:p>
            <a:pPr lvl="0" algn="just"/>
            <a:r>
              <a:rPr lang="cs-CZ" sz="1700" dirty="0"/>
              <a:t>týmový pracovník (hasič) – dělá jim radost pracovat na věcech a musí spolupracovat s ostatními;</a:t>
            </a:r>
          </a:p>
          <a:p>
            <a:pPr algn="just"/>
            <a:r>
              <a:rPr lang="cs-CZ" sz="1700" dirty="0"/>
              <a:t>testovač kvality (dotahovač) – zabývá se kvalitou výsledků, výstupů</a:t>
            </a:r>
            <a:r>
              <a:rPr lang="cs-CZ" sz="1700" dirty="0" smtClean="0"/>
              <a:t>.</a:t>
            </a:r>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Týmové role podle </a:t>
            </a:r>
            <a:r>
              <a:rPr lang="cs-CZ" dirty="0" err="1" smtClean="0"/>
              <a:t>Belbina</a:t>
            </a:r>
            <a:endParaRPr lang="cs-CZ" dirty="0"/>
          </a:p>
        </p:txBody>
      </p:sp>
    </p:spTree>
    <p:extLst>
      <p:ext uri="{BB962C8B-B14F-4D97-AF65-F5344CB8AC3E}">
        <p14:creationId xmlns:p14="http://schemas.microsoft.com/office/powerpoint/2010/main" val="3711014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err="1"/>
              <a:t>Leadership</a:t>
            </a:r>
            <a:r>
              <a:rPr lang="cs-CZ" sz="1800" dirty="0"/>
              <a:t>, schopnost </a:t>
            </a:r>
            <a:r>
              <a:rPr lang="cs-CZ" sz="1800" dirty="0" smtClean="0"/>
              <a:t>vést, </a:t>
            </a:r>
            <a:r>
              <a:rPr lang="cs-CZ" sz="1800" dirty="0"/>
              <a:t>představuje inspirování lidí k tomu, aby vynaložili své nejlepší síly a schopnosti k dosažení žádoucích výsledků, získávání jejich oddanosti dané věci a jejich motivování  dosažení stanovených cílů</a:t>
            </a:r>
            <a:r>
              <a:rPr lang="cs-CZ" sz="1800" dirty="0" smtClean="0"/>
              <a:t>.</a:t>
            </a:r>
          </a:p>
          <a:p>
            <a:pPr algn="just"/>
            <a:r>
              <a:rPr lang="cs-CZ" sz="1800" dirty="0" err="1"/>
              <a:t>Leadership</a:t>
            </a:r>
            <a:r>
              <a:rPr lang="cs-CZ" sz="1800" dirty="0"/>
              <a:t> je především spojen s motivováním a inspirováním lidí k tomu, aby vynaložili své dovednosti a schopnosti k dosažení stanovených cílů. </a:t>
            </a:r>
            <a:endParaRPr lang="cs-CZ" sz="1800" dirty="0" smtClean="0"/>
          </a:p>
          <a:p>
            <a:pPr algn="just"/>
            <a:r>
              <a:rPr lang="cs-CZ" sz="1800" dirty="0" smtClean="0"/>
              <a:t>Na </a:t>
            </a:r>
            <a:r>
              <a:rPr lang="cs-CZ" sz="1800" dirty="0"/>
              <a:t>rozdíl od manažera se lídr snaží získat srdce lidí, aby se práce lidem stala srdeční záležitostí a nejen pracovní povinností. </a:t>
            </a:r>
            <a:endParaRPr lang="cs-CZ" sz="1800" dirty="0" smtClean="0"/>
          </a:p>
          <a:p>
            <a:pPr algn="just"/>
            <a:r>
              <a:rPr lang="cs-CZ" sz="1800" dirty="0" err="1" smtClean="0"/>
              <a:t>Hersey</a:t>
            </a:r>
            <a:r>
              <a:rPr lang="cs-CZ" sz="1800" dirty="0" smtClean="0"/>
              <a:t> </a:t>
            </a:r>
            <a:r>
              <a:rPr lang="cs-CZ" sz="1800" dirty="0"/>
              <a:t>a </a:t>
            </a:r>
            <a:r>
              <a:rPr lang="cs-CZ" sz="1800" dirty="0" err="1"/>
              <a:t>Blanchard</a:t>
            </a:r>
            <a:r>
              <a:rPr lang="cs-CZ" sz="1800" dirty="0"/>
              <a:t> (1993) se domnívají, že obecně nejužívanější definicí vůdcovství je ta, která charakterizuje </a:t>
            </a:r>
            <a:r>
              <a:rPr lang="cs-CZ" sz="1800" dirty="0" err="1"/>
              <a:t>leadership</a:t>
            </a:r>
            <a:r>
              <a:rPr lang="cs-CZ" sz="1800" dirty="0"/>
              <a:t> jako proces ovlivňování činnosti individua či skupiny ve snaze dosáhnout cílů v určitém situačním kontextu.</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smtClean="0"/>
              <a:t>Leadership</a:t>
            </a:r>
            <a:r>
              <a:rPr lang="cs-CZ" dirty="0" smtClean="0"/>
              <a:t> I</a:t>
            </a:r>
            <a:endParaRPr lang="cs-CZ" dirty="0"/>
          </a:p>
        </p:txBody>
      </p:sp>
    </p:spTree>
    <p:extLst>
      <p:ext uri="{BB962C8B-B14F-4D97-AF65-F5344CB8AC3E}">
        <p14:creationId xmlns:p14="http://schemas.microsoft.com/office/powerpoint/2010/main" val="283066243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orientace</a:t>
            </a:r>
            <a:r>
              <a:rPr lang="cs-CZ" sz="1800" dirty="0"/>
              <a:t> – členové týmu se vzájemně pozorují, zkoušejí prozkoumat okolí a orientují se ve vzniklé situaci, vládne zde velká nejistota a lidé se chovají spíše pasivně, členové týmu se na začátku hodně orientují na vedoucího a očekávají od něj, že vezme situaci do svých rukou;</a:t>
            </a:r>
          </a:p>
          <a:p>
            <a:pPr lvl="0" algn="just"/>
            <a:r>
              <a:rPr lang="cs-CZ" sz="1800" b="1" dirty="0"/>
              <a:t>konfrontace</a:t>
            </a:r>
            <a:r>
              <a:rPr lang="cs-CZ" sz="1800" dirty="0"/>
              <a:t> – členové se aktivně zapojují do dění v týmu a otevírají se, vyjadřují své názory a myšlenky, dochází zde ke konfrontaci s názory ostatních a vznikem různých sporů a rozmíšek;</a:t>
            </a:r>
          </a:p>
          <a:p>
            <a:pPr lvl="0" algn="just"/>
            <a:r>
              <a:rPr lang="cs-CZ" sz="1800" b="1" dirty="0"/>
              <a:t>organizace</a:t>
            </a:r>
            <a:r>
              <a:rPr lang="cs-CZ" sz="1800" i="1" dirty="0"/>
              <a:t> </a:t>
            </a:r>
            <a:r>
              <a:rPr lang="cs-CZ" sz="1800" dirty="0"/>
              <a:t>– tým se dostává do určité stabilní situace, členové se otevírají a účastní se rozhovorů a diskuzí, převládá snaha o harmonii a řešení nastavených úkolů;</a:t>
            </a:r>
          </a:p>
          <a:p>
            <a:pPr lvl="0" algn="just"/>
            <a:r>
              <a:rPr lang="cs-CZ" sz="1800" b="1" dirty="0"/>
              <a:t>integrace</a:t>
            </a:r>
            <a:r>
              <a:rPr lang="cs-CZ" sz="1800" dirty="0"/>
              <a:t> – dochází ke kombinaci silných stránek jednotlivých členů týmu, hledá se optimální řešení úkolu, nastavují se pravidla hry, tým si vytváří své normy a rozděluje si role;</a:t>
            </a:r>
          </a:p>
          <a:p>
            <a:pPr algn="just"/>
            <a:r>
              <a:rPr lang="cs-CZ" sz="1800" b="1" dirty="0"/>
              <a:t>odchod </a:t>
            </a:r>
            <a:r>
              <a:rPr lang="cs-CZ" sz="1800" dirty="0"/>
              <a:t>– dochází k rozpuštění pracovního týmu.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Fáze vývoje týmu</a:t>
            </a:r>
            <a:endParaRPr lang="cs-CZ" dirty="0"/>
          </a:p>
        </p:txBody>
      </p:sp>
    </p:spTree>
    <p:extLst>
      <p:ext uri="{BB962C8B-B14F-4D97-AF65-F5344CB8AC3E}">
        <p14:creationId xmlns:p14="http://schemas.microsoft.com/office/powerpoint/2010/main" val="424697401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Práce je zábavnější v </a:t>
            </a:r>
            <a:r>
              <a:rPr lang="cs-CZ" sz="1800" dirty="0" smtClean="0"/>
              <a:t>kolektivu.</a:t>
            </a:r>
            <a:endParaRPr lang="cs-CZ" sz="1800" dirty="0"/>
          </a:p>
          <a:p>
            <a:pPr algn="just"/>
            <a:r>
              <a:rPr lang="cs-CZ" sz="1800" dirty="0"/>
              <a:t>Vzájemné doplňování nedostatků, pomáhání </a:t>
            </a:r>
            <a:r>
              <a:rPr lang="cs-CZ" sz="1800" dirty="0" smtClean="0"/>
              <a:t>si.</a:t>
            </a:r>
            <a:endParaRPr lang="cs-CZ" sz="1800" dirty="0"/>
          </a:p>
          <a:p>
            <a:pPr algn="just"/>
            <a:r>
              <a:rPr lang="cs-CZ" sz="1800" dirty="0"/>
              <a:t>Zlepšování díky výměně vzájemných znalostí a </a:t>
            </a:r>
            <a:r>
              <a:rPr lang="cs-CZ" sz="1800" dirty="0" smtClean="0"/>
              <a:t>zkušeností.</a:t>
            </a:r>
            <a:endParaRPr lang="cs-CZ" sz="1800" dirty="0"/>
          </a:p>
          <a:p>
            <a:pPr algn="just"/>
            <a:r>
              <a:rPr lang="cs-CZ" sz="1800" dirty="0"/>
              <a:t>Zvyšování výkonů díky </a:t>
            </a:r>
            <a:r>
              <a:rPr lang="cs-CZ" sz="1800" dirty="0" smtClean="0"/>
              <a:t>soutěživosti.</a:t>
            </a:r>
            <a:endParaRPr lang="cs-CZ" sz="1800" dirty="0"/>
          </a:p>
          <a:p>
            <a:pPr algn="just"/>
            <a:r>
              <a:rPr lang="cs-CZ" sz="1800" dirty="0"/>
              <a:t>Psychicky horší nedodat požadovaný úkol, když na člověka spoléhají </a:t>
            </a:r>
            <a:r>
              <a:rPr lang="cs-CZ" sz="1800" dirty="0" smtClean="0"/>
              <a:t>ostatní.</a:t>
            </a:r>
            <a:endParaRPr lang="cs-CZ" sz="1800" dirty="0"/>
          </a:p>
          <a:p>
            <a:pPr algn="just"/>
            <a:r>
              <a:rPr lang="cs-CZ" sz="1800" dirty="0"/>
              <a:t>Více hlav, více nápadů a úhlů </a:t>
            </a:r>
            <a:r>
              <a:rPr lang="cs-CZ" sz="1800" dirty="0" smtClean="0"/>
              <a:t>pohledu.</a:t>
            </a:r>
            <a:endParaRPr lang="cs-CZ" sz="1800" dirty="0"/>
          </a:p>
          <a:p>
            <a:pPr algn="just"/>
            <a:r>
              <a:rPr lang="cs-CZ" sz="1800" dirty="0"/>
              <a:t>Přenášení pozitivního přístupu na ostatní (nevýhody – negativního přístupu, demotivace</a:t>
            </a:r>
            <a:r>
              <a:rPr lang="cs-CZ" sz="1800" dirty="0" smtClean="0"/>
              <a:t>).</a:t>
            </a:r>
            <a:endParaRPr lang="cs-CZ" sz="1800" dirty="0"/>
          </a:p>
          <a:p>
            <a:pPr algn="just"/>
            <a:r>
              <a:rPr lang="cs-CZ" sz="1800" dirty="0"/>
              <a:t>Poznávání nových </a:t>
            </a:r>
            <a:r>
              <a:rPr lang="cs-CZ" sz="1800" dirty="0" smtClean="0"/>
              <a:t>lidí.</a:t>
            </a:r>
            <a:endParaRPr lang="cs-CZ" sz="1800" dirty="0"/>
          </a:p>
          <a:p>
            <a:pPr algn="just"/>
            <a:r>
              <a:rPr lang="cs-CZ" sz="1800" dirty="0"/>
              <a:t>Rozdělení povinností – zkrácení času a dělba </a:t>
            </a:r>
            <a:r>
              <a:rPr lang="cs-CZ" sz="1800" dirty="0" smtClean="0"/>
              <a:t>práce.</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Výhody týmové práce</a:t>
            </a:r>
            <a:endParaRPr lang="cs-CZ" dirty="0"/>
          </a:p>
        </p:txBody>
      </p:sp>
    </p:spTree>
    <p:extLst>
      <p:ext uri="{BB962C8B-B14F-4D97-AF65-F5344CB8AC3E}">
        <p14:creationId xmlns:p14="http://schemas.microsoft.com/office/powerpoint/2010/main" val="196675616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smtClean="0"/>
              <a:t>Výkon týmu může </a:t>
            </a:r>
            <a:r>
              <a:rPr lang="cs-CZ" sz="1700" dirty="0"/>
              <a:t>brzdit nebo ohrozit </a:t>
            </a:r>
            <a:r>
              <a:rPr lang="cs-CZ" sz="1700" dirty="0" smtClean="0"/>
              <a:t>člen týmu, </a:t>
            </a:r>
            <a:r>
              <a:rPr lang="cs-CZ" sz="1700" dirty="0"/>
              <a:t>pokud měl zadaný klíčový úkol, </a:t>
            </a:r>
            <a:r>
              <a:rPr lang="cs-CZ" sz="1700" dirty="0" smtClean="0"/>
              <a:t>a nesplnil jej.</a:t>
            </a:r>
            <a:endParaRPr lang="cs-CZ" sz="1700" dirty="0"/>
          </a:p>
          <a:p>
            <a:pPr algn="just"/>
            <a:r>
              <a:rPr lang="cs-CZ" sz="1700" dirty="0" smtClean="0"/>
              <a:t>Sdílení </a:t>
            </a:r>
            <a:r>
              <a:rPr lang="cs-CZ" sz="1700" dirty="0"/>
              <a:t>odpovědností, často za splnění odpovídají </a:t>
            </a:r>
            <a:r>
              <a:rPr lang="cs-CZ" sz="1700" dirty="0" smtClean="0"/>
              <a:t>všichni.</a:t>
            </a:r>
            <a:endParaRPr lang="cs-CZ" sz="1700" dirty="0"/>
          </a:p>
          <a:p>
            <a:pPr algn="just"/>
            <a:r>
              <a:rPr lang="cs-CZ" sz="1700" dirty="0"/>
              <a:t>Nižší motivace odvést výbornou práci, když si úspěch rozloží mezi </a:t>
            </a:r>
            <a:r>
              <a:rPr lang="cs-CZ" sz="1700" dirty="0" smtClean="0"/>
              <a:t>všechny.</a:t>
            </a:r>
            <a:endParaRPr lang="cs-CZ" sz="1700" dirty="0"/>
          </a:p>
          <a:p>
            <a:pPr algn="just"/>
            <a:r>
              <a:rPr lang="cs-CZ" sz="1700" dirty="0" smtClean="0"/>
              <a:t>Příliš </a:t>
            </a:r>
            <a:r>
              <a:rPr lang="cs-CZ" sz="1700" dirty="0"/>
              <a:t>velké týmy často náročné na vedení a přináší menší </a:t>
            </a:r>
            <a:r>
              <a:rPr lang="cs-CZ" sz="1700" dirty="0" smtClean="0"/>
              <a:t>výkonnost.</a:t>
            </a:r>
            <a:endParaRPr lang="cs-CZ" sz="1700" dirty="0"/>
          </a:p>
          <a:p>
            <a:pPr algn="just"/>
            <a:r>
              <a:rPr lang="cs-CZ" sz="1700" dirty="0"/>
              <a:t>Zahálení (i nechtěné) díky sociální vazbám – začneme si povídat a najednou je hodina </a:t>
            </a:r>
            <a:r>
              <a:rPr lang="cs-CZ" sz="1700" dirty="0" smtClean="0"/>
              <a:t>pryč.</a:t>
            </a:r>
            <a:endParaRPr lang="cs-CZ" sz="1700" dirty="0"/>
          </a:p>
          <a:p>
            <a:pPr algn="just"/>
            <a:r>
              <a:rPr lang="cs-CZ" sz="1700" dirty="0"/>
              <a:t>Rozpad týmu při povahově/osobnostně nevhodném složení – lidé spolu nedokáží </a:t>
            </a:r>
            <a:r>
              <a:rPr lang="cs-CZ" sz="1700" dirty="0" smtClean="0"/>
              <a:t>pracovat.</a:t>
            </a:r>
            <a:endParaRPr lang="cs-CZ" sz="1700" dirty="0"/>
          </a:p>
          <a:p>
            <a:pPr algn="just"/>
            <a:r>
              <a:rPr lang="cs-CZ" sz="1700" dirty="0"/>
              <a:t>Hrozí rozpad ale i při příliš vhodném složení – milostné vztahy – rozchod – problémy (pokud má tým delší trvání).</a:t>
            </a:r>
          </a:p>
          <a:p>
            <a:pPr algn="just"/>
            <a:r>
              <a:rPr lang="cs-CZ" sz="1700" dirty="0"/>
              <a:t>Potřeba neustálé komunikace – občas a s některými lidmi to může být </a:t>
            </a:r>
            <a:r>
              <a:rPr lang="cs-CZ" sz="1700" dirty="0" smtClean="0"/>
              <a:t>náročné.</a:t>
            </a:r>
            <a:endParaRPr lang="cs-CZ" sz="1700" dirty="0"/>
          </a:p>
          <a:p>
            <a:pPr algn="just"/>
            <a:r>
              <a:rPr lang="cs-CZ" sz="1700" dirty="0"/>
              <a:t>Některým lidem práce v týmu nemusí </a:t>
            </a:r>
            <a:r>
              <a:rPr lang="cs-CZ" sz="1700" dirty="0" smtClean="0"/>
              <a:t>vyhovovat.</a:t>
            </a:r>
            <a:endParaRPr lang="cs-CZ" sz="1700" dirty="0"/>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Nevýhody týmové práce</a:t>
            </a:r>
            <a:endParaRPr lang="cs-CZ" dirty="0"/>
          </a:p>
        </p:txBody>
      </p:sp>
    </p:spTree>
    <p:extLst>
      <p:ext uri="{BB962C8B-B14F-4D97-AF65-F5344CB8AC3E}">
        <p14:creationId xmlns:p14="http://schemas.microsoft.com/office/powerpoint/2010/main" val="136890293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Jedním z manažerských přístupů, který byl formulován už v polovině minulého století P. </a:t>
            </a:r>
            <a:r>
              <a:rPr lang="cs-CZ" sz="1800" dirty="0" err="1"/>
              <a:t>Druckerem</a:t>
            </a:r>
            <a:r>
              <a:rPr lang="cs-CZ" sz="1800" dirty="0"/>
              <a:t>, je Management by </a:t>
            </a:r>
            <a:r>
              <a:rPr lang="cs-CZ" sz="1800" dirty="0" err="1"/>
              <a:t>objectives</a:t>
            </a:r>
            <a:r>
              <a:rPr lang="cs-CZ" sz="1800" dirty="0"/>
              <a:t>, ve zkratce MBO, řízení podle cílů. </a:t>
            </a:r>
            <a:endParaRPr lang="cs-CZ" sz="1800" dirty="0" smtClean="0"/>
          </a:p>
          <a:p>
            <a:pPr lvl="0" algn="just"/>
            <a:r>
              <a:rPr lang="cs-CZ" sz="1800" dirty="0" smtClean="0"/>
              <a:t>Jedná </a:t>
            </a:r>
            <a:r>
              <a:rPr lang="cs-CZ" sz="1800" dirty="0"/>
              <a:t>se o zvláštní participativní přístup managementu, který se snaží spojit cíle organizace s výkonem a rozvojem jednotlivých zaměstnanců. </a:t>
            </a:r>
            <a:endParaRPr lang="cs-CZ" sz="1800" dirty="0" smtClean="0"/>
          </a:p>
          <a:p>
            <a:pPr lvl="0" algn="just"/>
            <a:r>
              <a:rPr lang="cs-CZ" sz="1800" dirty="0" smtClean="0"/>
              <a:t>Základem </a:t>
            </a:r>
            <a:r>
              <a:rPr lang="cs-CZ" sz="1800" dirty="0"/>
              <a:t>systému, jak říká samotný název tohoto přístupu, je řízení podle cílů. </a:t>
            </a:r>
            <a:endParaRPr lang="cs-CZ" sz="1800" dirty="0" smtClean="0"/>
          </a:p>
          <a:p>
            <a:pPr lvl="0" algn="just"/>
            <a:r>
              <a:rPr lang="cs-CZ" sz="1800" dirty="0" smtClean="0"/>
              <a:t>Základními </a:t>
            </a:r>
            <a:r>
              <a:rPr lang="cs-CZ" sz="1800" dirty="0"/>
              <a:t>prvky jsou: cíle a plány, účast jednotlivých manažerů na schvalování cílů a kritérií výkonu jednotlivých jednotek a průběžné posuzování a vyhodnocování výsledků.  </a:t>
            </a:r>
            <a:endParaRPr lang="cs-CZ" sz="1800" dirty="0" smtClean="0"/>
          </a:p>
          <a:p>
            <a:pPr lvl="0" algn="just"/>
            <a:r>
              <a:rPr lang="cs-CZ" sz="1800" dirty="0" smtClean="0"/>
              <a:t>Metoda </a:t>
            </a:r>
            <a:r>
              <a:rPr lang="cs-CZ" sz="1800" dirty="0"/>
              <a:t>MBO zvyšuje participaci zaměstnanců na řízení organizace, posiluje jejich motivaci a upevňuje přenášení cílů z vedení organizace na nižší stupně řízení.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Management by </a:t>
            </a:r>
            <a:r>
              <a:rPr lang="cs-CZ" dirty="0" err="1" smtClean="0"/>
              <a:t>Objectives</a:t>
            </a:r>
            <a:r>
              <a:rPr lang="cs-CZ" dirty="0" smtClean="0"/>
              <a:t> MBO I</a:t>
            </a:r>
            <a:endParaRPr lang="cs-CZ" dirty="0"/>
          </a:p>
        </p:txBody>
      </p:sp>
    </p:spTree>
    <p:extLst>
      <p:ext uri="{BB962C8B-B14F-4D97-AF65-F5344CB8AC3E}">
        <p14:creationId xmlns:p14="http://schemas.microsoft.com/office/powerpoint/2010/main" val="345280670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MBO představuje cyklus vzájemně propojených aktivit</a:t>
            </a:r>
            <a:r>
              <a:rPr lang="cs-CZ" sz="1800" dirty="0" smtClean="0"/>
              <a:t>.</a:t>
            </a:r>
          </a:p>
          <a:p>
            <a:pPr lvl="0" algn="just"/>
            <a:r>
              <a:rPr lang="cs-CZ" sz="1800" dirty="0"/>
              <a:t>K zajištění efektivity přístupu MBO je potřeba, aby byl spojen s efektivním a fungujícím systémem odměn a postup, který umožňuje zohlednit příspěvek a výkon na úrovni podřízených. </a:t>
            </a:r>
            <a:endParaRPr lang="cs-CZ" sz="1800" dirty="0" smtClean="0"/>
          </a:p>
          <a:p>
            <a:pPr lvl="0" algn="just"/>
            <a:r>
              <a:rPr lang="cs-CZ" sz="1800" dirty="0" smtClean="0"/>
              <a:t>Systém </a:t>
            </a:r>
            <a:r>
              <a:rPr lang="cs-CZ" sz="1800" dirty="0"/>
              <a:t>MBO znamená, že podřízeným je zadán konečný cíl, v podobě konečného úkolu a výsledků, jakých má být dosaženo. </a:t>
            </a:r>
            <a:endParaRPr lang="cs-CZ" sz="1800" dirty="0" smtClean="0"/>
          </a:p>
          <a:p>
            <a:pPr lvl="0" algn="just"/>
            <a:r>
              <a:rPr lang="cs-CZ" sz="1800" dirty="0" smtClean="0"/>
              <a:t>Stanovený </a:t>
            </a:r>
            <a:r>
              <a:rPr lang="cs-CZ" sz="1800" dirty="0"/>
              <a:t>cíl, resp. úkol, není vynucován, ale navrhován a schvalován ve spolupráci nadřízeného s podřízeným</a:t>
            </a:r>
            <a:r>
              <a:rPr lang="cs-CZ" sz="1800" dirty="0" smtClean="0"/>
              <a:t>.</a:t>
            </a:r>
          </a:p>
          <a:p>
            <a:pPr lvl="0" algn="just"/>
            <a:r>
              <a:rPr lang="cs-CZ" sz="1800" dirty="0"/>
              <a:t>Přístup MBO je velmi zajímavým přístupem, který je určen téměř pro všechny organizace a umožňuje aktivně zapojovat zaměstnance a podporovat jejich odpovědnost. Tím je také posilována loajalita zaměstnanců vůči organizaci.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Management by </a:t>
            </a:r>
            <a:r>
              <a:rPr lang="cs-CZ" dirty="0" err="1" smtClean="0"/>
              <a:t>Objectives</a:t>
            </a:r>
            <a:r>
              <a:rPr lang="cs-CZ" dirty="0" smtClean="0"/>
              <a:t> MBO II</a:t>
            </a:r>
            <a:endParaRPr lang="cs-CZ" dirty="0"/>
          </a:p>
        </p:txBody>
      </p:sp>
    </p:spTree>
    <p:extLst>
      <p:ext uri="{BB962C8B-B14F-4D97-AF65-F5344CB8AC3E}">
        <p14:creationId xmlns:p14="http://schemas.microsoft.com/office/powerpoint/2010/main" val="55927981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MBO jako cyklus aktivit</a:t>
            </a:r>
            <a:endParaRPr lang="cs-CZ" dirty="0"/>
          </a:p>
        </p:txBody>
      </p:sp>
      <p:sp>
        <p:nvSpPr>
          <p:cNvPr id="26" name="Ovál 25"/>
          <p:cNvSpPr/>
          <p:nvPr/>
        </p:nvSpPr>
        <p:spPr>
          <a:xfrm>
            <a:off x="1862137" y="1047750"/>
            <a:ext cx="5419725" cy="3048000"/>
          </a:xfrm>
          <a:prstGeom prst="ellipse">
            <a:avLst/>
          </a:prstGeom>
          <a:solidFill>
            <a:schemeClr val="bg1">
              <a:lumMod val="8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7" name="Ovál 26"/>
          <p:cNvSpPr/>
          <p:nvPr/>
        </p:nvSpPr>
        <p:spPr>
          <a:xfrm>
            <a:off x="3671886" y="839366"/>
            <a:ext cx="1800225"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8" name="Ovál 27"/>
          <p:cNvSpPr/>
          <p:nvPr/>
        </p:nvSpPr>
        <p:spPr>
          <a:xfrm>
            <a:off x="1475656" y="1638300"/>
            <a:ext cx="1562100" cy="933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0" name="Ovál 29"/>
          <p:cNvSpPr/>
          <p:nvPr/>
        </p:nvSpPr>
        <p:spPr>
          <a:xfrm>
            <a:off x="1880642" y="3138067"/>
            <a:ext cx="1638300" cy="11239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1" name="Ovál 30"/>
          <p:cNvSpPr/>
          <p:nvPr/>
        </p:nvSpPr>
        <p:spPr>
          <a:xfrm>
            <a:off x="3780084" y="3515928"/>
            <a:ext cx="1666875" cy="10646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2" name="Ovál 31"/>
          <p:cNvSpPr/>
          <p:nvPr/>
        </p:nvSpPr>
        <p:spPr>
          <a:xfrm>
            <a:off x="5756151" y="2987290"/>
            <a:ext cx="1628775" cy="10572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3" name="Ovál 32"/>
          <p:cNvSpPr/>
          <p:nvPr/>
        </p:nvSpPr>
        <p:spPr>
          <a:xfrm>
            <a:off x="6113593" y="1307876"/>
            <a:ext cx="1733550" cy="10572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4" name="Ovál 33"/>
          <p:cNvSpPr/>
          <p:nvPr/>
        </p:nvSpPr>
        <p:spPr>
          <a:xfrm>
            <a:off x="3662362" y="2076450"/>
            <a:ext cx="1819275"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35" name="Přímá spojnice se šipkou 34"/>
          <p:cNvCxnSpPr/>
          <p:nvPr/>
        </p:nvCxnSpPr>
        <p:spPr>
          <a:xfrm flipV="1">
            <a:off x="3274404" y="2868191"/>
            <a:ext cx="466725" cy="361950"/>
          </a:xfrm>
          <a:prstGeom prst="straightConnector1">
            <a:avLst/>
          </a:prstGeom>
          <a:ln w="9525" cap="flat" cmpd="sng" algn="ctr">
            <a:solidFill>
              <a:schemeClr val="dk1"/>
            </a:solidFill>
            <a:prstDash val="dash"/>
            <a:round/>
            <a:headEnd type="triangle" w="med" len="med"/>
            <a:tailEnd type="triangle" w="med" len="med"/>
          </a:ln>
        </p:spPr>
        <p:style>
          <a:lnRef idx="0">
            <a:scrgbClr r="0" g="0" b="0"/>
          </a:lnRef>
          <a:fillRef idx="0">
            <a:scrgbClr r="0" g="0" b="0"/>
          </a:fillRef>
          <a:effectRef idx="0">
            <a:scrgbClr r="0" g="0" b="0"/>
          </a:effectRef>
          <a:fontRef idx="minor">
            <a:schemeClr val="tx1"/>
          </a:fontRef>
        </p:style>
      </p:cxnSp>
      <p:cxnSp>
        <p:nvCxnSpPr>
          <p:cNvPr id="36" name="Přímá spojnice se šipkou 35"/>
          <p:cNvCxnSpPr/>
          <p:nvPr/>
        </p:nvCxnSpPr>
        <p:spPr>
          <a:xfrm>
            <a:off x="4521690" y="3116462"/>
            <a:ext cx="9525" cy="3429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7" name="Přímá spojnice se šipkou 36"/>
          <p:cNvCxnSpPr/>
          <p:nvPr/>
        </p:nvCxnSpPr>
        <p:spPr>
          <a:xfrm flipH="1" flipV="1">
            <a:off x="5446959" y="2736599"/>
            <a:ext cx="476250" cy="381000"/>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38" name="Textové pole 71"/>
          <p:cNvSpPr txBox="1"/>
          <p:nvPr/>
        </p:nvSpPr>
        <p:spPr>
          <a:xfrm>
            <a:off x="3935477" y="1047750"/>
            <a:ext cx="1238250" cy="438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vyjasnění organizačních cílů a úkolů</a:t>
            </a:r>
          </a:p>
        </p:txBody>
      </p:sp>
      <p:sp>
        <p:nvSpPr>
          <p:cNvPr id="39" name="Textové pole 70"/>
          <p:cNvSpPr txBox="1"/>
          <p:nvPr/>
        </p:nvSpPr>
        <p:spPr>
          <a:xfrm>
            <a:off x="1675681" y="1836513"/>
            <a:ext cx="1162050" cy="4762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kontrola výkonu organizace</a:t>
            </a:r>
          </a:p>
        </p:txBody>
      </p:sp>
      <p:sp>
        <p:nvSpPr>
          <p:cNvPr id="40" name="Textové pole 74"/>
          <p:cNvSpPr txBox="1"/>
          <p:nvPr/>
        </p:nvSpPr>
        <p:spPr>
          <a:xfrm>
            <a:off x="2121879" y="3287912"/>
            <a:ext cx="1152525" cy="6000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monitorovací a kontrolní systém, vč. sebehodnocení</a:t>
            </a:r>
          </a:p>
        </p:txBody>
      </p:sp>
      <p:sp>
        <p:nvSpPr>
          <p:cNvPr id="41" name="Textové pole 73"/>
          <p:cNvSpPr txBox="1"/>
          <p:nvPr/>
        </p:nvSpPr>
        <p:spPr>
          <a:xfrm>
            <a:off x="3981147" y="2227830"/>
            <a:ext cx="1219200" cy="466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úprava cílů a úkolů podřízených</a:t>
            </a:r>
          </a:p>
        </p:txBody>
      </p:sp>
      <p:sp>
        <p:nvSpPr>
          <p:cNvPr id="42" name="Textové pole 75"/>
          <p:cNvSpPr txBox="1"/>
          <p:nvPr/>
        </p:nvSpPr>
        <p:spPr>
          <a:xfrm>
            <a:off x="4054105" y="3647055"/>
            <a:ext cx="1104900" cy="6000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odsouhlasení plánů na zlepšení výkonu</a:t>
            </a:r>
          </a:p>
        </p:txBody>
      </p:sp>
      <p:sp>
        <p:nvSpPr>
          <p:cNvPr id="43" name="Textové pole 76"/>
          <p:cNvSpPr txBox="1"/>
          <p:nvPr/>
        </p:nvSpPr>
        <p:spPr>
          <a:xfrm>
            <a:off x="5932352" y="3208905"/>
            <a:ext cx="1228725" cy="438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odsouhlasení cílů a úkolů pro podřízené</a:t>
            </a:r>
          </a:p>
        </p:txBody>
      </p:sp>
      <p:sp>
        <p:nvSpPr>
          <p:cNvPr id="44" name="Textové pole 72"/>
          <p:cNvSpPr txBox="1"/>
          <p:nvPr/>
        </p:nvSpPr>
        <p:spPr>
          <a:xfrm>
            <a:off x="6346955" y="1466877"/>
            <a:ext cx="1266825" cy="647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posouzení a vytvoření organizační struktury</a:t>
            </a:r>
          </a:p>
        </p:txBody>
      </p:sp>
    </p:spTree>
    <p:extLst>
      <p:ext uri="{BB962C8B-B14F-4D97-AF65-F5344CB8AC3E}">
        <p14:creationId xmlns:p14="http://schemas.microsoft.com/office/powerpoint/2010/main" val="221875484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K tomu, aby byl program MBO úspěšné, tak vyžaduje tyto </a:t>
            </a:r>
            <a:r>
              <a:rPr lang="cs-CZ" sz="1800" dirty="0" smtClean="0"/>
              <a:t>předpoklady:</a:t>
            </a:r>
            <a:endParaRPr lang="cs-CZ" sz="1800" dirty="0"/>
          </a:p>
          <a:p>
            <a:pPr lvl="0" algn="just"/>
            <a:r>
              <a:rPr lang="cs-CZ" sz="1800" dirty="0"/>
              <a:t>angažovanost a aktivitní podpora top managementu;</a:t>
            </a:r>
          </a:p>
          <a:p>
            <a:pPr lvl="0" algn="just"/>
            <a:r>
              <a:rPr lang="cs-CZ" sz="1800" dirty="0"/>
              <a:t>dohled odborníka na chod systému a porozumění všech zaměstnanců;</a:t>
            </a:r>
          </a:p>
          <a:p>
            <a:pPr lvl="0" algn="just"/>
            <a:r>
              <a:rPr lang="cs-CZ" sz="1800" dirty="0"/>
              <a:t>pozornost určená klíčovým úkolům, směrným číslům a standardům výkonu;</a:t>
            </a:r>
          </a:p>
          <a:p>
            <a:pPr lvl="0" algn="just"/>
            <a:r>
              <a:rPr lang="cs-CZ" sz="1800" dirty="0"/>
              <a:t>cíle pro organizaci výnosné, jasně definované, reálně dosažitelné a schopné zaměření;</a:t>
            </a:r>
          </a:p>
          <a:p>
            <a:pPr lvl="0" algn="just"/>
            <a:r>
              <a:rPr lang="cs-CZ" sz="1800" dirty="0"/>
              <a:t>skutečnou účast zaměstnanců na schvalování cílů a úkolů;</a:t>
            </a:r>
          </a:p>
          <a:p>
            <a:pPr lvl="0" algn="just"/>
            <a:r>
              <a:rPr lang="cs-CZ" sz="1800" dirty="0"/>
              <a:t>naladění a zájem ze strany zaměstnanců a efektivní týmová práce;</a:t>
            </a:r>
          </a:p>
          <a:p>
            <a:pPr lvl="0" algn="just"/>
            <a:r>
              <a:rPr lang="cs-CZ" sz="1800" dirty="0"/>
              <a:t>vyhýbat se nadměrnému množství kancelářských prací a zvyklostem vedoucí k mechanickému přístupu;</a:t>
            </a:r>
          </a:p>
          <a:p>
            <a:pPr algn="just"/>
            <a:r>
              <a:rPr lang="cs-CZ" sz="1800" dirty="0"/>
              <a:t>udržování hybné síly systému</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Předpoklady úspěšného programu MBO </a:t>
            </a:r>
            <a:endParaRPr lang="cs-CZ" dirty="0"/>
          </a:p>
        </p:txBody>
      </p:sp>
    </p:spTree>
    <p:extLst>
      <p:ext uri="{BB962C8B-B14F-4D97-AF65-F5344CB8AC3E}">
        <p14:creationId xmlns:p14="http://schemas.microsoft.com/office/powerpoint/2010/main" val="356127972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71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Metoda </a:t>
            </a:r>
            <a:r>
              <a:rPr lang="cs-CZ" sz="1800" dirty="0" err="1"/>
              <a:t>balanced</a:t>
            </a:r>
            <a:r>
              <a:rPr lang="cs-CZ" sz="1800" dirty="0"/>
              <a:t> </a:t>
            </a:r>
            <a:r>
              <a:rPr lang="cs-CZ" sz="1800" dirty="0" err="1"/>
              <a:t>scorecard</a:t>
            </a:r>
            <a:r>
              <a:rPr lang="cs-CZ" sz="1800" dirty="0"/>
              <a:t> (známá pod zkratkou BSC) představuje systém strategického řízení a měření výkonnosti organizace, jehož základem je stanovení vyváženého systému vzájemně propojených ukazatelů výkonnosti organizaci</a:t>
            </a:r>
            <a:r>
              <a:rPr lang="cs-CZ" sz="1800" dirty="0" smtClean="0"/>
              <a:t>.</a:t>
            </a:r>
          </a:p>
          <a:p>
            <a:pPr lvl="0" algn="just"/>
            <a:r>
              <a:rPr lang="cs-CZ" sz="1800" dirty="0"/>
              <a:t>Jejími tvůrci byli R. S. Kaplan a David P. </a:t>
            </a:r>
            <a:r>
              <a:rPr lang="cs-CZ" sz="1800" dirty="0" err="1"/>
              <a:t>Norton</a:t>
            </a:r>
            <a:r>
              <a:rPr lang="cs-CZ" sz="1800" dirty="0"/>
              <a:t>, kteří ji zformulovali v devadesátých létech dvacátého století. </a:t>
            </a:r>
            <a:endParaRPr lang="cs-CZ" sz="1800" dirty="0" smtClean="0"/>
          </a:p>
          <a:p>
            <a:pPr lvl="0" algn="just"/>
            <a:r>
              <a:rPr lang="cs-CZ" sz="1800" dirty="0" smtClean="0"/>
              <a:t>Jedná </a:t>
            </a:r>
            <a:r>
              <a:rPr lang="cs-CZ" sz="1800" dirty="0"/>
              <a:t>se o metodu, která je univerzálně použitelná ve všech odvětvích a typech organizací. Její hlavní výhodou je právě </a:t>
            </a:r>
            <a:r>
              <a:rPr lang="cs-CZ" sz="1800" dirty="0" smtClean="0"/>
              <a:t>univerzálnost.</a:t>
            </a:r>
          </a:p>
          <a:p>
            <a:pPr lvl="0" algn="just"/>
            <a:r>
              <a:rPr lang="cs-CZ" sz="1800" dirty="0" smtClean="0"/>
              <a:t>Metoda </a:t>
            </a:r>
            <a:r>
              <a:rPr lang="cs-CZ" sz="1800" dirty="0"/>
              <a:t>BSC vytváří vazbu mezi strategií a operativní činností s důrazem na měření výkonu. Metoda BSC vznikla jako reakce na praktická zjištění, že řada strategických záměrů nebyla dotažena do konce. </a:t>
            </a:r>
            <a:endParaRPr lang="cs-CZ" sz="1800" dirty="0" smtClean="0"/>
          </a:p>
          <a:p>
            <a:pPr lvl="0" algn="just"/>
            <a:r>
              <a:rPr lang="cs-CZ" sz="1800" dirty="0" smtClean="0"/>
              <a:t>Přednosti metody </a:t>
            </a:r>
            <a:r>
              <a:rPr lang="cs-CZ" sz="1800" dirty="0"/>
              <a:t>BSC </a:t>
            </a:r>
            <a:r>
              <a:rPr lang="cs-CZ" sz="1800" dirty="0" smtClean="0"/>
              <a:t>lze spatřit v</a:t>
            </a:r>
            <a:r>
              <a:rPr lang="cs-CZ" sz="1800" dirty="0"/>
              <a:t> tom, že tato metoda napomáhá systémové integraci různých organizačních procesů a programů, jako je kvalita, </a:t>
            </a:r>
            <a:r>
              <a:rPr lang="cs-CZ" sz="1800" dirty="0" err="1"/>
              <a:t>reengineering</a:t>
            </a:r>
            <a:r>
              <a:rPr lang="cs-CZ" sz="1800" dirty="0"/>
              <a:t>, aktivity ve vztahu k zákazníkům a </a:t>
            </a:r>
            <a:r>
              <a:rPr lang="cs-CZ" sz="1800" dirty="0" smtClean="0"/>
              <a:t>další.</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Metoda </a:t>
            </a:r>
            <a:r>
              <a:rPr lang="cs-CZ" dirty="0" err="1" smtClean="0"/>
              <a:t>Balanced</a:t>
            </a:r>
            <a:r>
              <a:rPr lang="cs-CZ" dirty="0" smtClean="0"/>
              <a:t> </a:t>
            </a:r>
            <a:r>
              <a:rPr lang="cs-CZ" dirty="0" err="1" smtClean="0"/>
              <a:t>Scorecard</a:t>
            </a:r>
            <a:endParaRPr lang="cs-CZ" dirty="0"/>
          </a:p>
        </p:txBody>
      </p:sp>
    </p:spTree>
    <p:extLst>
      <p:ext uri="{BB962C8B-B14F-4D97-AF65-F5344CB8AC3E}">
        <p14:creationId xmlns:p14="http://schemas.microsoft.com/office/powerpoint/2010/main" val="340126211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Základní </a:t>
            </a:r>
            <a:r>
              <a:rPr lang="cs-CZ" sz="1800" dirty="0" smtClean="0"/>
              <a:t>charakteristiky </a:t>
            </a:r>
            <a:r>
              <a:rPr lang="cs-CZ" sz="1800" dirty="0"/>
              <a:t>konceptu BSC </a:t>
            </a:r>
            <a:r>
              <a:rPr lang="cs-CZ" sz="1800" dirty="0" err="1"/>
              <a:t>Marinič</a:t>
            </a:r>
            <a:r>
              <a:rPr lang="cs-CZ" sz="1800" dirty="0"/>
              <a:t> </a:t>
            </a:r>
            <a:r>
              <a:rPr lang="cs-CZ" sz="1800" dirty="0" smtClean="0"/>
              <a:t>shrnuje </a:t>
            </a:r>
            <a:r>
              <a:rPr lang="cs-CZ" sz="1800" dirty="0"/>
              <a:t>takto:</a:t>
            </a:r>
          </a:p>
          <a:p>
            <a:pPr lvl="0" algn="just"/>
            <a:r>
              <a:rPr lang="cs-CZ" sz="1800" dirty="0"/>
              <a:t>systém umožňující transformaci vizi a strategii organizace v nástroj realizace a řízení;</a:t>
            </a:r>
          </a:p>
          <a:p>
            <a:pPr lvl="0" algn="just"/>
            <a:r>
              <a:rPr lang="cs-CZ" sz="1800" dirty="0"/>
              <a:t>systém transformující strategické cíle na měřitelné, kontrolovatelné kroky;</a:t>
            </a:r>
          </a:p>
          <a:p>
            <a:pPr lvl="0" algn="just"/>
            <a:r>
              <a:rPr lang="cs-CZ" sz="1800" dirty="0"/>
              <a:t>systém sjednocující ukazatele výkonnosti do spojitého systému;</a:t>
            </a:r>
          </a:p>
          <a:p>
            <a:pPr lvl="0" algn="just"/>
            <a:r>
              <a:rPr lang="cs-CZ" sz="1800" dirty="0"/>
              <a:t>systém umožňující komplexní pohled na aktivity organizace pomoci finančních a nefinančních ukazatelů;</a:t>
            </a:r>
          </a:p>
          <a:p>
            <a:pPr lvl="0" algn="just"/>
            <a:r>
              <a:rPr lang="cs-CZ" sz="1800" dirty="0"/>
              <a:t>systém monitorující historickou výkonnost a proaktivně ovlivňující budoucnost;</a:t>
            </a:r>
          </a:p>
          <a:p>
            <a:pPr lvl="0" algn="just"/>
            <a:r>
              <a:rPr lang="cs-CZ" sz="1800" dirty="0"/>
              <a:t>systém vyvážený směrem nahoru i dolu napříč organizací.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Základní charakteristiky metody BSC</a:t>
            </a:r>
            <a:endParaRPr lang="cs-CZ" dirty="0"/>
          </a:p>
        </p:txBody>
      </p:sp>
    </p:spTree>
    <p:extLst>
      <p:ext uri="{BB962C8B-B14F-4D97-AF65-F5344CB8AC3E}">
        <p14:creationId xmlns:p14="http://schemas.microsoft.com/office/powerpoint/2010/main" val="208060652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5768" y="987574"/>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smtClean="0"/>
              <a:t>Finanční </a:t>
            </a:r>
            <a:r>
              <a:rPr lang="cs-CZ" sz="1800" b="1" dirty="0"/>
              <a:t>perspektiva</a:t>
            </a:r>
            <a:r>
              <a:rPr lang="cs-CZ" sz="1800" dirty="0"/>
              <a:t> – perspektiva soustředěná na identifikaci postavení organizace na kapitálovém trhu pomocí ukazatele tržního hodnoty organizace MVA, případně pomocí ukazatele tvorby hodnoty pro akcionáře. </a:t>
            </a:r>
          </a:p>
          <a:p>
            <a:pPr lvl="0" algn="just"/>
            <a:r>
              <a:rPr lang="cs-CZ" sz="1800" b="1" dirty="0"/>
              <a:t>Z</a:t>
            </a:r>
            <a:r>
              <a:rPr lang="cs-CZ" sz="1800" b="1" dirty="0" smtClean="0"/>
              <a:t>ákaznická </a:t>
            </a:r>
            <a:r>
              <a:rPr lang="cs-CZ" sz="1800" b="1" dirty="0"/>
              <a:t>perspektiva</a:t>
            </a:r>
            <a:r>
              <a:rPr lang="cs-CZ" sz="1800" dirty="0"/>
              <a:t> – perspektiva zaměřená na hledání kompromisu mezi přáním a potřebami zákazníků a možnostmi organizace, při respektování limitů a omezení </a:t>
            </a:r>
            <a:r>
              <a:rPr lang="cs-CZ" sz="1800" dirty="0" smtClean="0"/>
              <a:t>organizace.</a:t>
            </a:r>
            <a:endParaRPr lang="cs-CZ" sz="1800" dirty="0"/>
          </a:p>
          <a:p>
            <a:pPr lvl="0" algn="just"/>
            <a:r>
              <a:rPr lang="cs-CZ" sz="1800" b="1" dirty="0" smtClean="0"/>
              <a:t>Procesní </a:t>
            </a:r>
            <a:r>
              <a:rPr lang="cs-CZ" sz="1800" b="1" dirty="0"/>
              <a:t>perspektiva</a:t>
            </a:r>
            <a:r>
              <a:rPr lang="cs-CZ" sz="1800" dirty="0"/>
              <a:t> – perspektiva soustředěná na procesy a postupy nezbytné pro fungování </a:t>
            </a:r>
            <a:r>
              <a:rPr lang="cs-CZ" sz="1800" dirty="0" smtClean="0"/>
              <a:t>organizace.</a:t>
            </a:r>
            <a:endParaRPr lang="cs-CZ" sz="1800" dirty="0"/>
          </a:p>
          <a:p>
            <a:pPr algn="just"/>
            <a:r>
              <a:rPr lang="cs-CZ" sz="1800" b="1" dirty="0" smtClean="0"/>
              <a:t>Perspektiva </a:t>
            </a:r>
            <a:r>
              <a:rPr lang="cs-CZ" sz="1800" b="1" dirty="0"/>
              <a:t>učení se a růstu</a:t>
            </a:r>
            <a:r>
              <a:rPr lang="cs-CZ" sz="1800" dirty="0"/>
              <a:t> – perspektiva zaměřená na faktory spojené s potenciálem růstu a rozvoje, který je spojen s lidským potenciálem, tedy se zaměstnanci</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Perspektivy metody BSC</a:t>
            </a:r>
            <a:endParaRPr lang="cs-CZ" dirty="0"/>
          </a:p>
        </p:txBody>
      </p:sp>
    </p:spTree>
    <p:extLst>
      <p:ext uri="{BB962C8B-B14F-4D97-AF65-F5344CB8AC3E}">
        <p14:creationId xmlns:p14="http://schemas.microsoft.com/office/powerpoint/2010/main" val="2792496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Matematicky </a:t>
            </a:r>
            <a:r>
              <a:rPr lang="cs-CZ" sz="1800" dirty="0" smtClean="0"/>
              <a:t>můžeme vyjádřit teorii </a:t>
            </a:r>
            <a:r>
              <a:rPr lang="cs-CZ" sz="1800" dirty="0"/>
              <a:t>vůdcovství (V) jako funkci tří základních proměnných lídr (L), jedinec či skupina (J), situační faktory (S) následovně: V = f (L, J ,S</a:t>
            </a:r>
            <a:r>
              <a:rPr lang="cs-CZ" sz="1800" dirty="0" smtClean="0"/>
              <a:t>). </a:t>
            </a:r>
          </a:p>
          <a:p>
            <a:pPr algn="just"/>
            <a:r>
              <a:rPr lang="cs-CZ" sz="1800" dirty="0" smtClean="0"/>
              <a:t>Vůdcovství </a:t>
            </a:r>
            <a:r>
              <a:rPr lang="cs-CZ" sz="1800" dirty="0"/>
              <a:t>je v moderní společnosti chápáno jako konsensuální, ve shodě se zájmy společnosti, nikoliv prosazované formou násilí a hrozeb. </a:t>
            </a:r>
            <a:endParaRPr lang="cs-CZ" sz="1800" dirty="0" smtClean="0"/>
          </a:p>
          <a:p>
            <a:pPr algn="just"/>
            <a:r>
              <a:rPr lang="cs-CZ" sz="1800" dirty="0" smtClean="0"/>
              <a:t>Vůdce </a:t>
            </a:r>
            <a:r>
              <a:rPr lang="cs-CZ" sz="1800" dirty="0"/>
              <a:t>hraje roli </a:t>
            </a:r>
            <a:r>
              <a:rPr lang="cs-CZ" sz="1800" dirty="0" err="1"/>
              <a:t>motivátora</a:t>
            </a:r>
            <a:r>
              <a:rPr lang="cs-CZ" sz="1800" dirty="0"/>
              <a:t>, inspiruje, získává následovníky a prostřednictvím jejich oddanosti určuje směr </a:t>
            </a:r>
            <a:r>
              <a:rPr lang="cs-CZ" sz="1800" dirty="0" smtClean="0"/>
              <a:t>působení</a:t>
            </a:r>
            <a:r>
              <a:rPr lang="cs-CZ" sz="1800" dirty="0"/>
              <a:t>.</a:t>
            </a:r>
            <a:endParaRPr lang="cs-CZ" sz="1800" dirty="0" smtClean="0"/>
          </a:p>
          <a:p>
            <a:pPr algn="just"/>
            <a:r>
              <a:rPr lang="cs-CZ" sz="1800" dirty="0" smtClean="0"/>
              <a:t>Vůdcovství </a:t>
            </a:r>
            <a:r>
              <a:rPr lang="cs-CZ" sz="1800" dirty="0"/>
              <a:t>je širším konceptem než management. </a:t>
            </a:r>
            <a:endParaRPr lang="cs-CZ" sz="1800" dirty="0" smtClean="0"/>
          </a:p>
          <a:p>
            <a:pPr algn="just"/>
            <a:r>
              <a:rPr lang="cs-CZ" sz="1800" dirty="0" smtClean="0"/>
              <a:t>Management </a:t>
            </a:r>
            <a:r>
              <a:rPr lang="cs-CZ" sz="1800" dirty="0"/>
              <a:t>se v tomto ohledu stává druhem vůdcovství, ve kterém dosažení organizačních cílů má nejvyšší </a:t>
            </a:r>
            <a:r>
              <a:rPr lang="cs-CZ" sz="1800" dirty="0" smtClean="0"/>
              <a:t>prioritu.</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smtClean="0"/>
              <a:t>Leadership</a:t>
            </a:r>
            <a:r>
              <a:rPr lang="cs-CZ" dirty="0" smtClean="0"/>
              <a:t> II</a:t>
            </a:r>
            <a:endParaRPr lang="cs-CZ" dirty="0"/>
          </a:p>
        </p:txBody>
      </p:sp>
    </p:spTree>
    <p:extLst>
      <p:ext uri="{BB962C8B-B14F-4D97-AF65-F5344CB8AC3E}">
        <p14:creationId xmlns:p14="http://schemas.microsoft.com/office/powerpoint/2010/main" val="103687445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Perspektivy metody BSC</a:t>
            </a:r>
            <a:endParaRPr lang="cs-CZ" dirty="0"/>
          </a:p>
        </p:txBody>
      </p:sp>
      <p:pic>
        <p:nvPicPr>
          <p:cNvPr id="6" name="Obrázek 5"/>
          <p:cNvPicPr>
            <a:picLocks noChangeAspect="1"/>
          </p:cNvPicPr>
          <p:nvPr/>
        </p:nvPicPr>
        <p:blipFill>
          <a:blip r:embed="rId2"/>
          <a:stretch>
            <a:fillRect/>
          </a:stretch>
        </p:blipFill>
        <p:spPr>
          <a:xfrm>
            <a:off x="1362075" y="823912"/>
            <a:ext cx="6419850" cy="3692054"/>
          </a:xfrm>
          <a:prstGeom prst="rect">
            <a:avLst/>
          </a:prstGeom>
        </p:spPr>
      </p:pic>
    </p:spTree>
    <p:extLst>
      <p:ext uri="{BB962C8B-B14F-4D97-AF65-F5344CB8AC3E}">
        <p14:creationId xmlns:p14="http://schemas.microsoft.com/office/powerpoint/2010/main" val="293906146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Perspektivy a měřítka BSC</a:t>
            </a:r>
            <a:endParaRPr lang="cs-CZ" dirty="0"/>
          </a:p>
        </p:txBody>
      </p:sp>
      <p:pic>
        <p:nvPicPr>
          <p:cNvPr id="2" name="Obrázek 1"/>
          <p:cNvPicPr>
            <a:picLocks noChangeAspect="1"/>
          </p:cNvPicPr>
          <p:nvPr/>
        </p:nvPicPr>
        <p:blipFill>
          <a:blip r:embed="rId2"/>
          <a:stretch>
            <a:fillRect/>
          </a:stretch>
        </p:blipFill>
        <p:spPr>
          <a:xfrm>
            <a:off x="395536" y="915566"/>
            <a:ext cx="6984776" cy="3672408"/>
          </a:xfrm>
          <a:prstGeom prst="rect">
            <a:avLst/>
          </a:prstGeom>
        </p:spPr>
      </p:pic>
    </p:spTree>
    <p:extLst>
      <p:ext uri="{BB962C8B-B14F-4D97-AF65-F5344CB8AC3E}">
        <p14:creationId xmlns:p14="http://schemas.microsoft.com/office/powerpoint/2010/main" val="152378541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Proces aplikace metody BSC je realizován v těchto </a:t>
            </a:r>
            <a:r>
              <a:rPr lang="cs-CZ" sz="1800" dirty="0" smtClean="0"/>
              <a:t>krocích:</a:t>
            </a:r>
            <a:endParaRPr lang="cs-CZ" sz="1800" dirty="0"/>
          </a:p>
          <a:p>
            <a:pPr lvl="0" algn="just"/>
            <a:r>
              <a:rPr lang="cs-CZ" sz="1800" dirty="0"/>
              <a:t>stanovení cílů – vychází se ze schválené strategie organizace a ze strategických cílů, přičemž se cíle stanovují pro celou organizaci i její jednotlivé útvary v oblasti financí, zákazníků, interních procesů a zaměstnanců (učení se a růst);</a:t>
            </a:r>
          </a:p>
          <a:p>
            <a:pPr lvl="0" algn="just"/>
            <a:r>
              <a:rPr lang="cs-CZ" sz="1800" dirty="0"/>
              <a:t>propojení souvislostí – dochází k propojení cílů výše uvedených oblastí a stanovují se váhy pro jednotlivé ukazatele;</a:t>
            </a:r>
          </a:p>
          <a:p>
            <a:pPr lvl="0" algn="just"/>
            <a:r>
              <a:rPr lang="cs-CZ" sz="1800" dirty="0"/>
              <a:t>stanovení měřítek a cílových hodnot – stanovení cíle je potřeba kvantifikovat, stanovit měřítka a cílové hodnoty;</a:t>
            </a:r>
          </a:p>
          <a:p>
            <a:pPr lvl="0" algn="just"/>
            <a:r>
              <a:rPr lang="cs-CZ" sz="1800" dirty="0"/>
              <a:t>určení akčních programů – k dosažení stanovených cílů je nutné přijmout a realizovat akční programy a projekty;</a:t>
            </a:r>
          </a:p>
          <a:p>
            <a:pPr algn="just"/>
            <a:r>
              <a:rPr lang="cs-CZ" sz="1800" dirty="0"/>
              <a:t>zapojení do běžných systémů – metoda BSC se stává nástrojem řízení organizace prostřednictvím strategických cílů a </a:t>
            </a:r>
            <a:r>
              <a:rPr lang="cs-CZ" sz="1800" dirty="0" smtClean="0"/>
              <a:t>ukazatelů.</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Proces aplikace metody BSC</a:t>
            </a:r>
            <a:endParaRPr lang="cs-CZ" dirty="0"/>
          </a:p>
        </p:txBody>
      </p:sp>
    </p:spTree>
    <p:extLst>
      <p:ext uri="{BB962C8B-B14F-4D97-AF65-F5344CB8AC3E}">
        <p14:creationId xmlns:p14="http://schemas.microsoft.com/office/powerpoint/2010/main" val="108090113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Zhodnocení vize a mise</a:t>
            </a:r>
          </a:p>
          <a:p>
            <a:r>
              <a:rPr lang="cs-CZ" sz="1800" dirty="0"/>
              <a:t>Vymezení strategických oblastí – míra podílu na naplňování mise a vize</a:t>
            </a:r>
          </a:p>
          <a:p>
            <a:r>
              <a:rPr lang="cs-CZ" sz="1800" dirty="0"/>
              <a:t>Stanovení strategických cílů ve strategických oblastech</a:t>
            </a:r>
          </a:p>
          <a:p>
            <a:r>
              <a:rPr lang="cs-CZ" sz="1800" dirty="0"/>
              <a:t>Provázání strategických cílů</a:t>
            </a:r>
          </a:p>
          <a:p>
            <a:r>
              <a:rPr lang="cs-CZ" sz="1800" dirty="0"/>
              <a:t>Sestavení strategické mapy</a:t>
            </a:r>
          </a:p>
          <a:p>
            <a:r>
              <a:rPr lang="cs-CZ" sz="1800" dirty="0"/>
              <a:t>Stanovení relevantních ukazatelů pro strategické cíle</a:t>
            </a:r>
          </a:p>
          <a:p>
            <a:r>
              <a:rPr lang="cs-CZ" sz="1800" dirty="0"/>
              <a:t>Interpretace ukazatelů v jednotlivých oblastech – způsob vyhodnocení, stanovení míry uspokojení</a:t>
            </a:r>
          </a:p>
          <a:p>
            <a:r>
              <a:rPr lang="cs-CZ" sz="1800" dirty="0"/>
              <a:t>Implementace BSC</a:t>
            </a:r>
          </a:p>
          <a:p>
            <a:r>
              <a:rPr lang="cs-CZ" sz="1800" dirty="0"/>
              <a:t>Metody měření strategických cílů</a:t>
            </a:r>
          </a:p>
          <a:p>
            <a:r>
              <a:rPr lang="cs-CZ" sz="1800" dirty="0"/>
              <a:t>Hodnocení ukazatelů</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Sestavení metody BSC</a:t>
            </a:r>
            <a:endParaRPr lang="cs-CZ" dirty="0"/>
          </a:p>
        </p:txBody>
      </p:sp>
    </p:spTree>
    <p:extLst>
      <p:ext uri="{BB962C8B-B14F-4D97-AF65-F5344CB8AC3E}">
        <p14:creationId xmlns:p14="http://schemas.microsoft.com/office/powerpoint/2010/main" val="195970117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Příklad využití strategické mapy v BSC</a:t>
            </a:r>
            <a:endParaRPr lang="cs-CZ" dirty="0"/>
          </a:p>
        </p:txBody>
      </p:sp>
      <p:pic>
        <p:nvPicPr>
          <p:cNvPr id="5" name="Zástupný symbol pro obsah 3" descr="mapa BSC.jpg"/>
          <p:cNvPicPr>
            <a:picLocks noChangeAspect="1"/>
          </p:cNvPicPr>
          <p:nvPr/>
        </p:nvPicPr>
        <p:blipFill rotWithShape="1">
          <a:blip r:embed="rId2" cstate="print"/>
          <a:srcRect t="13112"/>
          <a:stretch/>
        </p:blipFill>
        <p:spPr>
          <a:xfrm>
            <a:off x="395536" y="836712"/>
            <a:ext cx="7560840" cy="3751262"/>
          </a:xfrm>
          <a:prstGeom prst="rect">
            <a:avLst/>
          </a:prstGeom>
        </p:spPr>
      </p:pic>
    </p:spTree>
    <p:extLst>
      <p:ext uri="{BB962C8B-B14F-4D97-AF65-F5344CB8AC3E}">
        <p14:creationId xmlns:p14="http://schemas.microsoft.com/office/powerpoint/2010/main" val="242674731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Manažerské techniky a přístupy II</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smtClean="0">
                <a:solidFill>
                  <a:srgbClr val="307871"/>
                </a:solidFill>
                <a:latin typeface="Times New Roman" panose="02020603050405020304" pitchFamily="18" charset="0"/>
                <a:cs typeface="Times New Roman" panose="02020603050405020304" pitchFamily="18" charset="0"/>
              </a:rPr>
              <a:t>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720207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1619"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err="1"/>
              <a:t>Time</a:t>
            </a:r>
            <a:r>
              <a:rPr lang="cs-CZ" sz="1800" b="1" dirty="0"/>
              <a:t> management </a:t>
            </a:r>
            <a:r>
              <a:rPr lang="cs-CZ" sz="1800" dirty="0"/>
              <a:t>je přístup k efektivnímu řízení a využívání pracovního času. </a:t>
            </a:r>
            <a:endParaRPr lang="cs-CZ" sz="1800" dirty="0" smtClean="0"/>
          </a:p>
          <a:p>
            <a:pPr algn="just"/>
            <a:r>
              <a:rPr lang="cs-CZ" sz="1800" dirty="0" err="1" smtClean="0"/>
              <a:t>Time</a:t>
            </a:r>
            <a:r>
              <a:rPr lang="cs-CZ" sz="1800" dirty="0" smtClean="0"/>
              <a:t> </a:t>
            </a:r>
            <a:r>
              <a:rPr lang="cs-CZ" sz="1800" dirty="0"/>
              <a:t>management </a:t>
            </a:r>
            <a:r>
              <a:rPr lang="cs-CZ" sz="1800" dirty="0" smtClean="0"/>
              <a:t>je důsledné</a:t>
            </a:r>
            <a:r>
              <a:rPr lang="cs-CZ" sz="1800" dirty="0"/>
              <a:t>, cílené používání osvědčených pracovních postupů v denní praxi, které napomáhá vést a organizovat samy sebe i jednotlivé oblasti života tak, aby bylo možné optimálně a smysluplně využívat čas, který máme k dispozici. </a:t>
            </a:r>
            <a:endParaRPr lang="cs-CZ" sz="1800" dirty="0" smtClean="0"/>
          </a:p>
          <a:p>
            <a:pPr algn="just"/>
            <a:r>
              <a:rPr lang="cs-CZ" sz="1800" dirty="0" smtClean="0"/>
              <a:t>Jedná </a:t>
            </a:r>
            <a:r>
              <a:rPr lang="cs-CZ" sz="1800" dirty="0"/>
              <a:t>se v podstatě o přístup k efektivnímu hospodaření s časem</a:t>
            </a:r>
            <a:r>
              <a:rPr lang="cs-CZ" sz="1800" dirty="0" smtClean="0"/>
              <a:t>.</a:t>
            </a:r>
          </a:p>
          <a:p>
            <a:pPr algn="just"/>
            <a:r>
              <a:rPr lang="cs-CZ" sz="1800" dirty="0"/>
              <a:t>Řízení času je velmi důležité, a to nejen pro vedoucí pracovníky, ale i pro běžné pracovníky. </a:t>
            </a:r>
            <a:endParaRPr lang="cs-CZ" sz="1800" dirty="0" smtClean="0"/>
          </a:p>
          <a:p>
            <a:pPr algn="just"/>
            <a:r>
              <a:rPr lang="cs-CZ" sz="1800" dirty="0" smtClean="0"/>
              <a:t>Důležitost </a:t>
            </a:r>
            <a:r>
              <a:rPr lang="cs-CZ" sz="1800" dirty="0"/>
              <a:t>tohoto přístupu je vidět především v poslední době, kdy jsou kladeny na zaměstnance vysoké nároky spojené se vzděláváním, rozvojem jejich schopností a dalšími </a:t>
            </a:r>
            <a:r>
              <a:rPr lang="cs-CZ" sz="1800" dirty="0" smtClean="0"/>
              <a:t>nároky.</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smtClean="0"/>
              <a:t>Time</a:t>
            </a:r>
            <a:r>
              <a:rPr lang="cs-CZ" dirty="0" smtClean="0"/>
              <a:t> management</a:t>
            </a:r>
            <a:endParaRPr lang="cs-CZ" dirty="0"/>
          </a:p>
        </p:txBody>
      </p:sp>
    </p:spTree>
    <p:extLst>
      <p:ext uri="{BB962C8B-B14F-4D97-AF65-F5344CB8AC3E}">
        <p14:creationId xmlns:p14="http://schemas.microsoft.com/office/powerpoint/2010/main" val="382712665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M</a:t>
            </a:r>
            <a:r>
              <a:rPr lang="cs-CZ" sz="1800" dirty="0" smtClean="0"/>
              <a:t>ůžeme </a:t>
            </a:r>
            <a:r>
              <a:rPr lang="cs-CZ" sz="1800" dirty="0"/>
              <a:t>rozlišit </a:t>
            </a:r>
            <a:r>
              <a:rPr lang="cs-CZ" sz="1800" b="1" dirty="0"/>
              <a:t>čtyři generace </a:t>
            </a:r>
            <a:r>
              <a:rPr lang="cs-CZ" sz="1800" b="1" dirty="0" err="1"/>
              <a:t>time</a:t>
            </a:r>
            <a:r>
              <a:rPr lang="cs-CZ" sz="1800" b="1" dirty="0"/>
              <a:t> managementu</a:t>
            </a:r>
            <a:r>
              <a:rPr lang="cs-CZ" sz="1800" dirty="0"/>
              <a:t>, které vznikaly postupně v závislosti na přístupu k času:</a:t>
            </a:r>
          </a:p>
          <a:p>
            <a:pPr lvl="0" algn="just"/>
            <a:r>
              <a:rPr lang="cs-CZ" sz="1800" b="1" i="1" dirty="0"/>
              <a:t>1. generace: Co dělat?</a:t>
            </a:r>
            <a:r>
              <a:rPr lang="cs-CZ" sz="1800" dirty="0"/>
              <a:t> – cílem bylo vytvoření seznamu úkolů, které bylo třeba vykonat, přičemž nebyla rozlišována jejich důležitost;</a:t>
            </a:r>
          </a:p>
          <a:p>
            <a:pPr lvl="0" algn="just"/>
            <a:r>
              <a:rPr lang="cs-CZ" sz="1800" b="1" i="1" dirty="0"/>
              <a:t>2. generace: Co a kdy dělat?</a:t>
            </a:r>
            <a:r>
              <a:rPr lang="cs-CZ" sz="1800" dirty="0"/>
              <a:t> – dochází k přiřazování časového údaje k úkolům a povinnostem bez označení práce s prioritou;</a:t>
            </a:r>
          </a:p>
          <a:p>
            <a:pPr lvl="0" algn="just"/>
            <a:r>
              <a:rPr lang="cs-CZ" sz="1800" b="1" i="1" dirty="0"/>
              <a:t>3. generace: Co, kdy a jak dělat?</a:t>
            </a:r>
            <a:r>
              <a:rPr lang="cs-CZ" sz="1800" dirty="0"/>
              <a:t> – propracovaný přístup k plánování času zahrnující určení priorit, vlastních hodnot, zabývající se stanovením cílů a denním plánováním;</a:t>
            </a:r>
          </a:p>
          <a:p>
            <a:pPr algn="just"/>
            <a:r>
              <a:rPr lang="cs-CZ" sz="1800" b="1" i="1" dirty="0"/>
              <a:t>4. generace – Člověk</a:t>
            </a:r>
            <a:r>
              <a:rPr lang="cs-CZ" sz="1800" dirty="0"/>
              <a:t> – pozornost věnována samotnému člověku a uspokojení jeho potřeb, základními principy jsou: člověk je více než čas, cesta je víc než cíl, zevnitř je víc než zvenku, pomalu je víc než rychle, celek je víc než část</a:t>
            </a:r>
            <a:r>
              <a:rPr lang="cs-CZ" sz="1800" dirty="0" smtClean="0"/>
              <a:t>.</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Generace </a:t>
            </a:r>
            <a:r>
              <a:rPr lang="cs-CZ" dirty="0" err="1" smtClean="0"/>
              <a:t>Time</a:t>
            </a:r>
            <a:r>
              <a:rPr lang="cs-CZ" dirty="0" smtClean="0"/>
              <a:t> managementu</a:t>
            </a:r>
            <a:endParaRPr lang="cs-CZ" dirty="0"/>
          </a:p>
        </p:txBody>
      </p:sp>
    </p:spTree>
    <p:extLst>
      <p:ext uri="{BB962C8B-B14F-4D97-AF65-F5344CB8AC3E}">
        <p14:creationId xmlns:p14="http://schemas.microsoft.com/office/powerpoint/2010/main" val="115446824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Významnou a neoddělitelnou součástí </a:t>
            </a:r>
            <a:r>
              <a:rPr lang="cs-CZ" sz="1800" dirty="0" err="1"/>
              <a:t>Time</a:t>
            </a:r>
            <a:r>
              <a:rPr lang="cs-CZ" sz="1800" dirty="0"/>
              <a:t> managementu je plánování času. </a:t>
            </a:r>
            <a:endParaRPr lang="cs-CZ" sz="1800" dirty="0" smtClean="0"/>
          </a:p>
          <a:p>
            <a:pPr marL="0" indent="0" algn="just">
              <a:buNone/>
            </a:pPr>
            <a:r>
              <a:rPr lang="cs-CZ" sz="1800" dirty="0" smtClean="0"/>
              <a:t>Podle </a:t>
            </a:r>
            <a:r>
              <a:rPr lang="cs-CZ" sz="1800" dirty="0"/>
              <a:t>P. </a:t>
            </a:r>
            <a:r>
              <a:rPr lang="cs-CZ" sz="1800" dirty="0" err="1"/>
              <a:t>Druckera</a:t>
            </a:r>
            <a:r>
              <a:rPr lang="cs-CZ" sz="1800" dirty="0"/>
              <a:t> je pro efektivitu manažerů vhodné rozdělit plánování do těchto </a:t>
            </a:r>
            <a:r>
              <a:rPr lang="cs-CZ" sz="1800" dirty="0" smtClean="0"/>
              <a:t>fází:</a:t>
            </a:r>
            <a:endParaRPr lang="cs-CZ" sz="1800" dirty="0"/>
          </a:p>
          <a:p>
            <a:pPr lvl="0" algn="just"/>
            <a:r>
              <a:rPr lang="cs-CZ" sz="1800" dirty="0"/>
              <a:t>zaznamenání času – časové snímky dne;</a:t>
            </a:r>
          </a:p>
          <a:p>
            <a:pPr lvl="0" algn="just"/>
            <a:r>
              <a:rPr lang="cs-CZ" sz="1800" dirty="0"/>
              <a:t>řízení času – na základě časového snímku dne jsou neproduktivní činnosti rozděleny do těchto kategorií: </a:t>
            </a:r>
          </a:p>
          <a:p>
            <a:pPr lvl="1" algn="just"/>
            <a:r>
              <a:rPr lang="cs-CZ" sz="1800" dirty="0"/>
              <a:t>činnosti, které není třeba vůbec dělat, a můžeme se jich zbavit;</a:t>
            </a:r>
          </a:p>
          <a:p>
            <a:pPr lvl="1" algn="just"/>
            <a:r>
              <a:rPr lang="cs-CZ" sz="1800" dirty="0"/>
              <a:t>činnosti, které může dělat stejně dobře nebo lépe někdo jiný;</a:t>
            </a:r>
          </a:p>
          <a:p>
            <a:pPr lvl="1" algn="just"/>
            <a:r>
              <a:rPr lang="cs-CZ" sz="1800" dirty="0"/>
              <a:t>činnosti, jejichž vykonáváním mrhá pracovník časem jiných lidí. </a:t>
            </a:r>
          </a:p>
          <a:p>
            <a:pPr algn="just"/>
            <a:r>
              <a:rPr lang="cs-CZ" sz="1800" dirty="0"/>
              <a:t>slučování času – nastavení dostatečně velkých časových úseků</a:t>
            </a:r>
            <a:r>
              <a:rPr lang="cs-CZ" sz="1800" dirty="0" smtClean="0"/>
              <a:t>.</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Plánování času</a:t>
            </a:r>
            <a:endParaRPr lang="cs-CZ" dirty="0"/>
          </a:p>
        </p:txBody>
      </p:sp>
    </p:spTree>
    <p:extLst>
      <p:ext uri="{BB962C8B-B14F-4D97-AF65-F5344CB8AC3E}">
        <p14:creationId xmlns:p14="http://schemas.microsoft.com/office/powerpoint/2010/main" val="48501477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zaznamenávat a rozpracovávat priority, cíle, úkoly</a:t>
            </a:r>
            <a:r>
              <a:rPr lang="cs-CZ" sz="1800" dirty="0" smtClean="0"/>
              <a:t>, činnosti </a:t>
            </a:r>
            <a:endParaRPr lang="cs-CZ" sz="1800" dirty="0"/>
          </a:p>
          <a:p>
            <a:pPr algn="just"/>
            <a:r>
              <a:rPr lang="cs-CZ" sz="1800" dirty="0" smtClean="0"/>
              <a:t>plánovat </a:t>
            </a:r>
            <a:r>
              <a:rPr lang="cs-CZ" sz="1800" dirty="0"/>
              <a:t>pomocí </a:t>
            </a:r>
            <a:r>
              <a:rPr lang="cs-CZ" sz="1800" dirty="0" smtClean="0"/>
              <a:t>kalendáře </a:t>
            </a:r>
            <a:r>
              <a:rPr lang="cs-CZ" sz="1800" dirty="0"/>
              <a:t>od </a:t>
            </a:r>
            <a:r>
              <a:rPr lang="cs-CZ" sz="1800" dirty="0" smtClean="0"/>
              <a:t>roční </a:t>
            </a:r>
            <a:r>
              <a:rPr lang="cs-CZ" sz="1800" dirty="0"/>
              <a:t>až po denní </a:t>
            </a:r>
            <a:r>
              <a:rPr lang="cs-CZ" sz="1800" dirty="0" smtClean="0"/>
              <a:t>úroveň</a:t>
            </a:r>
            <a:endParaRPr lang="cs-CZ" sz="1800" dirty="0"/>
          </a:p>
          <a:p>
            <a:pPr algn="just"/>
            <a:r>
              <a:rPr lang="cs-CZ" sz="1800" dirty="0"/>
              <a:t>p</a:t>
            </a:r>
            <a:r>
              <a:rPr lang="cs-CZ" sz="1800" dirty="0" smtClean="0"/>
              <a:t>ohotově zachytit </a:t>
            </a:r>
            <a:r>
              <a:rPr lang="cs-CZ" sz="1800" dirty="0"/>
              <a:t>nápady a </a:t>
            </a:r>
            <a:r>
              <a:rPr lang="cs-CZ" sz="1800" dirty="0" smtClean="0"/>
              <a:t>různé </a:t>
            </a:r>
            <a:r>
              <a:rPr lang="cs-CZ" sz="1800" dirty="0"/>
              <a:t>poznámky </a:t>
            </a:r>
          </a:p>
          <a:p>
            <a:pPr algn="just"/>
            <a:r>
              <a:rPr lang="cs-CZ" sz="1800" dirty="0" smtClean="0"/>
              <a:t>připravovat </a:t>
            </a:r>
            <a:r>
              <a:rPr lang="cs-CZ" sz="1800" dirty="0"/>
              <a:t>se na jednání a </a:t>
            </a:r>
            <a:r>
              <a:rPr lang="cs-CZ" sz="1800" dirty="0" smtClean="0"/>
              <a:t>provádět </a:t>
            </a:r>
            <a:r>
              <a:rPr lang="cs-CZ" sz="1800" dirty="0"/>
              <a:t>jeho záznam </a:t>
            </a:r>
          </a:p>
          <a:p>
            <a:pPr algn="just"/>
            <a:r>
              <a:rPr lang="cs-CZ" sz="1800" dirty="0" smtClean="0"/>
              <a:t>přehledně uchovávat </a:t>
            </a:r>
            <a:r>
              <a:rPr lang="cs-CZ" sz="1800" dirty="0"/>
              <a:t>adresy, telefonní </a:t>
            </a:r>
            <a:r>
              <a:rPr lang="cs-CZ" sz="1800" dirty="0" smtClean="0"/>
              <a:t>čísla </a:t>
            </a:r>
            <a:r>
              <a:rPr lang="cs-CZ" sz="1800" dirty="0"/>
              <a:t>a další údaje </a:t>
            </a:r>
          </a:p>
          <a:p>
            <a:pPr algn="just"/>
            <a:r>
              <a:rPr lang="cs-CZ" sz="1800" dirty="0" smtClean="0"/>
              <a:t>shromažďovat </a:t>
            </a:r>
            <a:r>
              <a:rPr lang="cs-CZ" sz="1800" dirty="0"/>
              <a:t>informace (modely </a:t>
            </a:r>
            <a:r>
              <a:rPr lang="cs-CZ" sz="1800" dirty="0" smtClean="0"/>
              <a:t>různých projektů, </a:t>
            </a:r>
            <a:r>
              <a:rPr lang="cs-CZ" sz="1800" dirty="0"/>
              <a:t>atd.) </a:t>
            </a:r>
          </a:p>
          <a:p>
            <a:pPr algn="just"/>
            <a:r>
              <a:rPr lang="cs-CZ" sz="1800" dirty="0"/>
              <a:t>uchovávat kreditní karty, diskety, vizitky </a:t>
            </a:r>
          </a:p>
          <a:p>
            <a:pPr algn="just"/>
            <a:r>
              <a:rPr lang="cs-CZ" sz="1800" dirty="0" smtClean="0"/>
              <a:t>vést </a:t>
            </a:r>
            <a:r>
              <a:rPr lang="cs-CZ" sz="1800" dirty="0"/>
              <a:t>evidenci financí, </a:t>
            </a:r>
            <a:r>
              <a:rPr lang="cs-CZ" sz="1800" dirty="0" smtClean="0"/>
              <a:t>postřehů, zážitků atd</a:t>
            </a:r>
            <a:r>
              <a:rPr lang="cs-CZ" sz="1800" dirty="0"/>
              <a:t>. </a:t>
            </a:r>
          </a:p>
          <a:p>
            <a:pPr algn="just"/>
            <a:r>
              <a:rPr lang="cs-CZ" sz="1800" dirty="0" smtClean="0"/>
              <a:t>mít </a:t>
            </a:r>
            <a:r>
              <a:rPr lang="cs-CZ" sz="1800" dirty="0"/>
              <a:t>plánovací systém neustále u sebe </a:t>
            </a:r>
          </a:p>
          <a:p>
            <a:pPr algn="just"/>
            <a:r>
              <a:rPr lang="cs-CZ" sz="1800" dirty="0" smtClean="0"/>
              <a:t>podporovat </a:t>
            </a:r>
            <a:r>
              <a:rPr lang="cs-CZ" sz="1800" dirty="0"/>
              <a:t>vlastnosti naší mysli – to je </a:t>
            </a:r>
            <a:r>
              <a:rPr lang="cs-CZ" sz="1800" dirty="0" smtClean="0"/>
              <a:t>asociační </a:t>
            </a:r>
            <a:r>
              <a:rPr lang="cs-CZ" sz="1800" dirty="0"/>
              <a:t>vazby a </a:t>
            </a:r>
            <a:r>
              <a:rPr lang="cs-CZ" sz="1800" dirty="0" smtClean="0"/>
              <a:t>kombinační </a:t>
            </a:r>
            <a:r>
              <a:rPr lang="cs-CZ" sz="1800" dirty="0"/>
              <a:t>schopnosti </a:t>
            </a:r>
          </a:p>
          <a:p>
            <a:pPr algn="just"/>
            <a:r>
              <a:rPr lang="cs-CZ" sz="1800" dirty="0" smtClean="0"/>
              <a:t>nadhled </a:t>
            </a:r>
            <a:r>
              <a:rPr lang="cs-CZ" sz="1800" dirty="0"/>
              <a:t>– ten je podmínkou pro udržení rovnováhy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Nástroje plánování času</a:t>
            </a:r>
            <a:endParaRPr lang="cs-CZ" dirty="0"/>
          </a:p>
        </p:txBody>
      </p:sp>
    </p:spTree>
    <p:extLst>
      <p:ext uri="{BB962C8B-B14F-4D97-AF65-F5344CB8AC3E}">
        <p14:creationId xmlns:p14="http://schemas.microsoft.com/office/powerpoint/2010/main" val="3428390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Všichni manažeři jsou skutečně lídři svých pracovních skupin, přičemž svoji práci vykonávají právě pomocí členů tohoto svého týmu. </a:t>
            </a:r>
            <a:r>
              <a:rPr lang="cs-CZ" sz="1800" dirty="0" smtClean="0"/>
              <a:t>Úkolem </a:t>
            </a:r>
            <a:r>
              <a:rPr lang="cs-CZ" sz="1800" dirty="0"/>
              <a:t>lídra je tedy podněcovat a inspirovat jednotlivce a týmy, aby dosáhli žádoucích výsledků a vykonávali i ty činnosti, které by dobrovolně nikdy nedělali. </a:t>
            </a:r>
          </a:p>
          <a:p>
            <a:pPr marL="0" indent="0" algn="just">
              <a:buNone/>
            </a:pPr>
            <a:r>
              <a:rPr lang="cs-CZ" sz="1800" dirty="0" smtClean="0"/>
              <a:t>Lídři </a:t>
            </a:r>
            <a:r>
              <a:rPr lang="cs-CZ" sz="1800" dirty="0"/>
              <a:t>se dostávají v organizaci do tří základních rolí, a to:</a:t>
            </a:r>
          </a:p>
          <a:p>
            <a:pPr lvl="0" algn="just"/>
            <a:r>
              <a:rPr lang="cs-CZ" sz="1800" b="1" dirty="0"/>
              <a:t>definují úkoly</a:t>
            </a:r>
            <a:r>
              <a:rPr lang="cs-CZ" sz="1800" dirty="0"/>
              <a:t> – stanovují lidem, co se od nich očekává – naplňují tak potřeby úkolu, tj. udělat práci;</a:t>
            </a:r>
          </a:p>
          <a:p>
            <a:pPr lvl="0" algn="just"/>
            <a:r>
              <a:rPr lang="cs-CZ" sz="1800" b="1" dirty="0"/>
              <a:t>zajišťují plnění úkolů</a:t>
            </a:r>
            <a:r>
              <a:rPr lang="cs-CZ" sz="1800" dirty="0"/>
              <a:t> – zajišťují tak naplnění účelu, existence skupiny – naplňují individuální potřeby, tj. dochází ke sladění potřeb jedince s potřebami skupiny;</a:t>
            </a:r>
          </a:p>
          <a:p>
            <a:pPr algn="just"/>
            <a:r>
              <a:rPr lang="cs-CZ" sz="1800" b="1" dirty="0"/>
              <a:t>udržují efektivní vztahy</a:t>
            </a:r>
            <a:r>
              <a:rPr lang="cs-CZ" sz="1800" dirty="0"/>
              <a:t> – udržují takové vztahy, které přispívají ke splnění úkolu – naplňují tak potřeby skupiny, tzn. vytvářet a udržovat týmového ducha</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Role lídra</a:t>
            </a:r>
            <a:endParaRPr lang="cs-CZ" dirty="0"/>
          </a:p>
        </p:txBody>
      </p:sp>
    </p:spTree>
    <p:extLst>
      <p:ext uri="{BB962C8B-B14F-4D97-AF65-F5344CB8AC3E}">
        <p14:creationId xmlns:p14="http://schemas.microsoft.com/office/powerpoint/2010/main" val="427086803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63550" lvl="1">
              <a:buFont typeface="Arial" panose="020B0604020202020204" pitchFamily="34" charset="0"/>
              <a:buChar char="•"/>
            </a:pPr>
            <a:r>
              <a:rPr lang="cs-CZ" sz="1800" dirty="0"/>
              <a:t>Pracovní činnosti – 1/4  týdenního času, tj. 42 h. (5x8</a:t>
            </a:r>
            <a:r>
              <a:rPr lang="cs-CZ" sz="1800" dirty="0" smtClean="0"/>
              <a:t>)</a:t>
            </a:r>
          </a:p>
          <a:p>
            <a:pPr marL="463550" lvl="1">
              <a:buFont typeface="Arial" panose="020B0604020202020204" pitchFamily="34" charset="0"/>
              <a:buChar char="•"/>
            </a:pPr>
            <a:endParaRPr lang="cs-CZ" sz="1800" dirty="0"/>
          </a:p>
          <a:p>
            <a:pPr marL="463550" lvl="1">
              <a:buFont typeface="Arial" panose="020B0604020202020204" pitchFamily="34" charset="0"/>
              <a:buChar char="•"/>
            </a:pPr>
            <a:r>
              <a:rPr lang="cs-CZ" sz="1800" dirty="0"/>
              <a:t>Rodina a komunitní činnosti – 1/4 týdenního času, tj. 42 h</a:t>
            </a:r>
            <a:r>
              <a:rPr lang="cs-CZ" sz="1800" dirty="0" smtClean="0"/>
              <a:t>.</a:t>
            </a:r>
          </a:p>
          <a:p>
            <a:pPr marL="463550" lvl="1">
              <a:buFont typeface="Arial" panose="020B0604020202020204" pitchFamily="34" charset="0"/>
              <a:buChar char="•"/>
            </a:pPr>
            <a:endParaRPr lang="cs-CZ" sz="1800" dirty="0"/>
          </a:p>
          <a:p>
            <a:pPr marL="463550" lvl="1">
              <a:buFont typeface="Arial" panose="020B0604020202020204" pitchFamily="34" charset="0"/>
              <a:buChar char="•"/>
            </a:pPr>
            <a:r>
              <a:rPr lang="cs-CZ" sz="1800" dirty="0"/>
              <a:t>Osobní činnosti – 1/6 týdenního času, tj. 28 h</a:t>
            </a:r>
            <a:r>
              <a:rPr lang="cs-CZ" sz="1800" dirty="0" smtClean="0"/>
              <a:t>.</a:t>
            </a:r>
          </a:p>
          <a:p>
            <a:pPr marL="463550" lvl="1">
              <a:buFont typeface="Arial" panose="020B0604020202020204" pitchFamily="34" charset="0"/>
              <a:buChar char="•"/>
            </a:pPr>
            <a:endParaRPr lang="cs-CZ" sz="1800" dirty="0"/>
          </a:p>
          <a:p>
            <a:pPr marL="463550" lvl="1">
              <a:buFont typeface="Arial" panose="020B0604020202020204" pitchFamily="34" charset="0"/>
              <a:buChar char="•"/>
            </a:pPr>
            <a:r>
              <a:rPr lang="cs-CZ" sz="1800" dirty="0"/>
              <a:t>Klidové činnosti – 1/3 týdenního času, tj. 56 h. (7x8)</a:t>
            </a:r>
          </a:p>
          <a:p>
            <a:pPr algn="just"/>
            <a:endParaRPr lang="cs-CZ" sz="1800" dirty="0" smtClean="0"/>
          </a:p>
          <a:p>
            <a:pPr algn="just"/>
            <a:r>
              <a:rPr lang="cs-CZ" sz="1800" dirty="0"/>
              <a:t>Proces plánování času, jehož součástí je analýza využívání času, umožňuje určit největší zloděje času, tedy činnosti nebo osoby způsobující plýtvání časem.</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Optimální rozložení času v běžném pracovním týdnu</a:t>
            </a:r>
            <a:endParaRPr lang="cs-CZ" dirty="0"/>
          </a:p>
        </p:txBody>
      </p:sp>
    </p:spTree>
    <p:extLst>
      <p:ext uri="{BB962C8B-B14F-4D97-AF65-F5344CB8AC3E}">
        <p14:creationId xmlns:p14="http://schemas.microsoft.com/office/powerpoint/2010/main" val="276521246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Interní </a:t>
            </a:r>
            <a:r>
              <a:rPr lang="cs-CZ" sz="1800" b="1" dirty="0"/>
              <a:t>zloději času</a:t>
            </a:r>
          </a:p>
          <a:p>
            <a:pPr marL="357188" lvl="1" indent="-357188" algn="just">
              <a:buFont typeface="Arial" panose="020B0604020202020204" pitchFamily="34" charset="0"/>
              <a:buChar char="•"/>
            </a:pPr>
            <a:r>
              <a:rPr lang="cs-CZ" sz="1800" dirty="0"/>
              <a:t>Nedostatečná organizace</a:t>
            </a:r>
          </a:p>
          <a:p>
            <a:pPr marL="357188" lvl="1" indent="-357188" algn="just">
              <a:buFont typeface="Arial" panose="020B0604020202020204" pitchFamily="34" charset="0"/>
              <a:buChar char="•"/>
            </a:pPr>
            <a:r>
              <a:rPr lang="cs-CZ" sz="1800" dirty="0"/>
              <a:t>Odkládání </a:t>
            </a:r>
          </a:p>
          <a:p>
            <a:pPr marL="357188" lvl="1" indent="-357188" algn="just">
              <a:buFont typeface="Arial" panose="020B0604020202020204" pitchFamily="34" charset="0"/>
              <a:buChar char="•"/>
            </a:pPr>
            <a:r>
              <a:rPr lang="cs-CZ" sz="1800" dirty="0"/>
              <a:t>Neschopnost říci „ne“</a:t>
            </a:r>
          </a:p>
          <a:p>
            <a:pPr marL="357188" lvl="1" indent="-357188" algn="just">
              <a:buFont typeface="Arial" panose="020B0604020202020204" pitchFamily="34" charset="0"/>
              <a:buChar char="•"/>
            </a:pPr>
            <a:r>
              <a:rPr lang="cs-CZ" sz="1800" dirty="0"/>
              <a:t>Nedostačující zájem</a:t>
            </a:r>
          </a:p>
          <a:p>
            <a:pPr marL="357188" lvl="1" indent="-357188" algn="just">
              <a:buFont typeface="Arial" panose="020B0604020202020204" pitchFamily="34" charset="0"/>
              <a:buChar char="•"/>
            </a:pPr>
            <a:r>
              <a:rPr lang="cs-CZ" sz="1800" dirty="0"/>
              <a:t>Vyhaslost </a:t>
            </a:r>
          </a:p>
          <a:p>
            <a:pPr marL="0" indent="0" algn="just">
              <a:buNone/>
            </a:pPr>
            <a:r>
              <a:rPr lang="cs-CZ" sz="1800" b="1" dirty="0"/>
              <a:t>Externí zloději času</a:t>
            </a:r>
          </a:p>
          <a:p>
            <a:pPr marL="357188" lvl="1" indent="-357188" algn="just">
              <a:buFont typeface="Arial" panose="020B0604020202020204" pitchFamily="34" charset="0"/>
              <a:buChar char="•"/>
            </a:pPr>
            <a:r>
              <a:rPr lang="cs-CZ" sz="1800" dirty="0"/>
              <a:t>Návštěvníci</a:t>
            </a:r>
          </a:p>
          <a:p>
            <a:pPr marL="357188" lvl="1" indent="-357188" algn="just">
              <a:buFont typeface="Arial" panose="020B0604020202020204" pitchFamily="34" charset="0"/>
              <a:buChar char="•"/>
            </a:pPr>
            <a:r>
              <a:rPr lang="cs-CZ" sz="1800" dirty="0"/>
              <a:t>Telefon</a:t>
            </a:r>
          </a:p>
          <a:p>
            <a:pPr marL="357188" lvl="1" indent="-357188" algn="just">
              <a:buFont typeface="Arial" panose="020B0604020202020204" pitchFamily="34" charset="0"/>
              <a:buChar char="•"/>
            </a:pPr>
            <a:r>
              <a:rPr lang="cs-CZ" sz="1800" dirty="0"/>
              <a:t>Pošta</a:t>
            </a:r>
          </a:p>
          <a:p>
            <a:pPr marL="357188" lvl="1" indent="-357188" algn="just">
              <a:buFont typeface="Arial" panose="020B0604020202020204" pitchFamily="34" charset="0"/>
              <a:buChar char="•"/>
            </a:pPr>
            <a:r>
              <a:rPr lang="cs-CZ" sz="1800" dirty="0"/>
              <a:t>Čekání</a:t>
            </a:r>
          </a:p>
          <a:p>
            <a:pPr marL="357188" lvl="1" indent="-357188" algn="just">
              <a:buFont typeface="Arial" panose="020B0604020202020204" pitchFamily="34" charset="0"/>
              <a:buChar char="•"/>
            </a:pPr>
            <a:r>
              <a:rPr lang="cs-CZ" sz="1800" dirty="0"/>
              <a:t>Porady a jednání</a:t>
            </a:r>
          </a:p>
          <a:p>
            <a:pPr marL="463550" lvl="1" algn="just">
              <a:buFont typeface="Arial" panose="020B0604020202020204" pitchFamily="34" charset="0"/>
              <a:buChar char="•"/>
            </a:pPr>
            <a:endParaRPr lang="cs-CZ" sz="1800" dirty="0" smtClean="0"/>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Zloději času</a:t>
            </a:r>
            <a:endParaRPr lang="cs-CZ" dirty="0"/>
          </a:p>
        </p:txBody>
      </p:sp>
    </p:spTree>
    <p:extLst>
      <p:ext uri="{BB962C8B-B14F-4D97-AF65-F5344CB8AC3E}">
        <p14:creationId xmlns:p14="http://schemas.microsoft.com/office/powerpoint/2010/main" val="294707094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Na základě zjištění ohledně práce a využívání času je možné použít některou z technik řízení času. </a:t>
            </a:r>
            <a:endParaRPr lang="cs-CZ" sz="1800" dirty="0" smtClean="0"/>
          </a:p>
          <a:p>
            <a:pPr algn="just"/>
            <a:endParaRPr lang="cs-CZ" sz="1800" dirty="0" smtClean="0"/>
          </a:p>
          <a:p>
            <a:pPr marL="0" indent="0" algn="just">
              <a:buNone/>
            </a:pPr>
            <a:r>
              <a:rPr lang="cs-CZ" sz="1800" dirty="0" smtClean="0"/>
              <a:t>Mezi </a:t>
            </a:r>
            <a:r>
              <a:rPr lang="cs-CZ" sz="1800" dirty="0"/>
              <a:t>nejběžněji používané </a:t>
            </a:r>
            <a:r>
              <a:rPr lang="cs-CZ" sz="1800" b="1" dirty="0"/>
              <a:t>techniky řízení času</a:t>
            </a:r>
            <a:r>
              <a:rPr lang="cs-CZ" sz="1800" dirty="0"/>
              <a:t> </a:t>
            </a:r>
            <a:r>
              <a:rPr lang="cs-CZ" sz="1800" dirty="0" smtClean="0"/>
              <a:t>patří:</a:t>
            </a:r>
            <a:endParaRPr lang="cs-CZ" sz="1800" dirty="0"/>
          </a:p>
          <a:p>
            <a:pPr lvl="0" algn="just"/>
            <a:r>
              <a:rPr lang="cs-CZ" sz="1800" dirty="0"/>
              <a:t>delegování;</a:t>
            </a:r>
          </a:p>
          <a:p>
            <a:pPr lvl="0" algn="just"/>
            <a:r>
              <a:rPr lang="cs-CZ" sz="1800" dirty="0" err="1"/>
              <a:t>Paretovo</a:t>
            </a:r>
            <a:r>
              <a:rPr lang="cs-CZ" sz="1800" dirty="0"/>
              <a:t> pravidlo – rozdělení času na základě </a:t>
            </a:r>
            <a:r>
              <a:rPr lang="cs-CZ" sz="1800" dirty="0" err="1"/>
              <a:t>Paretova</a:t>
            </a:r>
            <a:r>
              <a:rPr lang="cs-CZ" sz="1800" dirty="0"/>
              <a:t> pravidla 80/20: 20% vynaloženého času na konkrétní aktivity přinese 80% </a:t>
            </a:r>
            <a:r>
              <a:rPr lang="cs-CZ" sz="1800" dirty="0" smtClean="0"/>
              <a:t>výsledků;</a:t>
            </a:r>
            <a:endParaRPr lang="cs-CZ" sz="1800" dirty="0"/>
          </a:p>
          <a:p>
            <a:pPr lvl="0" algn="just"/>
            <a:r>
              <a:rPr lang="cs-CZ" sz="1800" dirty="0"/>
              <a:t>analýza ABC – seřazuje úkoly do kategorií A, B, C na základě </a:t>
            </a:r>
            <a:r>
              <a:rPr lang="cs-CZ" sz="1800" dirty="0" err="1"/>
              <a:t>Paretova</a:t>
            </a:r>
            <a:r>
              <a:rPr lang="cs-CZ" sz="1800" dirty="0"/>
              <a:t> </a:t>
            </a:r>
            <a:r>
              <a:rPr lang="cs-CZ" sz="1800" dirty="0" smtClean="0"/>
              <a:t>pravidla;</a:t>
            </a:r>
            <a:endParaRPr lang="cs-CZ" sz="1800" dirty="0"/>
          </a:p>
          <a:p>
            <a:pPr algn="just"/>
            <a:r>
              <a:rPr lang="cs-CZ" sz="1800" dirty="0" err="1"/>
              <a:t>Eisenhowerův</a:t>
            </a:r>
            <a:r>
              <a:rPr lang="cs-CZ" sz="1800" dirty="0"/>
              <a:t> princip – rozdělení úkolů do </a:t>
            </a:r>
            <a:r>
              <a:rPr lang="cs-CZ" sz="1800" dirty="0" err="1"/>
              <a:t>skupion</a:t>
            </a:r>
            <a:r>
              <a:rPr lang="cs-CZ" sz="1800" dirty="0"/>
              <a:t> podle toho, nakolik přispívají k dosažení cílů na: A důležité a nutné, B důležité, C nutné, D ani důležité ani nutné. </a:t>
            </a:r>
            <a:endParaRPr lang="cs-CZ" sz="1800" dirty="0" smtClean="0"/>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Techniky řízení času</a:t>
            </a:r>
            <a:endParaRPr lang="cs-CZ" dirty="0"/>
          </a:p>
        </p:txBody>
      </p:sp>
    </p:spTree>
    <p:extLst>
      <p:ext uri="{BB962C8B-B14F-4D97-AF65-F5344CB8AC3E}">
        <p14:creationId xmlns:p14="http://schemas.microsoft.com/office/powerpoint/2010/main" val="253175456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3615" y="73270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Jedná se o princip využívaný hojně nejen v </a:t>
            </a:r>
            <a:r>
              <a:rPr lang="cs-CZ" sz="1800" dirty="0" err="1"/>
              <a:t>time</a:t>
            </a:r>
            <a:r>
              <a:rPr lang="cs-CZ" sz="1800" dirty="0"/>
              <a:t> managementu, ale i v jiných </a:t>
            </a:r>
            <a:r>
              <a:rPr lang="cs-CZ" sz="1800" dirty="0" smtClean="0"/>
              <a:t>souvislostech</a:t>
            </a:r>
            <a:r>
              <a:rPr lang="cs-CZ" sz="1800" dirty="0"/>
              <a:t>. </a:t>
            </a:r>
            <a:endParaRPr lang="cs-CZ" sz="1800" dirty="0" smtClean="0"/>
          </a:p>
          <a:p>
            <a:pPr algn="just"/>
            <a:r>
              <a:rPr lang="cs-CZ" sz="1800" dirty="0" smtClean="0"/>
              <a:t>S </a:t>
            </a:r>
            <a:r>
              <a:rPr lang="cs-CZ" sz="1800" dirty="0"/>
              <a:t>jeho formulací přišel na začátku 20 století italský ekonom </a:t>
            </a:r>
            <a:r>
              <a:rPr lang="cs-CZ" sz="1800" dirty="0" err="1"/>
              <a:t>Vilfredo</a:t>
            </a:r>
            <a:r>
              <a:rPr lang="cs-CZ" sz="1800" dirty="0"/>
              <a:t> </a:t>
            </a:r>
            <a:r>
              <a:rPr lang="cs-CZ" sz="1800" dirty="0" err="1" smtClean="0"/>
              <a:t>Pareto</a:t>
            </a:r>
            <a:r>
              <a:rPr lang="cs-CZ" sz="1800" dirty="0" smtClean="0"/>
              <a:t>. Pracuje </a:t>
            </a:r>
            <a:r>
              <a:rPr lang="cs-CZ" sz="1800" dirty="0"/>
              <a:t>s jednoduchým poměrem 80 : 20. </a:t>
            </a:r>
            <a:r>
              <a:rPr lang="cs-CZ" sz="1800" dirty="0" err="1"/>
              <a:t>Pareto</a:t>
            </a:r>
            <a:r>
              <a:rPr lang="cs-CZ" sz="1800" dirty="0"/>
              <a:t> původně tvrdil, že 80% bohatství </a:t>
            </a:r>
            <a:r>
              <a:rPr lang="cs-CZ" sz="1800" dirty="0" smtClean="0"/>
              <a:t>kontroluje </a:t>
            </a:r>
            <a:r>
              <a:rPr lang="cs-CZ" sz="1800" dirty="0"/>
              <a:t>20% </a:t>
            </a:r>
            <a:r>
              <a:rPr lang="cs-CZ" sz="1800" dirty="0" smtClean="0"/>
              <a:t>lidí.</a:t>
            </a:r>
            <a:endParaRPr lang="cs-CZ" sz="1800" dirty="0"/>
          </a:p>
          <a:p>
            <a:pPr algn="just"/>
            <a:r>
              <a:rPr lang="cs-CZ" sz="1800" dirty="0" smtClean="0"/>
              <a:t>Z pohledu </a:t>
            </a:r>
            <a:r>
              <a:rPr lang="cs-CZ" sz="1800" dirty="0" err="1" smtClean="0"/>
              <a:t>time</a:t>
            </a:r>
            <a:r>
              <a:rPr lang="cs-CZ" sz="1800" dirty="0" smtClean="0"/>
              <a:t> </a:t>
            </a:r>
            <a:r>
              <a:rPr lang="cs-CZ" sz="1800" dirty="0"/>
              <a:t>managementu to pak </a:t>
            </a:r>
            <a:r>
              <a:rPr lang="cs-CZ" sz="1800" dirty="0" smtClean="0"/>
              <a:t>znamená, že </a:t>
            </a:r>
            <a:r>
              <a:rPr lang="cs-CZ" sz="1800" dirty="0"/>
              <a:t>80% </a:t>
            </a:r>
            <a:r>
              <a:rPr lang="cs-CZ" sz="1800" dirty="0" smtClean="0"/>
              <a:t>času ve </a:t>
            </a:r>
            <a:r>
              <a:rPr lang="cs-CZ" sz="1800" dirty="0"/>
              <a:t>výsledku přináší </a:t>
            </a:r>
            <a:r>
              <a:rPr lang="cs-CZ" sz="1800" dirty="0" smtClean="0"/>
              <a:t>pouze 20</a:t>
            </a:r>
            <a:r>
              <a:rPr lang="cs-CZ" sz="1800" dirty="0"/>
              <a:t>% </a:t>
            </a:r>
            <a:r>
              <a:rPr lang="cs-CZ" sz="1800" dirty="0" smtClean="0"/>
              <a:t>výsledků.</a:t>
            </a:r>
            <a:endParaRPr lang="cs-CZ" sz="1800" dirty="0"/>
          </a:p>
          <a:p>
            <a:pPr algn="just"/>
            <a:r>
              <a:rPr lang="cs-CZ" sz="1800" dirty="0" smtClean="0"/>
              <a:t>Samozřejmě</a:t>
            </a:r>
            <a:r>
              <a:rPr lang="cs-CZ" sz="1800" dirty="0"/>
              <a:t>, že tento poměr nikdo neplatí naprosto přesně, ale je </a:t>
            </a:r>
            <a:r>
              <a:rPr lang="cs-CZ" sz="1800" dirty="0" smtClean="0"/>
              <a:t>důležité </a:t>
            </a:r>
            <a:r>
              <a:rPr lang="cs-CZ" sz="1800" dirty="0"/>
              <a:t>je </a:t>
            </a:r>
            <a:r>
              <a:rPr lang="cs-CZ" sz="1800" dirty="0" smtClean="0"/>
              <a:t>zamyslet </a:t>
            </a:r>
            <a:r>
              <a:rPr lang="cs-CZ" sz="1800" dirty="0"/>
              <a:t>se, jestli opravdu plnění </a:t>
            </a:r>
            <a:r>
              <a:rPr lang="cs-CZ" sz="1800" dirty="0" smtClean="0"/>
              <a:t>všech </a:t>
            </a:r>
            <a:r>
              <a:rPr lang="cs-CZ" sz="1800" dirty="0"/>
              <a:t>úkolů a povinností má stejný efekt</a:t>
            </a:r>
            <a:r>
              <a:rPr lang="cs-CZ" sz="1800" dirty="0" smtClean="0"/>
              <a:t>.</a:t>
            </a:r>
          </a:p>
          <a:p>
            <a:pPr algn="just"/>
            <a:r>
              <a:rPr lang="cs-CZ" sz="1800" dirty="0"/>
              <a:t>Praxe ukazuje, že při řízení, rozhodování či plánování </a:t>
            </a:r>
            <a:r>
              <a:rPr lang="cs-CZ" sz="1800" dirty="0" smtClean="0"/>
              <a:t>je </a:t>
            </a:r>
            <a:r>
              <a:rPr lang="cs-CZ" sz="1800" dirty="0"/>
              <a:t>třeba soustředit se </a:t>
            </a:r>
            <a:r>
              <a:rPr lang="cs-CZ" sz="1800" dirty="0" smtClean="0"/>
              <a:t>především </a:t>
            </a:r>
            <a:r>
              <a:rPr lang="cs-CZ" sz="1800" dirty="0"/>
              <a:t>na oněch </a:t>
            </a:r>
            <a:r>
              <a:rPr lang="cs-CZ" sz="1800" dirty="0" smtClean="0"/>
              <a:t>kritických </a:t>
            </a:r>
            <a:r>
              <a:rPr lang="cs-CZ" sz="1800" dirty="0"/>
              <a:t>20 </a:t>
            </a:r>
            <a:r>
              <a:rPr lang="cs-CZ" sz="1800" dirty="0" smtClean="0"/>
              <a:t>% činností, </a:t>
            </a:r>
            <a:r>
              <a:rPr lang="cs-CZ" sz="1800" dirty="0"/>
              <a:t>čímž lze dosáhnout 80 % možného efektu. </a:t>
            </a:r>
            <a:r>
              <a:rPr lang="cs-CZ" sz="1800" dirty="0" smtClean="0"/>
              <a:t>Řídící práce </a:t>
            </a:r>
            <a:r>
              <a:rPr lang="cs-CZ" sz="1800" dirty="0"/>
              <a:t>je tak vykonávána s největším efektem.</a:t>
            </a:r>
          </a:p>
          <a:p>
            <a:pPr algn="just"/>
            <a:endParaRPr lang="cs-CZ" sz="1800" dirty="0"/>
          </a:p>
          <a:p>
            <a:pPr algn="just"/>
            <a:endParaRPr lang="cs-CZ" sz="1800" dirty="0"/>
          </a:p>
          <a:p>
            <a:pPr algn="just"/>
            <a:endParaRPr lang="cs-CZ" sz="1800" dirty="0" smtClean="0"/>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err="1" smtClean="0"/>
              <a:t>Paretovo</a:t>
            </a:r>
            <a:r>
              <a:rPr lang="cs-CZ" dirty="0" smtClean="0"/>
              <a:t> pravidlo</a:t>
            </a:r>
            <a:endParaRPr lang="cs-CZ" dirty="0"/>
          </a:p>
        </p:txBody>
      </p:sp>
    </p:spTree>
    <p:extLst>
      <p:ext uri="{BB962C8B-B14F-4D97-AF65-F5344CB8AC3E}">
        <p14:creationId xmlns:p14="http://schemas.microsoft.com/office/powerpoint/2010/main" val="159704389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err="1" smtClean="0"/>
              <a:t>Paretovo</a:t>
            </a:r>
            <a:r>
              <a:rPr lang="cs-CZ" dirty="0" smtClean="0"/>
              <a:t> pravidlo</a:t>
            </a:r>
            <a:endParaRPr lang="cs-CZ" dirty="0"/>
          </a:p>
        </p:txBody>
      </p:sp>
      <p:pic>
        <p:nvPicPr>
          <p:cNvPr id="4" name="Obrázek 3"/>
          <p:cNvPicPr>
            <a:picLocks noChangeAspect="1"/>
          </p:cNvPicPr>
          <p:nvPr/>
        </p:nvPicPr>
        <p:blipFill>
          <a:blip r:embed="rId2"/>
          <a:stretch>
            <a:fillRect/>
          </a:stretch>
        </p:blipFill>
        <p:spPr>
          <a:xfrm>
            <a:off x="1619673" y="1131590"/>
            <a:ext cx="5112566" cy="3408377"/>
          </a:xfrm>
          <a:prstGeom prst="rect">
            <a:avLst/>
          </a:prstGeom>
        </p:spPr>
      </p:pic>
    </p:spTree>
    <p:extLst>
      <p:ext uri="{BB962C8B-B14F-4D97-AF65-F5344CB8AC3E}">
        <p14:creationId xmlns:p14="http://schemas.microsoft.com/office/powerpoint/2010/main" val="101753388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ABC analýza vychází </a:t>
            </a:r>
            <a:r>
              <a:rPr lang="cs-CZ" sz="1800" dirty="0"/>
              <a:t>z </a:t>
            </a:r>
            <a:r>
              <a:rPr lang="cs-CZ" sz="1800" dirty="0" smtClean="0"/>
              <a:t>důležitosti úkolů. </a:t>
            </a:r>
          </a:p>
          <a:p>
            <a:pPr algn="just"/>
            <a:r>
              <a:rPr lang="cs-CZ" sz="1800" dirty="0" smtClean="0"/>
              <a:t>Jsou členěny </a:t>
            </a:r>
            <a:r>
              <a:rPr lang="cs-CZ" sz="1800" dirty="0"/>
              <a:t>do </a:t>
            </a:r>
            <a:r>
              <a:rPr lang="cs-CZ" sz="1800" dirty="0" smtClean="0"/>
              <a:t>tří </a:t>
            </a:r>
            <a:r>
              <a:rPr lang="cs-CZ" sz="1800" dirty="0"/>
              <a:t>skupin podle jejich </a:t>
            </a:r>
            <a:r>
              <a:rPr lang="cs-CZ" sz="1800" dirty="0" smtClean="0"/>
              <a:t>důležitosti s přihlédnutím </a:t>
            </a:r>
            <a:r>
              <a:rPr lang="cs-CZ" sz="1800" dirty="0"/>
              <a:t>k </a:t>
            </a:r>
            <a:r>
              <a:rPr lang="cs-CZ" sz="1800" dirty="0" smtClean="0"/>
              <a:t>plnění </a:t>
            </a:r>
            <a:r>
              <a:rPr lang="cs-CZ" sz="1800" dirty="0"/>
              <a:t>profesionálních a osobních </a:t>
            </a:r>
            <a:r>
              <a:rPr lang="cs-CZ" sz="1800" dirty="0" smtClean="0"/>
              <a:t>cílů. </a:t>
            </a:r>
            <a:endParaRPr lang="cs-CZ" sz="1800" dirty="0"/>
          </a:p>
          <a:p>
            <a:pPr algn="just"/>
            <a:r>
              <a:rPr lang="cs-CZ" sz="1800" b="1" dirty="0"/>
              <a:t>Skupina A</a:t>
            </a:r>
            <a:r>
              <a:rPr lang="cs-CZ" sz="1800" dirty="0"/>
              <a:t> </a:t>
            </a:r>
            <a:r>
              <a:rPr lang="cs-CZ" sz="1800" dirty="0" smtClean="0"/>
              <a:t>– prioritní úkoly – manažer by je měl bez </a:t>
            </a:r>
            <a:r>
              <a:rPr lang="cs-CZ" sz="1800" dirty="0"/>
              <a:t>odkladu vykonat sám, </a:t>
            </a:r>
            <a:r>
              <a:rPr lang="cs-CZ" sz="1800" dirty="0" smtClean="0"/>
              <a:t>představují přibližně 15 </a:t>
            </a:r>
            <a:r>
              <a:rPr lang="cs-CZ" sz="1800" dirty="0"/>
              <a:t>% z celkových </a:t>
            </a:r>
            <a:r>
              <a:rPr lang="cs-CZ" sz="1800" dirty="0" smtClean="0"/>
              <a:t>úkolů, </a:t>
            </a:r>
            <a:r>
              <a:rPr lang="cs-CZ" sz="1800" dirty="0"/>
              <a:t>avšak na výsledcích se podílí až 65 %. Jedná se tedy </a:t>
            </a:r>
            <a:r>
              <a:rPr lang="cs-CZ" sz="1800" dirty="0" smtClean="0"/>
              <a:t>o </a:t>
            </a:r>
            <a:r>
              <a:rPr lang="cs-CZ" sz="1800" dirty="0"/>
              <a:t>úkony zásadní a jejich </a:t>
            </a:r>
            <a:r>
              <a:rPr lang="cs-CZ" sz="1800" dirty="0" smtClean="0"/>
              <a:t>řešení </a:t>
            </a:r>
            <a:r>
              <a:rPr lang="cs-CZ" sz="1800" dirty="0"/>
              <a:t>rozhoduje o </a:t>
            </a:r>
            <a:r>
              <a:rPr lang="cs-CZ" sz="1800" dirty="0" smtClean="0"/>
              <a:t>úspěšnosti </a:t>
            </a:r>
            <a:r>
              <a:rPr lang="cs-CZ" sz="1800" dirty="0"/>
              <a:t>manažera. </a:t>
            </a:r>
          </a:p>
          <a:p>
            <a:pPr algn="just"/>
            <a:r>
              <a:rPr lang="cs-CZ" sz="1800" b="1" dirty="0"/>
              <a:t>Skupina B</a:t>
            </a:r>
            <a:r>
              <a:rPr lang="cs-CZ" sz="1800" dirty="0"/>
              <a:t> </a:t>
            </a:r>
            <a:r>
              <a:rPr lang="cs-CZ" sz="1800" dirty="0" smtClean="0"/>
              <a:t>– úkoly důležité</a:t>
            </a:r>
            <a:r>
              <a:rPr lang="cs-CZ" sz="1800" dirty="0"/>
              <a:t> </a:t>
            </a:r>
            <a:r>
              <a:rPr lang="cs-CZ" sz="1800" dirty="0" smtClean="0"/>
              <a:t>– je </a:t>
            </a:r>
            <a:r>
              <a:rPr lang="cs-CZ" sz="1800" dirty="0"/>
              <a:t>možné jich </a:t>
            </a:r>
            <a:r>
              <a:rPr lang="cs-CZ" sz="1800" dirty="0" smtClean="0"/>
              <a:t>část </a:t>
            </a:r>
            <a:r>
              <a:rPr lang="cs-CZ" sz="1800" dirty="0"/>
              <a:t>delegovat na </a:t>
            </a:r>
            <a:r>
              <a:rPr lang="cs-CZ" sz="1800" dirty="0" smtClean="0"/>
              <a:t>podřízené</a:t>
            </a:r>
            <a:r>
              <a:rPr lang="cs-CZ" sz="1800" dirty="0"/>
              <a:t>. </a:t>
            </a:r>
            <a:r>
              <a:rPr lang="cs-CZ" sz="1800" dirty="0" smtClean="0"/>
              <a:t>Podíl </a:t>
            </a:r>
            <a:r>
              <a:rPr lang="cs-CZ" sz="1800" dirty="0"/>
              <a:t>na celkových úkolech i výsledcích se pohybuje kolem 20 %. </a:t>
            </a:r>
          </a:p>
          <a:p>
            <a:pPr algn="just"/>
            <a:r>
              <a:rPr lang="cs-CZ" sz="1800" b="1" dirty="0"/>
              <a:t>Skupina C</a:t>
            </a:r>
            <a:r>
              <a:rPr lang="cs-CZ" sz="1800" dirty="0"/>
              <a:t> </a:t>
            </a:r>
            <a:r>
              <a:rPr lang="cs-CZ" sz="1800" dirty="0" smtClean="0"/>
              <a:t>– úkoly nedůležité – mají </a:t>
            </a:r>
            <a:r>
              <a:rPr lang="cs-CZ" sz="1800" dirty="0"/>
              <a:t>nejmenší hodnotu pro </a:t>
            </a:r>
            <a:r>
              <a:rPr lang="cs-CZ" sz="1800" dirty="0" smtClean="0"/>
              <a:t>splnění cílů manažera</a:t>
            </a:r>
            <a:r>
              <a:rPr lang="cs-CZ" sz="1800" dirty="0"/>
              <a:t>, </a:t>
            </a:r>
            <a:r>
              <a:rPr lang="cs-CZ" sz="1800" dirty="0" smtClean="0"/>
              <a:t>například administrativa </a:t>
            </a:r>
            <a:r>
              <a:rPr lang="cs-CZ" sz="1800" dirty="0"/>
              <a:t>a další rutinní práce. </a:t>
            </a:r>
            <a:r>
              <a:rPr lang="cs-CZ" sz="1800" dirty="0" smtClean="0"/>
              <a:t>Patří </a:t>
            </a:r>
            <a:r>
              <a:rPr lang="cs-CZ" sz="1800" dirty="0"/>
              <a:t>sem 65 % veškerých </a:t>
            </a:r>
            <a:r>
              <a:rPr lang="cs-CZ" sz="1800" dirty="0" smtClean="0"/>
              <a:t>činností</a:t>
            </a:r>
            <a:r>
              <a:rPr lang="cs-CZ" sz="1800" dirty="0"/>
              <a:t>, na výsledcích se </a:t>
            </a:r>
            <a:r>
              <a:rPr lang="cs-CZ" sz="1800" dirty="0" smtClean="0"/>
              <a:t>podílí </a:t>
            </a:r>
            <a:r>
              <a:rPr lang="cs-CZ" sz="1800" dirty="0"/>
              <a:t>ale jen 15 %. Manažer je deleguje na </a:t>
            </a:r>
            <a:r>
              <a:rPr lang="cs-CZ" sz="1800" dirty="0" smtClean="0"/>
              <a:t>podřízené</a:t>
            </a:r>
            <a:r>
              <a:rPr lang="cs-CZ" sz="1800" dirty="0"/>
              <a:t>, pouze ve </a:t>
            </a:r>
            <a:r>
              <a:rPr lang="cs-CZ" sz="1800" dirty="0" smtClean="0"/>
              <a:t>výjimečných případech </a:t>
            </a:r>
            <a:r>
              <a:rPr lang="cs-CZ" sz="1800" dirty="0"/>
              <a:t>je </a:t>
            </a:r>
            <a:r>
              <a:rPr lang="cs-CZ" sz="1800" dirty="0" smtClean="0"/>
              <a:t>vykonává sám.</a:t>
            </a:r>
            <a:endParaRPr lang="cs-CZ" sz="1800" dirty="0"/>
          </a:p>
          <a:p>
            <a:pPr algn="just"/>
            <a:endParaRPr lang="cs-CZ" sz="1800" dirty="0" smtClean="0"/>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ABC analýza</a:t>
            </a:r>
            <a:endParaRPr lang="cs-CZ" dirty="0"/>
          </a:p>
        </p:txBody>
      </p:sp>
    </p:spTree>
    <p:extLst>
      <p:ext uri="{BB962C8B-B14F-4D97-AF65-F5344CB8AC3E}">
        <p14:creationId xmlns:p14="http://schemas.microsoft.com/office/powerpoint/2010/main" val="311286627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err="1"/>
              <a:t>Eisenhowerův</a:t>
            </a:r>
            <a:r>
              <a:rPr lang="cs-CZ" sz="1800" b="1" dirty="0"/>
              <a:t> princip</a:t>
            </a:r>
            <a:r>
              <a:rPr lang="cs-CZ" sz="1800" dirty="0"/>
              <a:t> (anglicky </a:t>
            </a:r>
            <a:r>
              <a:rPr lang="cs-CZ" sz="1800" b="1" dirty="0" err="1"/>
              <a:t>Eisenhower’s</a:t>
            </a:r>
            <a:r>
              <a:rPr lang="cs-CZ" sz="1800" b="1" dirty="0"/>
              <a:t> Urgent </a:t>
            </a:r>
            <a:r>
              <a:rPr lang="cs-CZ" sz="1800" b="1" dirty="0" err="1"/>
              <a:t>or</a:t>
            </a:r>
            <a:r>
              <a:rPr lang="cs-CZ" sz="1800" b="1" dirty="0"/>
              <a:t> </a:t>
            </a:r>
            <a:r>
              <a:rPr lang="cs-CZ" sz="1800" b="1" dirty="0" err="1"/>
              <a:t>Important</a:t>
            </a:r>
            <a:r>
              <a:rPr lang="cs-CZ" sz="1800" b="1" dirty="0"/>
              <a:t> </a:t>
            </a:r>
            <a:r>
              <a:rPr lang="cs-CZ" sz="1800" b="1" dirty="0" err="1"/>
              <a:t>Principle</a:t>
            </a:r>
            <a:r>
              <a:rPr lang="cs-CZ" sz="1800" dirty="0"/>
              <a:t>) je technika určování priorit v rámci (sebe) organizování - rozhodovací práce </a:t>
            </a:r>
            <a:r>
              <a:rPr lang="cs-CZ" sz="1800" dirty="0" smtClean="0"/>
              <a:t>manažera </a:t>
            </a:r>
            <a:r>
              <a:rPr lang="cs-CZ" sz="1800" dirty="0"/>
              <a:t>(typicky vrcholového, například </a:t>
            </a:r>
            <a:r>
              <a:rPr lang="cs-CZ" sz="1800" dirty="0" smtClean="0"/>
              <a:t>CEO), </a:t>
            </a:r>
            <a:r>
              <a:rPr lang="cs-CZ" sz="1800" dirty="0"/>
              <a:t>kterou vypracoval </a:t>
            </a:r>
            <a:r>
              <a:rPr lang="cs-CZ" sz="1800" dirty="0" smtClean="0"/>
              <a:t>Dwight Eisenhower.</a:t>
            </a:r>
          </a:p>
          <a:p>
            <a:pPr algn="just"/>
            <a:endParaRPr lang="cs-CZ" sz="1800" dirty="0" smtClean="0"/>
          </a:p>
          <a:p>
            <a:pPr marL="0" indent="0" algn="just">
              <a:buNone/>
            </a:pPr>
            <a:r>
              <a:rPr lang="cs-CZ" sz="1800" dirty="0" smtClean="0"/>
              <a:t>Pomáhá </a:t>
            </a:r>
            <a:r>
              <a:rPr lang="cs-CZ" sz="1800" dirty="0"/>
              <a:t>vytřídit denní úkoly na ty podstatné a nepodstatné. Úkoly dělí podle </a:t>
            </a:r>
            <a:r>
              <a:rPr lang="cs-CZ" sz="1800" b="1" dirty="0"/>
              <a:t>důležitosti</a:t>
            </a:r>
            <a:r>
              <a:rPr lang="cs-CZ" sz="1800" dirty="0"/>
              <a:t> a </a:t>
            </a:r>
            <a:r>
              <a:rPr lang="cs-CZ" sz="1800" b="1" dirty="0"/>
              <a:t>naléhavosti</a:t>
            </a:r>
            <a:r>
              <a:rPr lang="cs-CZ" sz="1800" dirty="0"/>
              <a:t>:</a:t>
            </a:r>
          </a:p>
          <a:p>
            <a:pPr algn="just"/>
            <a:r>
              <a:rPr lang="cs-CZ" sz="1800" b="1" dirty="0"/>
              <a:t>Důležitost úkolu</a:t>
            </a:r>
            <a:r>
              <a:rPr lang="cs-CZ" sz="1800" dirty="0"/>
              <a:t> – jak je daný úkol v rámci </a:t>
            </a:r>
            <a:r>
              <a:rPr lang="cs-CZ" sz="1800" dirty="0" smtClean="0"/>
              <a:t>organizace </a:t>
            </a:r>
            <a:r>
              <a:rPr lang="cs-CZ" sz="1800" dirty="0"/>
              <a:t>nebo v rámci rozhodovací </a:t>
            </a:r>
            <a:r>
              <a:rPr lang="cs-CZ" sz="1800" dirty="0" smtClean="0"/>
              <a:t>pravomoci manažera </a:t>
            </a:r>
            <a:r>
              <a:rPr lang="cs-CZ" sz="1800" dirty="0"/>
              <a:t>důležitý. Pomáhá dosáhnout cílů organizace?</a:t>
            </a:r>
          </a:p>
          <a:p>
            <a:pPr algn="just"/>
            <a:r>
              <a:rPr lang="cs-CZ" sz="1800" b="1" dirty="0"/>
              <a:t>Naléhavost úkolu</a:t>
            </a:r>
            <a:r>
              <a:rPr lang="cs-CZ" sz="1800" dirty="0"/>
              <a:t> – jak je daný úkol </a:t>
            </a:r>
            <a:r>
              <a:rPr lang="cs-CZ" sz="1800" dirty="0" smtClean="0"/>
              <a:t>časově naléhavý </a:t>
            </a:r>
            <a:r>
              <a:rPr lang="cs-CZ" sz="1800" dirty="0"/>
              <a:t>- tedy jak rychle musí být </a:t>
            </a:r>
            <a:r>
              <a:rPr lang="cs-CZ" sz="1800" dirty="0" smtClean="0"/>
              <a:t>vyřešen.</a:t>
            </a:r>
            <a:endParaRPr lang="cs-CZ" sz="1800" dirty="0"/>
          </a:p>
          <a:p>
            <a:pPr algn="just"/>
            <a:endParaRPr lang="cs-CZ" sz="1800" dirty="0" smtClean="0"/>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err="1" smtClean="0"/>
              <a:t>Eisenhowerův</a:t>
            </a:r>
            <a:r>
              <a:rPr lang="cs-CZ" dirty="0" smtClean="0"/>
              <a:t> princip I</a:t>
            </a:r>
            <a:endParaRPr lang="cs-CZ" dirty="0"/>
          </a:p>
        </p:txBody>
      </p:sp>
    </p:spTree>
    <p:extLst>
      <p:ext uri="{BB962C8B-B14F-4D97-AF65-F5344CB8AC3E}">
        <p14:creationId xmlns:p14="http://schemas.microsoft.com/office/powerpoint/2010/main" val="16933599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700" dirty="0"/>
              <a:t>Výsledkem jsou následující kombinace úkolů </a:t>
            </a:r>
            <a:r>
              <a:rPr lang="cs-CZ" sz="1700" dirty="0" smtClean="0"/>
              <a:t>rozdělena </a:t>
            </a:r>
            <a:r>
              <a:rPr lang="cs-CZ" sz="1700" dirty="0"/>
              <a:t>do čtyř kvadrantů:</a:t>
            </a:r>
          </a:p>
          <a:p>
            <a:pPr algn="just"/>
            <a:r>
              <a:rPr lang="cs-CZ" sz="1700" dirty="0"/>
              <a:t>I. </a:t>
            </a:r>
            <a:r>
              <a:rPr lang="cs-CZ" sz="1700" b="1" dirty="0"/>
              <a:t>Důležité a zároveň naléhavé</a:t>
            </a:r>
            <a:r>
              <a:rPr lang="cs-CZ" sz="1700" dirty="0"/>
              <a:t> – jedná se o krizové situace a neodkladné problémy, manažer řeší tyto úkoly sám a neprodleně</a:t>
            </a:r>
          </a:p>
          <a:p>
            <a:pPr algn="just"/>
            <a:r>
              <a:rPr lang="cs-CZ" sz="1700" dirty="0"/>
              <a:t>II. </a:t>
            </a:r>
            <a:r>
              <a:rPr lang="cs-CZ" sz="1700" b="1" dirty="0"/>
              <a:t>Důležité a nenaléhavé</a:t>
            </a:r>
            <a:r>
              <a:rPr lang="cs-CZ" sz="1700" dirty="0"/>
              <a:t> – se patří všechno, co je třeba udělat </a:t>
            </a:r>
            <a:r>
              <a:rPr lang="cs-CZ" sz="1700" dirty="0" smtClean="0"/>
              <a:t>– v podstatě </a:t>
            </a:r>
            <a:r>
              <a:rPr lang="cs-CZ" sz="1700" dirty="0"/>
              <a:t>prevence krizových situací předtím než vzniknou, pokud to manažer neřeší, mohou se dostat do prvního kvadrantu, jde o denní úkoly, plánování i kontrolu úkolů. Tyto úkoly lze delegovat </a:t>
            </a:r>
            <a:endParaRPr lang="cs-CZ" sz="1700" dirty="0" smtClean="0"/>
          </a:p>
          <a:p>
            <a:pPr algn="just"/>
            <a:r>
              <a:rPr lang="cs-CZ" sz="1700" dirty="0" smtClean="0"/>
              <a:t>III</a:t>
            </a:r>
            <a:r>
              <a:rPr lang="cs-CZ" sz="1700" dirty="0"/>
              <a:t>. </a:t>
            </a:r>
            <a:r>
              <a:rPr lang="cs-CZ" sz="1700" b="1" dirty="0"/>
              <a:t>Nedůležité, ale naléhavé</a:t>
            </a:r>
            <a:r>
              <a:rPr lang="cs-CZ" sz="1700" dirty="0"/>
              <a:t> – sem patří naléhavé či nepředpokládané události nebo vyrušení (</a:t>
            </a:r>
            <a:r>
              <a:rPr lang="cs-CZ" sz="1700" dirty="0" smtClean="0"/>
              <a:t>telefonáty</a:t>
            </a:r>
            <a:r>
              <a:rPr lang="cs-CZ" sz="1700" dirty="0"/>
              <a:t>, </a:t>
            </a:r>
            <a:r>
              <a:rPr lang="cs-CZ" sz="1700" dirty="0" smtClean="0"/>
              <a:t>emaily </a:t>
            </a:r>
            <a:r>
              <a:rPr lang="cs-CZ" sz="1700" dirty="0"/>
              <a:t>atd</a:t>
            </a:r>
            <a:r>
              <a:rPr lang="cs-CZ" sz="1700" dirty="0" smtClean="0"/>
              <a:t>.); tyto </a:t>
            </a:r>
            <a:r>
              <a:rPr lang="cs-CZ" sz="1700" dirty="0"/>
              <a:t>úkoly je možné </a:t>
            </a:r>
            <a:r>
              <a:rPr lang="cs-CZ" sz="1700" dirty="0" smtClean="0"/>
              <a:t>delegovat.</a:t>
            </a:r>
            <a:endParaRPr lang="cs-CZ" sz="1700" dirty="0"/>
          </a:p>
          <a:p>
            <a:pPr algn="just"/>
            <a:r>
              <a:rPr lang="cs-CZ" sz="1700" dirty="0"/>
              <a:t>IV. </a:t>
            </a:r>
            <a:r>
              <a:rPr lang="cs-CZ" sz="1700" b="1" dirty="0"/>
              <a:t>Nedůležité a zároveň nenaléhavé</a:t>
            </a:r>
            <a:r>
              <a:rPr lang="cs-CZ" sz="1700" dirty="0"/>
              <a:t> – těmto činnostem je třeba se vyvarovat, jsou často předmětem </a:t>
            </a:r>
            <a:r>
              <a:rPr lang="cs-CZ" sz="1700" dirty="0" err="1"/>
              <a:t>prokrastinace</a:t>
            </a:r>
            <a:r>
              <a:rPr lang="cs-CZ" sz="1700" dirty="0"/>
              <a:t>. Je třeba vytvořit opatření, například pravidla rozhodování či pravomocí, aby se tento typ úkolů vůbec na danou rozhodovací úroveň nedostával</a:t>
            </a:r>
          </a:p>
          <a:p>
            <a:pPr algn="just"/>
            <a:endParaRPr lang="cs-CZ" sz="1700" dirty="0" smtClean="0"/>
          </a:p>
          <a:p>
            <a:pPr marL="463550" lvl="1" algn="just">
              <a:buFont typeface="Arial" panose="020B0604020202020204" pitchFamily="34" charset="0"/>
              <a:buChar char="•"/>
            </a:pPr>
            <a:endParaRPr lang="cs-CZ" sz="1700" dirty="0" smtClean="0"/>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err="1" smtClean="0"/>
              <a:t>Eisenhowerův</a:t>
            </a:r>
            <a:r>
              <a:rPr lang="cs-CZ" dirty="0" smtClean="0"/>
              <a:t> princip II</a:t>
            </a:r>
            <a:endParaRPr lang="cs-CZ" dirty="0"/>
          </a:p>
        </p:txBody>
      </p:sp>
    </p:spTree>
    <p:extLst>
      <p:ext uri="{BB962C8B-B14F-4D97-AF65-F5344CB8AC3E}">
        <p14:creationId xmlns:p14="http://schemas.microsoft.com/office/powerpoint/2010/main" val="268702435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err="1" smtClean="0"/>
              <a:t>Eisenhowerova</a:t>
            </a:r>
            <a:r>
              <a:rPr lang="cs-CZ" dirty="0" smtClean="0"/>
              <a:t> matice</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5" y="1160606"/>
            <a:ext cx="5976665" cy="3346425"/>
          </a:xfrm>
          <a:prstGeom prst="rect">
            <a:avLst/>
          </a:prstGeom>
        </p:spPr>
      </p:pic>
    </p:spTree>
    <p:extLst>
      <p:ext uri="{BB962C8B-B14F-4D97-AF65-F5344CB8AC3E}">
        <p14:creationId xmlns:p14="http://schemas.microsoft.com/office/powerpoint/2010/main" val="152401716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je žádoucí vypracovat </a:t>
            </a:r>
            <a:r>
              <a:rPr lang="cs-CZ" sz="1800" dirty="0" smtClean="0"/>
              <a:t>přehled úkolů a činností</a:t>
            </a:r>
            <a:r>
              <a:rPr lang="cs-CZ" sz="1800" dirty="0"/>
              <a:t>, které subjekty vykonávají </a:t>
            </a:r>
          </a:p>
          <a:p>
            <a:pPr algn="just"/>
            <a:r>
              <a:rPr lang="cs-CZ" sz="1800" dirty="0" smtClean="0"/>
              <a:t>určit </a:t>
            </a:r>
            <a:r>
              <a:rPr lang="cs-CZ" sz="1800" dirty="0"/>
              <a:t>priority - </a:t>
            </a:r>
            <a:r>
              <a:rPr lang="cs-CZ" sz="1800" dirty="0" smtClean="0"/>
              <a:t>určit důležitost </a:t>
            </a:r>
            <a:r>
              <a:rPr lang="cs-CZ" sz="1800" dirty="0"/>
              <a:t>jednotlivých aktivit </a:t>
            </a:r>
          </a:p>
          <a:p>
            <a:pPr algn="just"/>
            <a:r>
              <a:rPr lang="cs-CZ" sz="1800" dirty="0" smtClean="0"/>
              <a:t>příbuzné </a:t>
            </a:r>
            <a:r>
              <a:rPr lang="cs-CZ" sz="1800" dirty="0"/>
              <a:t>aktivity </a:t>
            </a:r>
            <a:r>
              <a:rPr lang="cs-CZ" sz="1800" dirty="0" smtClean="0"/>
              <a:t>soustředit </a:t>
            </a:r>
            <a:r>
              <a:rPr lang="cs-CZ" sz="1800" dirty="0"/>
              <a:t>(agregovat) do stejných </a:t>
            </a:r>
            <a:r>
              <a:rPr lang="cs-CZ" sz="1800" dirty="0" smtClean="0"/>
              <a:t>úkolů</a:t>
            </a:r>
            <a:endParaRPr lang="cs-CZ" sz="1800" dirty="0"/>
          </a:p>
          <a:p>
            <a:pPr algn="just"/>
            <a:r>
              <a:rPr lang="cs-CZ" sz="1800" dirty="0" smtClean="0"/>
              <a:t>denní </a:t>
            </a:r>
            <a:r>
              <a:rPr lang="cs-CZ" sz="1800" dirty="0"/>
              <a:t>plán </a:t>
            </a:r>
            <a:r>
              <a:rPr lang="cs-CZ" sz="1800" dirty="0" smtClean="0"/>
              <a:t>a časový </a:t>
            </a:r>
            <a:r>
              <a:rPr lang="cs-CZ" sz="1800" dirty="0"/>
              <a:t>rozsah aktivit by </a:t>
            </a:r>
            <a:r>
              <a:rPr lang="cs-CZ" sz="1800" dirty="0" smtClean="0"/>
              <a:t>měl </a:t>
            </a:r>
            <a:r>
              <a:rPr lang="cs-CZ" sz="1800" dirty="0"/>
              <a:t>vycházet dlouhodobých </a:t>
            </a:r>
            <a:r>
              <a:rPr lang="cs-CZ" sz="1800" dirty="0" smtClean="0"/>
              <a:t>plánů</a:t>
            </a:r>
            <a:endParaRPr lang="cs-CZ" sz="1800" dirty="0"/>
          </a:p>
          <a:p>
            <a:pPr algn="just"/>
            <a:r>
              <a:rPr lang="cs-CZ" sz="1800" dirty="0" smtClean="0"/>
              <a:t>každý </a:t>
            </a:r>
            <a:r>
              <a:rPr lang="cs-CZ" sz="1800" dirty="0"/>
              <a:t>den </a:t>
            </a:r>
            <a:r>
              <a:rPr lang="cs-CZ" sz="1800" dirty="0" smtClean="0"/>
              <a:t>zařadit něco </a:t>
            </a:r>
            <a:r>
              <a:rPr lang="cs-CZ" sz="1800" dirty="0"/>
              <a:t>pro radost, ale nic </a:t>
            </a:r>
            <a:r>
              <a:rPr lang="cs-CZ" sz="1800" dirty="0" smtClean="0"/>
              <a:t>důležitého </a:t>
            </a:r>
            <a:r>
              <a:rPr lang="cs-CZ" sz="1800" dirty="0"/>
              <a:t>neodkládat </a:t>
            </a:r>
          </a:p>
          <a:p>
            <a:pPr algn="just"/>
            <a:r>
              <a:rPr lang="cs-CZ" sz="1800" dirty="0" smtClean="0"/>
              <a:t>denní </a:t>
            </a:r>
            <a:r>
              <a:rPr lang="cs-CZ" sz="1800" dirty="0"/>
              <a:t>plán sestavit den </a:t>
            </a:r>
            <a:r>
              <a:rPr lang="cs-CZ" sz="1800" dirty="0" smtClean="0"/>
              <a:t>předem </a:t>
            </a:r>
            <a:r>
              <a:rPr lang="cs-CZ" sz="1800" dirty="0"/>
              <a:t>a </a:t>
            </a:r>
            <a:r>
              <a:rPr lang="cs-CZ" sz="1800" dirty="0" smtClean="0"/>
              <a:t>počítat </a:t>
            </a:r>
            <a:r>
              <a:rPr lang="cs-CZ" sz="1800" dirty="0"/>
              <a:t>v </a:t>
            </a:r>
            <a:r>
              <a:rPr lang="cs-CZ" sz="1800" dirty="0" smtClean="0"/>
              <a:t>něm </a:t>
            </a:r>
            <a:r>
              <a:rPr lang="cs-CZ" sz="1800" dirty="0"/>
              <a:t>s malou rezervou </a:t>
            </a:r>
          </a:p>
          <a:p>
            <a:pPr algn="just"/>
            <a:r>
              <a:rPr lang="cs-CZ" sz="1800" dirty="0" smtClean="0"/>
              <a:t>stanovit </a:t>
            </a:r>
            <a:r>
              <a:rPr lang="cs-CZ" sz="1800" dirty="0"/>
              <a:t>dobu trvání porad a </a:t>
            </a:r>
            <a:r>
              <a:rPr lang="cs-CZ" sz="1800" dirty="0" smtClean="0"/>
              <a:t>návštěv </a:t>
            </a:r>
            <a:endParaRPr lang="cs-CZ" sz="1800" dirty="0"/>
          </a:p>
          <a:p>
            <a:pPr algn="just"/>
            <a:r>
              <a:rPr lang="cs-CZ" sz="1800" dirty="0" smtClean="0"/>
              <a:t>vyhýbat </a:t>
            </a:r>
            <a:r>
              <a:rPr lang="cs-CZ" sz="1800" dirty="0"/>
              <a:t>se </a:t>
            </a:r>
            <a:r>
              <a:rPr lang="cs-CZ" sz="1800" dirty="0" smtClean="0"/>
              <a:t>přerušování </a:t>
            </a:r>
            <a:r>
              <a:rPr lang="cs-CZ" sz="1800" dirty="0"/>
              <a:t>práce a úkoly </a:t>
            </a:r>
            <a:r>
              <a:rPr lang="cs-CZ" sz="1800" dirty="0" smtClean="0"/>
              <a:t>dokončovat </a:t>
            </a:r>
            <a:endParaRPr lang="cs-CZ" sz="1800" dirty="0"/>
          </a:p>
          <a:p>
            <a:pPr algn="just"/>
            <a:r>
              <a:rPr lang="cs-CZ" sz="1800" dirty="0" smtClean="0"/>
              <a:t>tvořivé </a:t>
            </a:r>
            <a:r>
              <a:rPr lang="cs-CZ" sz="1800" dirty="0"/>
              <a:t>úkoly konat v </a:t>
            </a:r>
            <a:r>
              <a:rPr lang="cs-CZ" sz="1800" dirty="0" smtClean="0"/>
              <a:t>nejproduktivnější době (</a:t>
            </a:r>
            <a:r>
              <a:rPr lang="cs-CZ" sz="1800" dirty="0"/>
              <a:t>mezi 9-12 hod.) </a:t>
            </a:r>
          </a:p>
          <a:p>
            <a:pPr algn="just"/>
            <a:r>
              <a:rPr lang="cs-CZ" sz="1800" dirty="0" smtClean="0"/>
              <a:t>naučit </a:t>
            </a:r>
            <a:r>
              <a:rPr lang="cs-CZ" sz="1800" dirty="0"/>
              <a:t>se analyzovat </a:t>
            </a:r>
            <a:r>
              <a:rPr lang="cs-CZ" sz="1800" dirty="0" smtClean="0"/>
              <a:t>zloděje času </a:t>
            </a:r>
            <a:r>
              <a:rPr lang="cs-CZ" sz="1800" dirty="0"/>
              <a:t>a snažit se je odstranit </a:t>
            </a:r>
          </a:p>
          <a:p>
            <a:pPr algn="just"/>
            <a:r>
              <a:rPr lang="cs-CZ" sz="1800" dirty="0" smtClean="0"/>
              <a:t>na </a:t>
            </a:r>
            <a:r>
              <a:rPr lang="cs-CZ" sz="1800" dirty="0"/>
              <a:t>konci dne vyhodnotit </a:t>
            </a:r>
            <a:r>
              <a:rPr lang="cs-CZ" sz="1800" dirty="0" smtClean="0"/>
              <a:t>splnění </a:t>
            </a:r>
            <a:r>
              <a:rPr lang="cs-CZ" sz="1800" dirty="0"/>
              <a:t>plánu </a:t>
            </a:r>
          </a:p>
          <a:p>
            <a:pPr algn="just"/>
            <a:r>
              <a:rPr lang="cs-CZ" sz="1800" dirty="0" smtClean="0"/>
              <a:t>po skončení </a:t>
            </a:r>
            <a:r>
              <a:rPr lang="cs-CZ" sz="1800" dirty="0"/>
              <a:t>práce se odpoutat od myšlenek na ni </a:t>
            </a:r>
          </a:p>
          <a:p>
            <a:pPr algn="just"/>
            <a:endParaRPr lang="cs-CZ" sz="1800" dirty="0" smtClean="0"/>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Pravidla řízení času</a:t>
            </a:r>
            <a:endParaRPr lang="cs-CZ" dirty="0"/>
          </a:p>
        </p:txBody>
      </p:sp>
    </p:spTree>
    <p:extLst>
      <p:ext uri="{BB962C8B-B14F-4D97-AF65-F5344CB8AC3E}">
        <p14:creationId xmlns:p14="http://schemas.microsoft.com/office/powerpoint/2010/main" val="3878348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Z pohledu vedení lidí totiž můžeme rozpoznat dvě skupiny manažerů, a to „formální lídři“ a „neformální lídři“. </a:t>
            </a:r>
            <a:endParaRPr lang="cs-CZ" sz="1800" dirty="0" smtClean="0"/>
          </a:p>
          <a:p>
            <a:pPr algn="just"/>
            <a:r>
              <a:rPr lang="cs-CZ" sz="1800" dirty="0" smtClean="0"/>
              <a:t>Při </a:t>
            </a:r>
            <a:r>
              <a:rPr lang="cs-CZ" sz="1800" dirty="0"/>
              <a:t>získání manažerské funkce získává vedoucí pracovník tzv. </a:t>
            </a:r>
            <a:r>
              <a:rPr lang="cs-CZ" sz="1800" b="1" dirty="0"/>
              <a:t>formální (oficiální, poziční) </a:t>
            </a:r>
            <a:r>
              <a:rPr lang="cs-CZ" sz="1800" b="1" dirty="0" err="1"/>
              <a:t>lídrovství</a:t>
            </a:r>
            <a:r>
              <a:rPr lang="cs-CZ" sz="1800" dirty="0"/>
              <a:t>, stává se lídrem na základě svého postavení vycházející z jeho moci, pravomocí a kompetencí. </a:t>
            </a:r>
            <a:endParaRPr lang="cs-CZ" sz="1800" dirty="0" smtClean="0"/>
          </a:p>
          <a:p>
            <a:pPr algn="just"/>
            <a:r>
              <a:rPr lang="cs-CZ" sz="1800" dirty="0" smtClean="0"/>
              <a:t>V</a:t>
            </a:r>
            <a:r>
              <a:rPr lang="cs-CZ" sz="1800" dirty="0"/>
              <a:t> tomto případě se jedná o formální lídry, kteří využívají své autoritářské pozice a celé jejich vedení se přeměňuje na tvrdé řízení než na tvůrčí vedení lidí. </a:t>
            </a:r>
            <a:endParaRPr lang="cs-CZ" sz="1800" dirty="0" smtClean="0"/>
          </a:p>
          <a:p>
            <a:pPr algn="just"/>
            <a:r>
              <a:rPr lang="cs-CZ" sz="1800" dirty="0" smtClean="0"/>
              <a:t>Takovýto </a:t>
            </a:r>
            <a:r>
              <a:rPr lang="cs-CZ" sz="1800" dirty="0"/>
              <a:t>formální lídr své spolupracovníky řídí výhradně na základě příkazů, a pokud žádný příkaz nedostanou, tak je jejich vlastní iniciativa nízká. </a:t>
            </a:r>
            <a:endParaRPr lang="cs-CZ" sz="1800" dirty="0" smtClean="0"/>
          </a:p>
          <a:p>
            <a:pPr algn="just"/>
            <a:r>
              <a:rPr lang="cs-CZ" sz="1800" dirty="0" smtClean="0"/>
              <a:t>Podřízení </a:t>
            </a:r>
            <a:r>
              <a:rPr lang="cs-CZ" sz="1800" dirty="0"/>
              <a:t>plní, co jim bylo nařízeno, ale ke svému nadřízenému necítí přirozený respekt, jedná se spíše o strach než o úctu. V tomto smyslu se nejedná o vůdcovství v tom pravém slova smyslu.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Formální </a:t>
            </a:r>
            <a:r>
              <a:rPr lang="cs-CZ" dirty="0" err="1" smtClean="0"/>
              <a:t>lídrovství</a:t>
            </a:r>
            <a:endParaRPr lang="cs-CZ" dirty="0"/>
          </a:p>
        </p:txBody>
      </p:sp>
    </p:spTree>
    <p:extLst>
      <p:ext uri="{BB962C8B-B14F-4D97-AF65-F5344CB8AC3E}">
        <p14:creationId xmlns:p14="http://schemas.microsoft.com/office/powerpoint/2010/main" val="418352885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Management se vždycky bude lišit podle oblasti světa. Je to dáno vývojem společnosti, v té které lokalitě a chápáním světa v těchto lokalitách. V této souvislosti mluvíme o interkulturním managementu, nebo také managementu napříč </a:t>
            </a:r>
            <a:r>
              <a:rPr lang="cs-CZ" sz="1800" dirty="0" smtClean="0"/>
              <a:t>kulturami.</a:t>
            </a:r>
          </a:p>
          <a:p>
            <a:pPr algn="just"/>
            <a:r>
              <a:rPr lang="cs-CZ" sz="1800" dirty="0"/>
              <a:t>Rozdíly v kulturních standardech různých národů se stávají zdrojem mnoha významných lidských nedorozumění a často i bariérou vzájemné spolupráce. </a:t>
            </a:r>
            <a:endParaRPr lang="cs-CZ" sz="1800" dirty="0" smtClean="0"/>
          </a:p>
          <a:p>
            <a:pPr marL="0" indent="0" algn="just">
              <a:buNone/>
            </a:pPr>
            <a:r>
              <a:rPr lang="cs-CZ" sz="1800" dirty="0" smtClean="0"/>
              <a:t>Interkulturní </a:t>
            </a:r>
            <a:r>
              <a:rPr lang="cs-CZ" sz="1800" dirty="0"/>
              <a:t>přístup by měl respektovat různé kultury a skutečně realizovat tato </a:t>
            </a:r>
            <a:r>
              <a:rPr lang="cs-CZ" sz="1800" dirty="0" smtClean="0"/>
              <a:t>opatření:</a:t>
            </a:r>
            <a:endParaRPr lang="cs-CZ" sz="1800" dirty="0"/>
          </a:p>
          <a:p>
            <a:pPr lvl="0" algn="just"/>
            <a:r>
              <a:rPr lang="cs-CZ" sz="1800" dirty="0"/>
              <a:t>dobře poznat a pochopit cizí kulturu;</a:t>
            </a:r>
          </a:p>
          <a:p>
            <a:pPr lvl="0" algn="just"/>
            <a:r>
              <a:rPr lang="cs-CZ" sz="1800" dirty="0"/>
              <a:t>cizí kulturu respektovat v její odlišnosti a specifičnosti;</a:t>
            </a:r>
          </a:p>
          <a:p>
            <a:pPr algn="just"/>
            <a:r>
              <a:rPr lang="cs-CZ" sz="1800" dirty="0"/>
              <a:t>vytvářet ve vztahu k cizím kulturám vstřícné kroky.</a:t>
            </a:r>
            <a:endParaRPr lang="cs-CZ" sz="1800" dirty="0" smtClean="0"/>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Manažerské přístupy v mezinárodním prostředí</a:t>
            </a:r>
            <a:endParaRPr lang="cs-CZ" dirty="0"/>
          </a:p>
        </p:txBody>
      </p:sp>
    </p:spTree>
    <p:extLst>
      <p:ext uri="{BB962C8B-B14F-4D97-AF65-F5344CB8AC3E}">
        <p14:creationId xmlns:p14="http://schemas.microsoft.com/office/powerpoint/2010/main" val="336442614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K realizaci těchto opatření a překonávání interkulturních rozdílů se v současné době nastavují interkulturní kompetence. </a:t>
            </a:r>
            <a:r>
              <a:rPr lang="cs-CZ" sz="1700" b="1" dirty="0" smtClean="0"/>
              <a:t>Interkulturní </a:t>
            </a:r>
            <a:r>
              <a:rPr lang="cs-CZ" sz="1700" b="1" dirty="0"/>
              <a:t>kompetence</a:t>
            </a:r>
            <a:r>
              <a:rPr lang="cs-CZ" sz="1700" dirty="0"/>
              <a:t> </a:t>
            </a:r>
            <a:r>
              <a:rPr lang="cs-CZ" sz="1700" dirty="0" smtClean="0"/>
              <a:t>představuje </a:t>
            </a:r>
            <a:r>
              <a:rPr lang="cs-CZ" sz="1700" dirty="0"/>
              <a:t>schopnost vstupovat do interkulturních nebo přímo multikulturních sociálních situací, schopnost pochopit je v existujících kulturních dimenzích, schopnost přiměřeně je zvládat a v jejich kontextu úspěšně řešit věcné úkoly. </a:t>
            </a:r>
            <a:endParaRPr lang="cs-CZ" sz="1700" dirty="0" smtClean="0"/>
          </a:p>
          <a:p>
            <a:pPr marL="0" indent="0" algn="just">
              <a:buNone/>
            </a:pPr>
            <a:r>
              <a:rPr lang="cs-CZ" sz="1700" dirty="0" smtClean="0"/>
              <a:t>Do </a:t>
            </a:r>
            <a:r>
              <a:rPr lang="cs-CZ" sz="1700" dirty="0"/>
              <a:t>oblasti interkulturních kompetencí lze zahrnout:</a:t>
            </a:r>
          </a:p>
          <a:p>
            <a:pPr lvl="0" algn="just"/>
            <a:r>
              <a:rPr lang="cs-CZ" sz="1700" dirty="0"/>
              <a:t>poznání a pochopení cizí kultury v jejím fyzickém a systémovém rozměru;</a:t>
            </a:r>
          </a:p>
          <a:p>
            <a:pPr lvl="0" algn="just"/>
            <a:r>
              <a:rPr lang="cs-CZ" sz="1700" dirty="0"/>
              <a:t>poznání a pochopení kulturních standardů cizí kultury (sociálních hodnot, norem a vzorců jednání);</a:t>
            </a:r>
          </a:p>
          <a:p>
            <a:pPr lvl="0" algn="just"/>
            <a:r>
              <a:rPr lang="cs-CZ" sz="1700" dirty="0"/>
              <a:t>zvládnutí existence dvou různých kulturních vlivů v jedné osobě a ve vazbě na reprezentanta druhé kultury;</a:t>
            </a:r>
          </a:p>
          <a:p>
            <a:pPr algn="just"/>
            <a:r>
              <a:rPr lang="cs-CZ" sz="1700" dirty="0"/>
              <a:t>zobecnění a vytvoření účinného souboru taktik a strategií pro poznání, pochopení a komunikaci s dalšími cizími kulturami. </a:t>
            </a:r>
            <a:endParaRPr lang="cs-CZ" sz="1700" dirty="0" smtClean="0"/>
          </a:p>
          <a:p>
            <a:pPr marL="463550" lvl="1" algn="just">
              <a:buFont typeface="Arial" panose="020B0604020202020204" pitchFamily="34" charset="0"/>
              <a:buChar char="•"/>
            </a:pPr>
            <a:endParaRPr lang="cs-CZ" sz="1700" dirty="0" smtClean="0"/>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kompetence I</a:t>
            </a:r>
            <a:endParaRPr lang="cs-CZ" dirty="0"/>
          </a:p>
        </p:txBody>
      </p:sp>
    </p:spTree>
    <p:extLst>
      <p:ext uri="{BB962C8B-B14F-4D97-AF65-F5344CB8AC3E}">
        <p14:creationId xmlns:p14="http://schemas.microsoft.com/office/powerpoint/2010/main" val="209566096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63550" lvl="1" algn="just">
              <a:buFont typeface="Arial" panose="020B0604020202020204" pitchFamily="34" charset="0"/>
              <a:buChar char="•"/>
            </a:pPr>
            <a:endParaRPr lang="cs-CZ" sz="1700" dirty="0" smtClean="0"/>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kompetence</a:t>
            </a:r>
            <a:endParaRPr lang="cs-CZ" dirty="0"/>
          </a:p>
        </p:txBody>
      </p:sp>
      <p:pic>
        <p:nvPicPr>
          <p:cNvPr id="4" name="Obrázek 3"/>
          <p:cNvPicPr>
            <a:picLocks noChangeAspect="1"/>
          </p:cNvPicPr>
          <p:nvPr/>
        </p:nvPicPr>
        <p:blipFill rotWithShape="1">
          <a:blip r:embed="rId2"/>
          <a:srcRect b="24398"/>
          <a:stretch/>
        </p:blipFill>
        <p:spPr>
          <a:xfrm>
            <a:off x="1137320" y="1137414"/>
            <a:ext cx="5976664" cy="33065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118118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50" dirty="0"/>
              <a:t>Interkulturní manažerská kompetence je </a:t>
            </a:r>
            <a:r>
              <a:rPr lang="cs-CZ" sz="1650" dirty="0" smtClean="0"/>
              <a:t>vzájemně závislá </a:t>
            </a:r>
            <a:r>
              <a:rPr lang="cs-CZ" sz="1650" dirty="0"/>
              <a:t>s dalšími manažerskými </a:t>
            </a:r>
            <a:r>
              <a:rPr lang="cs-CZ" sz="1650" dirty="0" smtClean="0"/>
              <a:t>kompetencemi, strategickou</a:t>
            </a:r>
            <a:r>
              <a:rPr lang="cs-CZ" sz="1650" dirty="0"/>
              <a:t>, individuální, </a:t>
            </a:r>
            <a:r>
              <a:rPr lang="cs-CZ" sz="1650" dirty="0" smtClean="0"/>
              <a:t>sociální a </a:t>
            </a:r>
            <a:r>
              <a:rPr lang="cs-CZ" sz="1650" dirty="0"/>
              <a:t>odbornou kompetencí, které </a:t>
            </a:r>
            <a:r>
              <a:rPr lang="cs-CZ" sz="1650" dirty="0" smtClean="0"/>
              <a:t>významně podporují úspěšné působení </a:t>
            </a:r>
            <a:r>
              <a:rPr lang="cs-CZ" sz="1650" dirty="0"/>
              <a:t>manažera v mezinárodním </a:t>
            </a:r>
            <a:r>
              <a:rPr lang="cs-CZ" sz="1650" dirty="0" smtClean="0"/>
              <a:t>prostředí. </a:t>
            </a:r>
          </a:p>
          <a:p>
            <a:pPr algn="just"/>
            <a:r>
              <a:rPr lang="cs-CZ" sz="1650" dirty="0"/>
              <a:t>Pod pojmem </a:t>
            </a:r>
            <a:r>
              <a:rPr lang="cs-CZ" sz="1650" b="1" dirty="0"/>
              <a:t>strategická kompetence </a:t>
            </a:r>
            <a:r>
              <a:rPr lang="cs-CZ" sz="1650" dirty="0" smtClean="0"/>
              <a:t>je </a:t>
            </a:r>
            <a:r>
              <a:rPr lang="cs-CZ" sz="1650" dirty="0"/>
              <a:t>chápáno </a:t>
            </a:r>
            <a:r>
              <a:rPr lang="cs-CZ" sz="1650" dirty="0" smtClean="0"/>
              <a:t>finanční řízení, řízení </a:t>
            </a:r>
            <a:r>
              <a:rPr lang="cs-CZ" sz="1650" dirty="0"/>
              <a:t>rizik, </a:t>
            </a:r>
            <a:r>
              <a:rPr lang="cs-CZ" sz="1650" dirty="0" smtClean="0"/>
              <a:t>znalostí</a:t>
            </a:r>
            <a:r>
              <a:rPr lang="cs-CZ" sz="1650" dirty="0"/>
              <a:t>, </a:t>
            </a:r>
            <a:r>
              <a:rPr lang="cs-CZ" sz="1650" dirty="0" smtClean="0"/>
              <a:t>organizační </a:t>
            </a:r>
            <a:r>
              <a:rPr lang="cs-CZ" sz="1650" dirty="0"/>
              <a:t>schopnosti, schopnost </a:t>
            </a:r>
            <a:r>
              <a:rPr lang="cs-CZ" sz="1650" dirty="0" smtClean="0"/>
              <a:t>řešit </a:t>
            </a:r>
            <a:r>
              <a:rPr lang="cs-CZ" sz="1650" dirty="0"/>
              <a:t>problémy, rozhodování a synergie. </a:t>
            </a:r>
            <a:endParaRPr lang="cs-CZ" sz="1650" dirty="0" smtClean="0"/>
          </a:p>
          <a:p>
            <a:pPr algn="just"/>
            <a:r>
              <a:rPr lang="cs-CZ" sz="1650" b="1" dirty="0" smtClean="0"/>
              <a:t>Individuální kompetence </a:t>
            </a:r>
            <a:r>
              <a:rPr lang="cs-CZ" sz="1650" dirty="0" smtClean="0"/>
              <a:t>představuje </a:t>
            </a:r>
            <a:r>
              <a:rPr lang="cs-CZ" sz="1650" dirty="0"/>
              <a:t>schopnost vlastní motivace, </a:t>
            </a:r>
            <a:r>
              <a:rPr lang="cs-CZ" sz="1650" dirty="0" smtClean="0"/>
              <a:t>sebeorganizování</a:t>
            </a:r>
            <a:r>
              <a:rPr lang="cs-CZ" sz="1650" dirty="0"/>
              <a:t>, kontroly situace, odolnost </a:t>
            </a:r>
            <a:r>
              <a:rPr lang="cs-CZ" sz="1650" dirty="0" smtClean="0"/>
              <a:t>vůči </a:t>
            </a:r>
            <a:r>
              <a:rPr lang="cs-CZ" sz="1650" dirty="0"/>
              <a:t>stresu, optimistický </a:t>
            </a:r>
            <a:r>
              <a:rPr lang="cs-CZ" sz="1650" dirty="0" smtClean="0"/>
              <a:t>přístup </a:t>
            </a:r>
            <a:r>
              <a:rPr lang="cs-CZ" sz="1650" dirty="0"/>
              <a:t>a schopnost sebekritiky. </a:t>
            </a:r>
            <a:endParaRPr lang="cs-CZ" sz="1650" dirty="0" smtClean="0"/>
          </a:p>
          <a:p>
            <a:pPr algn="just"/>
            <a:r>
              <a:rPr lang="cs-CZ" sz="1650" b="1" dirty="0" smtClean="0"/>
              <a:t>Sociální </a:t>
            </a:r>
            <a:r>
              <a:rPr lang="cs-CZ" sz="1650" b="1" dirty="0"/>
              <a:t>kompetencí </a:t>
            </a:r>
            <a:r>
              <a:rPr lang="cs-CZ" sz="1650" dirty="0" smtClean="0"/>
              <a:t>je chápána schopnost </a:t>
            </a:r>
            <a:r>
              <a:rPr lang="cs-CZ" sz="1650" dirty="0"/>
              <a:t>týmové spolupráce, </a:t>
            </a:r>
            <a:r>
              <a:rPr lang="cs-CZ" sz="1650" dirty="0" smtClean="0"/>
              <a:t>přizpůsobení </a:t>
            </a:r>
            <a:r>
              <a:rPr lang="cs-CZ" sz="1650" dirty="0"/>
              <a:t>se, komunikace, empatie, tolerance a </a:t>
            </a:r>
            <a:r>
              <a:rPr lang="cs-CZ" sz="1650" dirty="0" smtClean="0"/>
              <a:t>řídicí </a:t>
            </a:r>
            <a:r>
              <a:rPr lang="cs-CZ" sz="1650" dirty="0"/>
              <a:t>schopnosti. </a:t>
            </a:r>
          </a:p>
          <a:p>
            <a:pPr algn="just"/>
            <a:r>
              <a:rPr lang="cs-CZ" sz="1650" b="1" dirty="0"/>
              <a:t>Odborná kompetence </a:t>
            </a:r>
            <a:r>
              <a:rPr lang="cs-CZ" sz="1650" dirty="0" smtClean="0"/>
              <a:t>předpokládá </a:t>
            </a:r>
            <a:r>
              <a:rPr lang="cs-CZ" sz="1650" dirty="0"/>
              <a:t>schopnost aplikace získaných znalostí z </a:t>
            </a:r>
            <a:r>
              <a:rPr lang="cs-CZ" sz="1650" dirty="0" smtClean="0"/>
              <a:t>oboru</a:t>
            </a:r>
            <a:r>
              <a:rPr lang="cs-CZ" sz="1650" dirty="0"/>
              <a:t>, </a:t>
            </a:r>
            <a:r>
              <a:rPr lang="cs-CZ" sz="1650" dirty="0" smtClean="0"/>
              <a:t>o řízení podniku</a:t>
            </a:r>
            <a:r>
              <a:rPr lang="cs-CZ" sz="1650" dirty="0"/>
              <a:t>, moderních </a:t>
            </a:r>
            <a:r>
              <a:rPr lang="cs-CZ" sz="1650" dirty="0" smtClean="0"/>
              <a:t>komunikačních </a:t>
            </a:r>
            <a:r>
              <a:rPr lang="cs-CZ" sz="1650" dirty="0"/>
              <a:t>technologiích a mezinárodní pracovní </a:t>
            </a:r>
            <a:r>
              <a:rPr lang="cs-CZ" sz="1650" dirty="0" smtClean="0"/>
              <a:t>zkušenost.</a:t>
            </a:r>
            <a:endParaRPr lang="cs-CZ" sz="1650" dirty="0"/>
          </a:p>
          <a:p>
            <a:pPr algn="just"/>
            <a:endParaRPr lang="cs-CZ" sz="1650" dirty="0" smtClean="0"/>
          </a:p>
          <a:p>
            <a:pPr marL="463550" lvl="1" algn="just">
              <a:buFont typeface="Arial" panose="020B0604020202020204" pitchFamily="34" charset="0"/>
              <a:buChar char="•"/>
            </a:pPr>
            <a:endParaRPr lang="cs-CZ" sz="1650" dirty="0" smtClean="0"/>
          </a:p>
          <a:p>
            <a:pPr algn="just"/>
            <a:endParaRPr lang="cs-CZ" sz="1650" dirty="0"/>
          </a:p>
          <a:p>
            <a:pPr algn="just"/>
            <a:endParaRPr lang="cs-CZ" sz="165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kompetence II</a:t>
            </a:r>
            <a:endParaRPr lang="cs-CZ" dirty="0"/>
          </a:p>
        </p:txBody>
      </p:sp>
    </p:spTree>
    <p:extLst>
      <p:ext uri="{BB962C8B-B14F-4D97-AF65-F5344CB8AC3E}">
        <p14:creationId xmlns:p14="http://schemas.microsoft.com/office/powerpoint/2010/main" val="69142378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 centru </a:t>
            </a:r>
            <a:r>
              <a:rPr lang="cs-CZ" sz="1800" dirty="0" smtClean="0"/>
              <a:t>všech </a:t>
            </a:r>
            <a:r>
              <a:rPr lang="cs-CZ" sz="1800" dirty="0"/>
              <a:t>uvedených </a:t>
            </a:r>
            <a:r>
              <a:rPr lang="cs-CZ" sz="1800" dirty="0" smtClean="0"/>
              <a:t>předpokladů se </a:t>
            </a:r>
            <a:r>
              <a:rPr lang="cs-CZ" sz="1800" dirty="0"/>
              <a:t>nachází interkulturní kompetence, kterou je </a:t>
            </a:r>
            <a:r>
              <a:rPr lang="cs-CZ" sz="1800" dirty="0" smtClean="0"/>
              <a:t>možné </a:t>
            </a:r>
            <a:r>
              <a:rPr lang="cs-CZ" sz="1800" dirty="0"/>
              <a:t>chápat </a:t>
            </a:r>
            <a:r>
              <a:rPr lang="cs-CZ" sz="1800" dirty="0" smtClean="0"/>
              <a:t>jako schopnost rozumět specifikům </a:t>
            </a:r>
            <a:r>
              <a:rPr lang="cs-CZ" sz="1800" dirty="0"/>
              <a:t>vlastní i cizích národních kultur a </a:t>
            </a:r>
            <a:r>
              <a:rPr lang="cs-CZ" sz="1800" dirty="0" smtClean="0"/>
              <a:t>zohledňovat </a:t>
            </a:r>
            <a:r>
              <a:rPr lang="cs-CZ" sz="1800" dirty="0"/>
              <a:t>je ve svém chování. </a:t>
            </a:r>
          </a:p>
          <a:p>
            <a:pPr algn="just"/>
            <a:r>
              <a:rPr lang="cs-CZ" sz="1800" dirty="0"/>
              <a:t>K této kompetenci </a:t>
            </a:r>
            <a:r>
              <a:rPr lang="cs-CZ" sz="1800" dirty="0" smtClean="0"/>
              <a:t>patří </a:t>
            </a:r>
            <a:r>
              <a:rPr lang="cs-CZ" sz="1800" dirty="0"/>
              <a:t>také jazykové znalosti, schopnost </a:t>
            </a:r>
            <a:r>
              <a:rPr lang="cs-CZ" sz="1800" dirty="0" err="1"/>
              <a:t>metakomunikace</a:t>
            </a:r>
            <a:r>
              <a:rPr lang="cs-CZ" sz="1800" dirty="0" smtClean="0"/>
              <a:t>, připravenost učit se a </a:t>
            </a:r>
            <a:r>
              <a:rPr lang="cs-CZ" sz="1800" dirty="0"/>
              <a:t>schopnost tolerance. </a:t>
            </a:r>
            <a:endParaRPr lang="cs-CZ" sz="1800" dirty="0" smtClean="0"/>
          </a:p>
          <a:p>
            <a:pPr algn="just"/>
            <a:r>
              <a:rPr lang="cs-CZ" sz="1800" dirty="0" smtClean="0"/>
              <a:t>Vzájemná </a:t>
            </a:r>
            <a:r>
              <a:rPr lang="cs-CZ" sz="1800" dirty="0"/>
              <a:t>závislost </a:t>
            </a:r>
            <a:r>
              <a:rPr lang="cs-CZ" sz="1800" dirty="0" smtClean="0"/>
              <a:t>uvedených manažerských </a:t>
            </a:r>
            <a:r>
              <a:rPr lang="cs-CZ" sz="1800" dirty="0"/>
              <a:t>kompetencí je zcela </a:t>
            </a:r>
            <a:r>
              <a:rPr lang="cs-CZ" sz="1800" dirty="0" smtClean="0"/>
              <a:t>evidentní</a:t>
            </a:r>
            <a:r>
              <a:rPr lang="cs-CZ" sz="1800" dirty="0"/>
              <a:t>. Manažer musí být </a:t>
            </a:r>
            <a:r>
              <a:rPr lang="cs-CZ" sz="1800" dirty="0" smtClean="0"/>
              <a:t>např. </a:t>
            </a:r>
            <a:r>
              <a:rPr lang="cs-CZ" sz="1800" dirty="0"/>
              <a:t>schopen, </a:t>
            </a:r>
            <a:r>
              <a:rPr lang="cs-CZ" sz="1800" dirty="0" smtClean="0"/>
              <a:t>odborně vysvětlit </a:t>
            </a:r>
            <a:r>
              <a:rPr lang="cs-CZ" sz="1800" dirty="0"/>
              <a:t>a komunikovat své rozhodnutí </a:t>
            </a:r>
            <a:r>
              <a:rPr lang="cs-CZ" sz="1800" dirty="0" smtClean="0"/>
              <a:t>ostatním pracovníkům </a:t>
            </a:r>
            <a:r>
              <a:rPr lang="cs-CZ" sz="1800" dirty="0"/>
              <a:t>svého týmu tak, aby dosáhl maximální míry </a:t>
            </a:r>
            <a:r>
              <a:rPr lang="cs-CZ" sz="1800" dirty="0" smtClean="0"/>
              <a:t>akceptace </a:t>
            </a:r>
            <a:r>
              <a:rPr lang="cs-CZ" sz="1800" dirty="0"/>
              <a:t>zadávaného úkolu. </a:t>
            </a:r>
          </a:p>
          <a:p>
            <a:pPr algn="just"/>
            <a:r>
              <a:rPr lang="cs-CZ" sz="1800" dirty="0"/>
              <a:t>K </a:t>
            </a:r>
            <a:r>
              <a:rPr lang="cs-CZ" sz="1800" dirty="0" smtClean="0"/>
              <a:t>úspěšnému </a:t>
            </a:r>
            <a:r>
              <a:rPr lang="cs-CZ" sz="1800" dirty="0"/>
              <a:t>zvládnutí </a:t>
            </a:r>
            <a:r>
              <a:rPr lang="cs-CZ" sz="1800" dirty="0" smtClean="0"/>
              <a:t>nutně potřebuje </a:t>
            </a:r>
            <a:r>
              <a:rPr lang="cs-CZ" sz="1800" dirty="0"/>
              <a:t>symbiózu jazykových znalostí, </a:t>
            </a:r>
            <a:r>
              <a:rPr lang="cs-CZ" sz="1800" dirty="0" smtClean="0"/>
              <a:t>řídících </a:t>
            </a:r>
            <a:r>
              <a:rPr lang="cs-CZ" sz="1800" dirty="0"/>
              <a:t>schopností, </a:t>
            </a:r>
            <a:r>
              <a:rPr lang="cs-CZ" sz="1800" dirty="0" smtClean="0"/>
              <a:t>empatie </a:t>
            </a:r>
            <a:r>
              <a:rPr lang="cs-CZ" sz="1800" dirty="0"/>
              <a:t>a znalost obsahu národní kultury všech </a:t>
            </a:r>
            <a:r>
              <a:rPr lang="cs-CZ" sz="1800" dirty="0" smtClean="0"/>
              <a:t>jeho členů.</a:t>
            </a:r>
            <a:endParaRPr lang="cs-CZ" sz="1800" dirty="0"/>
          </a:p>
          <a:p>
            <a:pPr algn="just"/>
            <a:endParaRPr lang="cs-CZ" sz="1800" dirty="0" smtClean="0"/>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kompetence III</a:t>
            </a:r>
            <a:endParaRPr lang="cs-CZ" dirty="0"/>
          </a:p>
        </p:txBody>
      </p:sp>
    </p:spTree>
    <p:extLst>
      <p:ext uri="{BB962C8B-B14F-4D97-AF65-F5344CB8AC3E}">
        <p14:creationId xmlns:p14="http://schemas.microsoft.com/office/powerpoint/2010/main" val="160155461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 kontextu mezinárodního managementu se </a:t>
            </a:r>
            <a:r>
              <a:rPr lang="cs-CZ" sz="1800" dirty="0" smtClean="0"/>
              <a:t>setkáváme pojmy expatriot, </a:t>
            </a:r>
            <a:r>
              <a:rPr lang="cs-CZ" sz="1800" dirty="0" err="1" smtClean="0"/>
              <a:t>inpatriot</a:t>
            </a:r>
            <a:r>
              <a:rPr lang="cs-CZ" sz="1800" dirty="0" smtClean="0"/>
              <a:t> a </a:t>
            </a:r>
            <a:r>
              <a:rPr lang="cs-CZ" sz="1800" dirty="0" err="1" smtClean="0"/>
              <a:t>euromanažer</a:t>
            </a:r>
            <a:r>
              <a:rPr lang="cs-CZ" sz="1800" dirty="0" smtClean="0"/>
              <a:t>.</a:t>
            </a:r>
            <a:endParaRPr lang="cs-CZ" sz="1800" dirty="0"/>
          </a:p>
          <a:p>
            <a:pPr algn="just"/>
            <a:r>
              <a:rPr lang="cs-CZ" sz="1800" b="1" dirty="0" smtClean="0"/>
              <a:t>Expatriotem </a:t>
            </a:r>
            <a:r>
              <a:rPr lang="cs-CZ" sz="1800" dirty="0"/>
              <a:t>rozumíme manažera, který je vyslán </a:t>
            </a:r>
            <a:r>
              <a:rPr lang="cs-CZ" sz="1800" dirty="0" smtClean="0"/>
              <a:t>mateřskou společností do zahraničí </a:t>
            </a:r>
            <a:r>
              <a:rPr lang="cs-CZ" sz="1800" dirty="0"/>
              <a:t>za </a:t>
            </a:r>
            <a:r>
              <a:rPr lang="cs-CZ" sz="1800" dirty="0" smtClean="0"/>
              <a:t>účelem splnění určitého </a:t>
            </a:r>
            <a:r>
              <a:rPr lang="cs-CZ" sz="1800" dirty="0"/>
              <a:t>úkolu nebo specialistu pracujícího v </a:t>
            </a:r>
            <a:r>
              <a:rPr lang="cs-CZ" sz="1800" dirty="0" smtClean="0"/>
              <a:t>zahraničí v </a:t>
            </a:r>
            <a:r>
              <a:rPr lang="cs-CZ" sz="1800" dirty="0"/>
              <a:t>mezinárodním týmu. </a:t>
            </a:r>
            <a:endParaRPr lang="cs-CZ" sz="1800" dirty="0" smtClean="0"/>
          </a:p>
          <a:p>
            <a:pPr algn="just"/>
            <a:r>
              <a:rPr lang="cs-CZ" sz="1800" dirty="0" smtClean="0"/>
              <a:t>Za </a:t>
            </a:r>
            <a:r>
              <a:rPr lang="cs-CZ" sz="1800" b="1" dirty="0" err="1"/>
              <a:t>inpatrioty</a:t>
            </a:r>
            <a:r>
              <a:rPr lang="cs-CZ" sz="1800" dirty="0"/>
              <a:t> jsou považováni </a:t>
            </a:r>
            <a:r>
              <a:rPr lang="cs-CZ" sz="1800" dirty="0" smtClean="0"/>
              <a:t>manažeři </a:t>
            </a:r>
            <a:r>
              <a:rPr lang="cs-CZ" sz="1800" dirty="0"/>
              <a:t>relokovaní na omezenou </a:t>
            </a:r>
            <a:r>
              <a:rPr lang="cs-CZ" sz="1800" dirty="0" smtClean="0"/>
              <a:t>dobu z dceřiné společnosti </a:t>
            </a:r>
            <a:r>
              <a:rPr lang="cs-CZ" sz="1800" dirty="0"/>
              <a:t>do centrály mezinárodního podniku, a to </a:t>
            </a:r>
            <a:r>
              <a:rPr lang="cs-CZ" sz="1800" dirty="0" smtClean="0"/>
              <a:t>většinou </a:t>
            </a:r>
            <a:r>
              <a:rPr lang="cs-CZ" sz="1800" dirty="0"/>
              <a:t>za </a:t>
            </a:r>
            <a:r>
              <a:rPr lang="cs-CZ" sz="1800" dirty="0" smtClean="0"/>
              <a:t>účelem </a:t>
            </a:r>
            <a:r>
              <a:rPr lang="cs-CZ" sz="1800" dirty="0"/>
              <a:t>získání </a:t>
            </a:r>
            <a:r>
              <a:rPr lang="cs-CZ" sz="1800" dirty="0" smtClean="0"/>
              <a:t>a </a:t>
            </a:r>
            <a:r>
              <a:rPr lang="cs-CZ" sz="1800" dirty="0"/>
              <a:t>rozvinutí interkulturní </a:t>
            </a:r>
            <a:r>
              <a:rPr lang="cs-CZ" sz="1800" dirty="0" smtClean="0"/>
              <a:t>kompetence. </a:t>
            </a:r>
          </a:p>
          <a:p>
            <a:pPr algn="just"/>
            <a:r>
              <a:rPr lang="cs-CZ" sz="1800" b="1" dirty="0" err="1" smtClean="0"/>
              <a:t>Euromanažerem</a:t>
            </a:r>
            <a:r>
              <a:rPr lang="cs-CZ" sz="1800" dirty="0" smtClean="0"/>
              <a:t> </a:t>
            </a:r>
            <a:r>
              <a:rPr lang="cs-CZ" sz="1800" dirty="0"/>
              <a:t>je </a:t>
            </a:r>
            <a:r>
              <a:rPr lang="cs-CZ" sz="1800" dirty="0" smtClean="0"/>
              <a:t>označován </a:t>
            </a:r>
            <a:r>
              <a:rPr lang="cs-CZ" sz="1800" dirty="0"/>
              <a:t>takový </a:t>
            </a:r>
            <a:r>
              <a:rPr lang="cs-CZ" sz="1800" dirty="0" smtClean="0"/>
              <a:t>vedoucí </a:t>
            </a:r>
            <a:r>
              <a:rPr lang="cs-CZ" sz="1800" dirty="0"/>
              <a:t>pracovník, který vykonává </a:t>
            </a:r>
            <a:r>
              <a:rPr lang="cs-CZ" sz="1800" dirty="0" smtClean="0"/>
              <a:t>řídicí </a:t>
            </a:r>
            <a:r>
              <a:rPr lang="cs-CZ" sz="1800" dirty="0"/>
              <a:t>funkce ze své </a:t>
            </a:r>
            <a:r>
              <a:rPr lang="cs-CZ" sz="1800" dirty="0" smtClean="0"/>
              <a:t>mateřské země, </a:t>
            </a:r>
            <a:r>
              <a:rPr lang="cs-CZ" sz="1800" dirty="0"/>
              <a:t>tzv. „na dálku“ nebo-</a:t>
            </a:r>
            <a:r>
              <a:rPr lang="cs-CZ" sz="1800" dirty="0" err="1"/>
              <a:t>li</a:t>
            </a:r>
            <a:r>
              <a:rPr lang="cs-CZ" sz="1800" dirty="0"/>
              <a:t> </a:t>
            </a:r>
            <a:r>
              <a:rPr lang="cs-CZ" sz="1800" dirty="0" smtClean="0"/>
              <a:t>virtuálně. </a:t>
            </a:r>
            <a:r>
              <a:rPr lang="cs-CZ" sz="1800" dirty="0"/>
              <a:t>V </a:t>
            </a:r>
            <a:r>
              <a:rPr lang="cs-CZ" sz="1800" dirty="0" smtClean="0"/>
              <a:t>případě potřeby navštěvuje osobně jednotlivé pobočky </a:t>
            </a:r>
            <a:r>
              <a:rPr lang="cs-CZ" sz="1800" dirty="0"/>
              <a:t>v </a:t>
            </a:r>
            <a:r>
              <a:rPr lang="cs-CZ" sz="1800" dirty="0" smtClean="0"/>
              <a:t>zahraničí</a:t>
            </a:r>
            <a:r>
              <a:rPr lang="cs-CZ" sz="1800" dirty="0"/>
              <a:t>. Tento typ </a:t>
            </a:r>
            <a:r>
              <a:rPr lang="cs-CZ" sz="1800" dirty="0" smtClean="0"/>
              <a:t>manažera </a:t>
            </a:r>
            <a:r>
              <a:rPr lang="cs-CZ" sz="1800" dirty="0"/>
              <a:t>bývá v odborné </a:t>
            </a:r>
            <a:r>
              <a:rPr lang="cs-CZ" sz="1800" dirty="0" smtClean="0"/>
              <a:t>literatuře </a:t>
            </a:r>
            <a:r>
              <a:rPr lang="cs-CZ" sz="1800" dirty="0"/>
              <a:t>vymezován také jako „virtuální expatriot</a:t>
            </a:r>
            <a:r>
              <a:rPr lang="cs-CZ" sz="1800" dirty="0" smtClean="0"/>
              <a:t>“. </a:t>
            </a:r>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Typy mezinárodních manažerů</a:t>
            </a:r>
            <a:endParaRPr lang="cs-CZ" dirty="0"/>
          </a:p>
        </p:txBody>
      </p:sp>
    </p:spTree>
    <p:extLst>
      <p:ext uri="{BB962C8B-B14F-4D97-AF65-F5344CB8AC3E}">
        <p14:creationId xmlns:p14="http://schemas.microsoft.com/office/powerpoint/2010/main" val="415378781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Pro </a:t>
            </a:r>
            <a:r>
              <a:rPr lang="cs-CZ" sz="1800" b="1" dirty="0"/>
              <a:t>dominantní chování </a:t>
            </a:r>
            <a:r>
              <a:rPr lang="cs-CZ" sz="1800" dirty="0"/>
              <a:t>je typické, že </a:t>
            </a:r>
            <a:r>
              <a:rPr lang="cs-CZ" sz="1800" dirty="0" smtClean="0"/>
              <a:t>uznávané </a:t>
            </a:r>
            <a:r>
              <a:rPr lang="cs-CZ" sz="1800" dirty="0"/>
              <a:t>hodnoty a normy chování jsou považovány </a:t>
            </a:r>
            <a:r>
              <a:rPr lang="cs-CZ" sz="1800" dirty="0" smtClean="0"/>
              <a:t>za zcela výjimečné</a:t>
            </a:r>
            <a:r>
              <a:rPr lang="cs-CZ" sz="1800" dirty="0"/>
              <a:t>, jediné správné a </a:t>
            </a:r>
            <a:r>
              <a:rPr lang="cs-CZ" sz="1800" dirty="0" smtClean="0"/>
              <a:t>jsou tedy </a:t>
            </a:r>
            <a:r>
              <a:rPr lang="cs-CZ" sz="1800" dirty="0"/>
              <a:t>vnímány jako </a:t>
            </a:r>
            <a:r>
              <a:rPr lang="cs-CZ" sz="1800" dirty="0" smtClean="0"/>
              <a:t>nadřazené </a:t>
            </a:r>
            <a:r>
              <a:rPr lang="cs-CZ" sz="1800" dirty="0"/>
              <a:t>ostatním. </a:t>
            </a:r>
            <a:endParaRPr lang="cs-CZ" sz="1800" dirty="0" smtClean="0"/>
          </a:p>
          <a:p>
            <a:pPr algn="just"/>
            <a:r>
              <a:rPr lang="cs-CZ" sz="1800" dirty="0" smtClean="0"/>
              <a:t>U </a:t>
            </a:r>
            <a:r>
              <a:rPr lang="cs-CZ" sz="1800" b="1" dirty="0" smtClean="0"/>
              <a:t>asimilačního přístupu </a:t>
            </a:r>
            <a:r>
              <a:rPr lang="cs-CZ" sz="1800" dirty="0"/>
              <a:t>jsou </a:t>
            </a:r>
            <a:r>
              <a:rPr lang="cs-CZ" sz="1800" dirty="0" smtClean="0"/>
              <a:t>hodnoty </a:t>
            </a:r>
            <a:r>
              <a:rPr lang="cs-CZ" sz="1800" dirty="0"/>
              <a:t>a normy cizí kultury </a:t>
            </a:r>
            <a:r>
              <a:rPr lang="cs-CZ" sz="1800" dirty="0" smtClean="0"/>
              <a:t>přijímány </a:t>
            </a:r>
            <a:r>
              <a:rPr lang="cs-CZ" sz="1800" dirty="0"/>
              <a:t>za vlastní</a:t>
            </a:r>
            <a:r>
              <a:rPr lang="cs-CZ" sz="1800" dirty="0" smtClean="0"/>
              <a:t>. </a:t>
            </a:r>
            <a:endParaRPr lang="cs-CZ" sz="1800" dirty="0"/>
          </a:p>
          <a:p>
            <a:pPr algn="just"/>
            <a:r>
              <a:rPr lang="cs-CZ" sz="1800" dirty="0"/>
              <a:t>O </a:t>
            </a:r>
            <a:r>
              <a:rPr lang="cs-CZ" sz="1800" b="1" dirty="0"/>
              <a:t>divergenci</a:t>
            </a:r>
            <a:r>
              <a:rPr lang="cs-CZ" sz="1800" dirty="0"/>
              <a:t> </a:t>
            </a:r>
            <a:r>
              <a:rPr lang="cs-CZ" sz="1800" dirty="0" smtClean="0"/>
              <a:t>můžeme hovořit</a:t>
            </a:r>
            <a:r>
              <a:rPr lang="cs-CZ" sz="1800" dirty="0"/>
              <a:t>, pokud jsou obsahové prvky </a:t>
            </a:r>
            <a:r>
              <a:rPr lang="cs-CZ" sz="1800" dirty="0" smtClean="0"/>
              <a:t>střetávajících </a:t>
            </a:r>
            <a:r>
              <a:rPr lang="cs-CZ" sz="1800" dirty="0"/>
              <a:t>se kultur, a to zejména </a:t>
            </a:r>
            <a:r>
              <a:rPr lang="cs-CZ" sz="1800" dirty="0" smtClean="0"/>
              <a:t>hodnotové </a:t>
            </a:r>
            <a:r>
              <a:rPr lang="cs-CZ" sz="1800" dirty="0"/>
              <a:t>systémy a normy chování, vnímány jako </a:t>
            </a:r>
            <a:r>
              <a:rPr lang="cs-CZ" sz="1800" dirty="0" smtClean="0"/>
              <a:t>stejně významné </a:t>
            </a:r>
            <a:r>
              <a:rPr lang="cs-CZ" sz="1800" dirty="0"/>
              <a:t>a efektivní, protože jsou </a:t>
            </a:r>
            <a:r>
              <a:rPr lang="cs-CZ" sz="1800" dirty="0" smtClean="0"/>
              <a:t>mnohé </a:t>
            </a:r>
            <a:r>
              <a:rPr lang="cs-CZ" sz="1800" dirty="0"/>
              <a:t>z hodnot a norem chování </a:t>
            </a:r>
            <a:r>
              <a:rPr lang="cs-CZ" sz="1800" dirty="0" smtClean="0"/>
              <a:t>vzájemně nekompatibilní</a:t>
            </a:r>
            <a:r>
              <a:rPr lang="cs-CZ" sz="1800" dirty="0"/>
              <a:t>, mohou vést zejména v prvotních </a:t>
            </a:r>
            <a:r>
              <a:rPr lang="cs-CZ" sz="1800" dirty="0" smtClean="0"/>
              <a:t>fázích </a:t>
            </a:r>
            <a:r>
              <a:rPr lang="cs-CZ" sz="1800" dirty="0"/>
              <a:t>mezinárodní spolupráce ke vzájemným </a:t>
            </a:r>
            <a:r>
              <a:rPr lang="cs-CZ" sz="1800" dirty="0" smtClean="0"/>
              <a:t>rozkolům</a:t>
            </a:r>
            <a:r>
              <a:rPr lang="cs-CZ" sz="1800" dirty="0"/>
              <a:t>. </a:t>
            </a:r>
            <a:endParaRPr lang="cs-CZ" sz="1800" dirty="0" smtClean="0"/>
          </a:p>
          <a:p>
            <a:pPr algn="just"/>
            <a:r>
              <a:rPr lang="cs-CZ" sz="1800" dirty="0" smtClean="0"/>
              <a:t>Pouze při </a:t>
            </a:r>
            <a:r>
              <a:rPr lang="cs-CZ" sz="1800" dirty="0"/>
              <a:t>vzájemné </a:t>
            </a:r>
            <a:r>
              <a:rPr lang="cs-CZ" sz="1800" b="1" dirty="0"/>
              <a:t>syntéze</a:t>
            </a:r>
            <a:r>
              <a:rPr lang="cs-CZ" sz="1800" dirty="0"/>
              <a:t> vlastní a cizí </a:t>
            </a:r>
            <a:r>
              <a:rPr lang="cs-CZ" sz="1800" dirty="0" smtClean="0"/>
              <a:t>kultury </a:t>
            </a:r>
            <a:r>
              <a:rPr lang="cs-CZ" sz="1800" dirty="0"/>
              <a:t>se </a:t>
            </a:r>
            <a:r>
              <a:rPr lang="cs-CZ" sz="1800" dirty="0" smtClean="0"/>
              <a:t>daří zúčastněným partnerům postupně rozmělňovat </a:t>
            </a:r>
            <a:r>
              <a:rPr lang="cs-CZ" sz="1800" dirty="0"/>
              <a:t>stávající uznávané kulturní </a:t>
            </a:r>
            <a:r>
              <a:rPr lang="cs-CZ" sz="1800" dirty="0" smtClean="0"/>
              <a:t>systémy a </a:t>
            </a:r>
            <a:r>
              <a:rPr lang="cs-CZ" sz="1800" dirty="0"/>
              <a:t>formovat tak nový kvalitní interkulturní prostor.</a:t>
            </a:r>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Typy chování mezinárodních manažerů</a:t>
            </a:r>
            <a:endParaRPr lang="cs-CZ" dirty="0"/>
          </a:p>
        </p:txBody>
      </p:sp>
    </p:spTree>
    <p:extLst>
      <p:ext uri="{BB962C8B-B14F-4D97-AF65-F5344CB8AC3E}">
        <p14:creationId xmlns:p14="http://schemas.microsoft.com/office/powerpoint/2010/main" val="310928283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Americký management má od svého zrodu značnou autoritu, která stoupla zejména po druhé světové válce. </a:t>
            </a:r>
            <a:endParaRPr lang="cs-CZ" sz="1800" dirty="0" smtClean="0"/>
          </a:p>
          <a:p>
            <a:pPr algn="just"/>
            <a:r>
              <a:rPr lang="cs-CZ" sz="1800" dirty="0" smtClean="0"/>
              <a:t>Přes </a:t>
            </a:r>
            <a:r>
              <a:rPr lang="cs-CZ" sz="1800" dirty="0"/>
              <a:t>své problémy, které americký management ve svém vývoji překonává, se v poválečném období rychle šířil zejména do zemí západní Evropy, Japonska a </a:t>
            </a:r>
            <a:r>
              <a:rPr lang="cs-CZ" sz="1800" dirty="0" err="1"/>
              <a:t>n_kterých</a:t>
            </a:r>
            <a:r>
              <a:rPr lang="cs-CZ" sz="1800" dirty="0"/>
              <a:t> tzv. nově industrializovaných zemí. </a:t>
            </a:r>
            <a:endParaRPr lang="cs-CZ" sz="1800" dirty="0" smtClean="0"/>
          </a:p>
          <a:p>
            <a:pPr algn="just"/>
            <a:r>
              <a:rPr lang="cs-CZ" sz="1800" dirty="0" smtClean="0"/>
              <a:t>S </a:t>
            </a:r>
            <a:r>
              <a:rPr lang="cs-CZ" sz="1800" dirty="0"/>
              <a:t>uplatňováním principů amerického managementu se současně přebírala i jeho terminologie. </a:t>
            </a:r>
            <a:endParaRPr lang="cs-CZ" sz="1800" dirty="0" smtClean="0"/>
          </a:p>
          <a:p>
            <a:pPr algn="just"/>
            <a:r>
              <a:rPr lang="cs-CZ" sz="1800" dirty="0" smtClean="0"/>
              <a:t>Avšak </a:t>
            </a:r>
            <a:r>
              <a:rPr lang="cs-CZ" sz="1800" dirty="0"/>
              <a:t>určité specifické prvky, vyplývající z národních tradic a zvyklostí, se přes uplatňování amerického managementu zachovaly (např. v managementech Francie, Německa, Itálie, </a:t>
            </a:r>
            <a:r>
              <a:rPr lang="cs-CZ" sz="1800" dirty="0" smtClean="0"/>
              <a:t>Holandska apod.). </a:t>
            </a:r>
          </a:p>
          <a:p>
            <a:pPr algn="just"/>
            <a:r>
              <a:rPr lang="cs-CZ" sz="1800" dirty="0" smtClean="0"/>
              <a:t>Protože </a:t>
            </a:r>
            <a:r>
              <a:rPr lang="cs-CZ" sz="1800" dirty="0"/>
              <a:t>management zemí západní Evropy, přes své národnostní zvláštnosti, uplatňuje v podstatě stejné principy a metody jako americký management, vznikl tzv. euro-americký management</a:t>
            </a:r>
            <a:r>
              <a:rPr lang="cs-CZ" sz="1800" dirty="0" smtClean="0"/>
              <a:t>. </a:t>
            </a:r>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Americký management</a:t>
            </a:r>
            <a:endParaRPr lang="cs-CZ" dirty="0"/>
          </a:p>
        </p:txBody>
      </p:sp>
    </p:spTree>
    <p:extLst>
      <p:ext uri="{BB962C8B-B14F-4D97-AF65-F5344CB8AC3E}">
        <p14:creationId xmlns:p14="http://schemas.microsoft.com/office/powerpoint/2010/main" val="65060132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94928"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a:t>
            </a:r>
            <a:r>
              <a:rPr lang="cs-CZ" sz="1800" dirty="0" smtClean="0"/>
              <a:t> </a:t>
            </a:r>
            <a:r>
              <a:rPr lang="cs-CZ" sz="1800" dirty="0"/>
              <a:t>USA se uplatňují minimální zásahy vlády do činnosti podniků</a:t>
            </a:r>
            <a:r>
              <a:rPr lang="cs-CZ" sz="1800" dirty="0" smtClean="0"/>
              <a:t>.</a:t>
            </a:r>
          </a:p>
          <a:p>
            <a:pPr algn="just"/>
            <a:r>
              <a:rPr lang="cs-CZ" sz="1800" dirty="0" smtClean="0"/>
              <a:t>Management </a:t>
            </a:r>
            <a:r>
              <a:rPr lang="cs-CZ" sz="1800" dirty="0"/>
              <a:t>amerických podniků vychází z vědeckých a pragmatických </a:t>
            </a:r>
            <a:r>
              <a:rPr lang="cs-CZ" sz="1800" dirty="0" smtClean="0"/>
              <a:t>poznatků.</a:t>
            </a:r>
          </a:p>
          <a:p>
            <a:pPr algn="just"/>
            <a:endParaRPr lang="cs-CZ" sz="1800" dirty="0" smtClean="0"/>
          </a:p>
          <a:p>
            <a:pPr marL="0" indent="0" algn="just">
              <a:buNone/>
            </a:pPr>
            <a:r>
              <a:rPr lang="cs-CZ" sz="1800" dirty="0" smtClean="0"/>
              <a:t>Vliv </a:t>
            </a:r>
            <a:r>
              <a:rPr lang="cs-CZ" sz="1800" dirty="0"/>
              <a:t>amerického managementu na management </a:t>
            </a:r>
            <a:r>
              <a:rPr lang="cs-CZ" sz="1800" dirty="0" smtClean="0"/>
              <a:t>podniků </a:t>
            </a:r>
            <a:r>
              <a:rPr lang="cs-CZ" sz="1800" dirty="0"/>
              <a:t>se projevuje nejvýrazněji v těchto oblastech </a:t>
            </a:r>
            <a:r>
              <a:rPr lang="cs-CZ" sz="1800" dirty="0" smtClean="0"/>
              <a:t>řízení:</a:t>
            </a:r>
            <a:endParaRPr lang="cs-CZ" sz="1800" dirty="0"/>
          </a:p>
          <a:p>
            <a:pPr lvl="0" algn="just"/>
            <a:r>
              <a:rPr lang="cs-CZ" sz="1800" dirty="0"/>
              <a:t>klasifikace pracovní činnosti a odměňování;</a:t>
            </a:r>
          </a:p>
          <a:p>
            <a:pPr lvl="0" algn="just"/>
            <a:r>
              <a:rPr lang="cs-CZ" sz="1800" dirty="0"/>
              <a:t>přístup k řízení z aspektu lidských vztahů;</a:t>
            </a:r>
          </a:p>
          <a:p>
            <a:pPr lvl="0" algn="just"/>
            <a:r>
              <a:rPr lang="cs-CZ" sz="1800" dirty="0"/>
              <a:t>americký systém průmyslových vztahů;</a:t>
            </a:r>
          </a:p>
          <a:p>
            <a:pPr algn="just"/>
            <a:r>
              <a:rPr lang="cs-CZ" sz="1800" dirty="0"/>
              <a:t>zvyšování produktivity práce. </a:t>
            </a:r>
            <a:r>
              <a:rPr lang="cs-CZ" sz="1800" dirty="0" smtClean="0"/>
              <a:t> </a:t>
            </a:r>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Charakteristiky amerického managementu</a:t>
            </a:r>
            <a:endParaRPr lang="cs-CZ" dirty="0"/>
          </a:p>
        </p:txBody>
      </p:sp>
    </p:spTree>
    <p:extLst>
      <p:ext uri="{BB962C8B-B14F-4D97-AF65-F5344CB8AC3E}">
        <p14:creationId xmlns:p14="http://schemas.microsoft.com/office/powerpoint/2010/main" val="7676436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027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Uplatňováním amerického managementu v Japonsku (po druhé světové válce), došlo postupně ke vzniku japonského managementu se všemi specifickými rysy a důsledky konkrétního vývoje Japonska. Vznikla tzv. </a:t>
            </a:r>
            <a:r>
              <a:rPr lang="cs-CZ" sz="1800" b="1" dirty="0"/>
              <a:t>japonská škola</a:t>
            </a:r>
            <a:r>
              <a:rPr lang="cs-CZ" sz="1800" dirty="0"/>
              <a:t>, jako protiváha amerického, resp. západního managementu. </a:t>
            </a:r>
          </a:p>
          <a:p>
            <a:pPr algn="just"/>
            <a:r>
              <a:rPr lang="cs-CZ" sz="1800" dirty="0"/>
              <a:t>Zatím co v USA se uplatňují minimální zásahy vlády do činnosti podniků, v Japonsku existuje účinná spolupráce vlády a podniků, vysoko kvalifikovaná centrální regulace ekonomiky, formulování hospodářských programů (cílů) země apod. </a:t>
            </a:r>
            <a:endParaRPr lang="cs-CZ" sz="1800" dirty="0" smtClean="0"/>
          </a:p>
          <a:p>
            <a:pPr algn="just"/>
            <a:r>
              <a:rPr lang="cs-CZ" sz="1800" dirty="0" smtClean="0"/>
              <a:t>Pokud </a:t>
            </a:r>
            <a:r>
              <a:rPr lang="cs-CZ" sz="1800" dirty="0"/>
              <a:t>jde o řízení japonských </a:t>
            </a:r>
            <a:r>
              <a:rPr lang="cs-CZ" sz="1800" dirty="0" smtClean="0"/>
              <a:t>podniků, </a:t>
            </a:r>
            <a:r>
              <a:rPr lang="cs-CZ" sz="1800" dirty="0"/>
              <a:t>tak je zde výraznou charakteristikou kolektivismus, dominance kolektivních cílů a pocitů závaznosti, uplatňuje se zde princip „každému své místo“, člověk se v japonském podniku uplatní svým umem, zkušenostmi, ale má i pocit sociální jistoty, má uspokojiví pocity morální, estetické i </a:t>
            </a:r>
            <a:r>
              <a:rPr lang="cs-CZ" sz="1800" dirty="0" smtClean="0"/>
              <a:t>citové.</a:t>
            </a:r>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Japonský management I</a:t>
            </a:r>
            <a:endParaRPr lang="cs-CZ" dirty="0"/>
          </a:p>
        </p:txBody>
      </p:sp>
    </p:spTree>
    <p:extLst>
      <p:ext uri="{BB962C8B-B14F-4D97-AF65-F5344CB8AC3E}">
        <p14:creationId xmlns:p14="http://schemas.microsoft.com/office/powerpoint/2010/main" val="3545810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smtClean="0"/>
              <a:t>Neformální lídři </a:t>
            </a:r>
            <a:r>
              <a:rPr lang="cs-CZ" sz="1800" dirty="0"/>
              <a:t>představuje takové manažery, kteří jsou skutečně lídři a stojí v čele své skupiny na základě své osobnosti a ne svého titulu nebo moci. </a:t>
            </a:r>
            <a:endParaRPr lang="cs-CZ" sz="1800" dirty="0" smtClean="0"/>
          </a:p>
          <a:p>
            <a:pPr algn="just"/>
            <a:r>
              <a:rPr lang="cs-CZ" sz="1800" dirty="0" smtClean="0"/>
              <a:t>Tito </a:t>
            </a:r>
            <a:r>
              <a:rPr lang="cs-CZ" sz="1800" dirty="0"/>
              <a:t>skuteční lídři své podřízené pouze usměrňují, neříkají jim vždy, co mají vykonat a přenechávají iniciativu na nich samotných. </a:t>
            </a:r>
            <a:endParaRPr lang="cs-CZ" sz="1800" dirty="0" smtClean="0"/>
          </a:p>
          <a:p>
            <a:pPr algn="just"/>
            <a:r>
              <a:rPr lang="cs-CZ" sz="1800" dirty="0" smtClean="0"/>
              <a:t>Přenechávají </a:t>
            </a:r>
            <a:r>
              <a:rPr lang="cs-CZ" sz="1800" dirty="0"/>
              <a:t>jim prostor a odpovědnost za svěřené úkoly a tak se je snaží, mimo jiné, něčemu naučit. </a:t>
            </a:r>
            <a:endParaRPr lang="cs-CZ" sz="1800" dirty="0" smtClean="0"/>
          </a:p>
          <a:p>
            <a:pPr algn="just"/>
            <a:r>
              <a:rPr lang="cs-CZ" sz="1800" dirty="0" smtClean="0"/>
              <a:t>Manažer</a:t>
            </a:r>
            <a:r>
              <a:rPr lang="cs-CZ" sz="1800" dirty="0"/>
              <a:t>, který je neformální lídrem, je vzorem pro své spolupracovníky a oni k němu cítí přirozený respekt, je jejich přirozeným vůdcem. </a:t>
            </a:r>
            <a:endParaRPr lang="cs-CZ" sz="1800" dirty="0" smtClean="0"/>
          </a:p>
          <a:p>
            <a:pPr algn="just"/>
            <a:r>
              <a:rPr lang="cs-CZ" sz="1800" dirty="0" smtClean="0"/>
              <a:t>Mezi </a:t>
            </a:r>
            <a:r>
              <a:rPr lang="cs-CZ" sz="1800" dirty="0"/>
              <a:t>charakteristické rysy skutečného lídra patří charisma, vize, charakter a integrita, zodpovědnost, rozhodnost, víra, pozitivní postoj, komunikace, ochota a připravenost sloužit svým spolupracovníkům a lidem </a:t>
            </a:r>
            <a:r>
              <a:rPr lang="cs-CZ" sz="1800" dirty="0" smtClean="0"/>
              <a:t>obecně. </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Neformální </a:t>
            </a:r>
            <a:r>
              <a:rPr lang="cs-CZ" dirty="0" err="1" smtClean="0"/>
              <a:t>lídrovství</a:t>
            </a:r>
            <a:endParaRPr lang="cs-CZ" dirty="0"/>
          </a:p>
        </p:txBody>
      </p:sp>
    </p:spTree>
    <p:extLst>
      <p:ext uri="{BB962C8B-B14F-4D97-AF65-F5344CB8AC3E}">
        <p14:creationId xmlns:p14="http://schemas.microsoft.com/office/powerpoint/2010/main" val="414645728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027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Zatímco management amerických podniků vychází z vědeckých a pragmatických poznatků, tak management v Japonsku je chápán spíše jako umění než věda. </a:t>
            </a:r>
            <a:endParaRPr lang="cs-CZ" sz="1800" dirty="0" smtClean="0"/>
          </a:p>
          <a:p>
            <a:pPr algn="just"/>
            <a:r>
              <a:rPr lang="cs-CZ" sz="1800" dirty="0" smtClean="0"/>
              <a:t>Často </a:t>
            </a:r>
            <a:r>
              <a:rPr lang="cs-CZ" sz="1800" dirty="0"/>
              <a:t>se hovoří o tzv. japonském stylu řízení, jako jednotným systému řízení uplatňovaném v japonských podnicích. Toto chápání je však příliš zjednodušené, protože japonské podniky uplatňují takový systém řízení, který jim nejvíce vyhovuje. </a:t>
            </a:r>
            <a:endParaRPr lang="cs-CZ" sz="1800" dirty="0" smtClean="0"/>
          </a:p>
          <a:p>
            <a:pPr algn="just"/>
            <a:r>
              <a:rPr lang="cs-CZ" sz="1800" dirty="0" smtClean="0"/>
              <a:t>Je </a:t>
            </a:r>
            <a:r>
              <a:rPr lang="cs-CZ" sz="1800" dirty="0"/>
              <a:t>však realitou, že systémy řízení japonských podniků mají některé společné znaky, jako například kolektivní rozhodování (</a:t>
            </a:r>
            <a:r>
              <a:rPr lang="cs-CZ" sz="1800" dirty="0" err="1"/>
              <a:t>ringi</a:t>
            </a:r>
            <a:r>
              <a:rPr lang="cs-CZ" sz="1800" dirty="0"/>
              <a:t> systém), celoživotní pracovní poměr, systém odměňování a další. </a:t>
            </a:r>
            <a:endParaRPr lang="cs-CZ" sz="1800" dirty="0" smtClean="0"/>
          </a:p>
          <a:p>
            <a:pPr algn="just"/>
            <a:r>
              <a:rPr lang="cs-CZ" sz="1800" dirty="0" smtClean="0"/>
              <a:t>Většina </a:t>
            </a:r>
            <a:r>
              <a:rPr lang="cs-CZ" sz="1800" dirty="0"/>
              <a:t>charakteristických znaků japonského managementu je bezprostředně spojená s řízením v tradičních podnicích</a:t>
            </a:r>
            <a:r>
              <a:rPr lang="cs-CZ" sz="1800" dirty="0" smtClean="0"/>
              <a:t>.</a:t>
            </a:r>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Japonský management II</a:t>
            </a:r>
            <a:endParaRPr lang="cs-CZ" dirty="0"/>
          </a:p>
        </p:txBody>
      </p:sp>
    </p:spTree>
    <p:extLst>
      <p:ext uri="{BB962C8B-B14F-4D97-AF65-F5344CB8AC3E}">
        <p14:creationId xmlns:p14="http://schemas.microsoft.com/office/powerpoint/2010/main" val="244936202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027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Statusový systém diferenciace pracovníků </a:t>
            </a:r>
            <a:r>
              <a:rPr lang="cs-CZ" sz="1800" dirty="0"/>
              <a:t>představuje rozdělení pracovníků v podniku na pracovníky řádné (v podniku pracují po dobu celého produktivního věku) a dočasné pracovníky (sloužící na vyrovnávání zaměstnanecké fluktuace). </a:t>
            </a:r>
            <a:r>
              <a:rPr lang="cs-CZ" sz="1800" dirty="0" smtClean="0"/>
              <a:t>Řádní </a:t>
            </a:r>
            <a:r>
              <a:rPr lang="cs-CZ" sz="1800" dirty="0"/>
              <a:t>pracovníci jsou uspořádáni do určitých kategorií, které tvoří podmínky pro kariéru. </a:t>
            </a:r>
            <a:endParaRPr lang="cs-CZ" sz="1800" dirty="0" smtClean="0"/>
          </a:p>
          <a:p>
            <a:pPr algn="just"/>
            <a:r>
              <a:rPr lang="cs-CZ" sz="1800" dirty="0" smtClean="0"/>
              <a:t>Status </a:t>
            </a:r>
            <a:r>
              <a:rPr lang="cs-CZ" sz="1800" dirty="0"/>
              <a:t>tedy podmiňuje funkční zařazení pracovníka. Japonské průmyslové podniky dodnes nemají vypracovaný systém detailního popisu práce. </a:t>
            </a:r>
            <a:endParaRPr lang="cs-CZ" sz="1800" dirty="0" smtClean="0"/>
          </a:p>
          <a:p>
            <a:pPr algn="just"/>
            <a:r>
              <a:rPr lang="cs-CZ" sz="1800" dirty="0" smtClean="0"/>
              <a:t>Individuální </a:t>
            </a:r>
            <a:r>
              <a:rPr lang="cs-CZ" sz="1800" dirty="0"/>
              <a:t>úlohy a zodpovědnost pracovníků za jejich plnění nejsou jednoznačně určené. </a:t>
            </a:r>
            <a:endParaRPr lang="cs-CZ" sz="1800" dirty="0" smtClean="0"/>
          </a:p>
          <a:p>
            <a:pPr algn="just"/>
            <a:r>
              <a:rPr lang="cs-CZ" sz="1800" dirty="0" smtClean="0"/>
              <a:t>Tradice </a:t>
            </a:r>
            <a:r>
              <a:rPr lang="cs-CZ" sz="1800" dirty="0"/>
              <a:t>japonského řízení od počátku zprůmyslňování, tzv. </a:t>
            </a:r>
            <a:r>
              <a:rPr lang="cs-CZ" sz="1800" dirty="0" err="1"/>
              <a:t>ringi</a:t>
            </a:r>
            <a:r>
              <a:rPr lang="cs-CZ" sz="1800" dirty="0"/>
              <a:t> systém rozhodování, zformoval pracovní kolektiv nesoucí plnou zodpovědnost za plnění úloh. Tento kolektivismus je výrazným prvkem i současného řízení v japonských podnicích</a:t>
            </a:r>
            <a:r>
              <a:rPr lang="cs-CZ" sz="1800" dirty="0" smtClean="0"/>
              <a:t>.</a:t>
            </a:r>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Charakteristické znaky japonského managementu I</a:t>
            </a:r>
            <a:endParaRPr lang="cs-CZ" dirty="0"/>
          </a:p>
        </p:txBody>
      </p:sp>
    </p:spTree>
    <p:extLst>
      <p:ext uri="{BB962C8B-B14F-4D97-AF65-F5344CB8AC3E}">
        <p14:creationId xmlns:p14="http://schemas.microsoft.com/office/powerpoint/2010/main" val="115989058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027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Trénink vedoucích prostřednictvím </a:t>
            </a:r>
            <a:r>
              <a:rPr lang="cs-CZ" sz="1800" b="1" dirty="0" err="1"/>
              <a:t>ringi</a:t>
            </a:r>
            <a:r>
              <a:rPr lang="cs-CZ" sz="1800" b="1" dirty="0"/>
              <a:t> systému </a:t>
            </a:r>
            <a:r>
              <a:rPr lang="cs-CZ" sz="1800" dirty="0"/>
              <a:t>(„</a:t>
            </a:r>
            <a:r>
              <a:rPr lang="cs-CZ" sz="1800" dirty="0" err="1"/>
              <a:t>rin</a:t>
            </a:r>
            <a:r>
              <a:rPr lang="cs-CZ" sz="1800" dirty="0"/>
              <a:t>“ znamená předložit návrh nadřízenému a získat si jeho souhlas a „</a:t>
            </a:r>
            <a:r>
              <a:rPr lang="cs-CZ" sz="1800" dirty="0" err="1"/>
              <a:t>gi</a:t>
            </a:r>
            <a:r>
              <a:rPr lang="cs-CZ" sz="1800" dirty="0"/>
              <a:t>“ znamená uvažovat, rozhodovat) </a:t>
            </a:r>
            <a:r>
              <a:rPr lang="cs-CZ" sz="1800" dirty="0" smtClean="0"/>
              <a:t>jehož průběh je </a:t>
            </a:r>
            <a:r>
              <a:rPr lang="cs-CZ" sz="1800" dirty="0"/>
              <a:t>následující: nižší vedoucí pracovník na formuláři </a:t>
            </a:r>
            <a:r>
              <a:rPr lang="cs-CZ" sz="1800" dirty="0" err="1"/>
              <a:t>ringisho</a:t>
            </a:r>
            <a:r>
              <a:rPr lang="cs-CZ" sz="1800" dirty="0"/>
              <a:t> definuje návrh řešení daného systému – následuje cirkulace tohoto dokumentu mezi příslušnými sekcemi - </a:t>
            </a:r>
            <a:r>
              <a:rPr lang="cs-CZ" sz="1800" dirty="0" err="1"/>
              <a:t>ringisho</a:t>
            </a:r>
            <a:r>
              <a:rPr lang="cs-CZ" sz="1800" dirty="0"/>
              <a:t> se postupně dostane k vrcholovému vedení (k prezidentovi apod.) – když prezident vyjádří svůj souhlas, pak rozhodování je ukončeno a </a:t>
            </a:r>
            <a:r>
              <a:rPr lang="cs-CZ" sz="1800" dirty="0" err="1"/>
              <a:t>ringi</a:t>
            </a:r>
            <a:r>
              <a:rPr lang="cs-CZ" sz="1800" dirty="0"/>
              <a:t> dokument se vrátí na implementaci k iniciátorovi</a:t>
            </a:r>
            <a:r>
              <a:rPr lang="cs-CZ" sz="1800" dirty="0" smtClean="0"/>
              <a:t>.</a:t>
            </a:r>
          </a:p>
          <a:p>
            <a:pPr lvl="0" algn="just"/>
            <a:endParaRPr lang="cs-CZ" sz="1800" dirty="0" smtClean="0"/>
          </a:p>
          <a:p>
            <a:pPr lvl="0" algn="just"/>
            <a:r>
              <a:rPr lang="cs-CZ" sz="1800" b="1" dirty="0" smtClean="0"/>
              <a:t>Systém </a:t>
            </a:r>
            <a:r>
              <a:rPr lang="cs-CZ" sz="1800" b="1" dirty="0"/>
              <a:t>odměňování je založen na délce pracovního poměru a vzdělání pracovníka</a:t>
            </a:r>
            <a:r>
              <a:rPr lang="cs-CZ" sz="1800" dirty="0"/>
              <a:t>. Mzda pracovníka v konečném důsledku závisí na tom, ve které kategorii je zařazen. Tento způsob odměňování vyplývá z neexistence popisu práce a kritérií vyjadřujících individuálních výkon pracovníka.</a:t>
            </a:r>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Charakteristické znaky japonského managementu II</a:t>
            </a:r>
            <a:endParaRPr lang="cs-CZ" dirty="0"/>
          </a:p>
        </p:txBody>
      </p:sp>
    </p:spTree>
    <p:extLst>
      <p:ext uri="{BB962C8B-B14F-4D97-AF65-F5344CB8AC3E}">
        <p14:creationId xmlns:p14="http://schemas.microsoft.com/office/powerpoint/2010/main" val="121758105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Metody zdokonalování systému řízení </a:t>
            </a:r>
            <a:r>
              <a:rPr lang="cs-CZ" sz="1800" dirty="0"/>
              <a:t>jsou v tradičním japonském podniku chápány jako výchova a zdokonalování práce vedoucích pracovníků. </a:t>
            </a:r>
            <a:r>
              <a:rPr lang="cs-CZ" sz="1800" dirty="0" smtClean="0"/>
              <a:t>Mezi </a:t>
            </a:r>
            <a:r>
              <a:rPr lang="cs-CZ" sz="1800" dirty="0"/>
              <a:t>základní metody zdokonalování řízení v Japonsku </a:t>
            </a:r>
            <a:r>
              <a:rPr lang="cs-CZ" sz="1800" dirty="0" smtClean="0"/>
              <a:t>patří: </a:t>
            </a:r>
            <a:endParaRPr lang="cs-CZ" sz="1800" dirty="0"/>
          </a:p>
          <a:p>
            <a:pPr lvl="1" algn="just"/>
            <a:r>
              <a:rPr lang="cs-CZ" sz="1800" dirty="0"/>
              <a:t>výběr kádrů – do vyšších funkcí jsou jmenováni pracovníci s vyšším vzděláním, zejména pak absolventi známých univerzit a s rychlejším postupem studia;</a:t>
            </a:r>
          </a:p>
          <a:p>
            <a:pPr lvl="1" algn="just"/>
            <a:r>
              <a:rPr lang="cs-CZ" sz="1800" dirty="0"/>
              <a:t>rotace – patřila svého času mezi nejvíce používanou metodu zdokonalování řízení, jedná se o změnu pracovního zařazení vedoucích pracovníků v pravidelných časových </a:t>
            </a:r>
            <a:r>
              <a:rPr lang="cs-CZ" sz="1800" dirty="0" smtClean="0"/>
              <a:t>intervalech.</a:t>
            </a:r>
            <a:endParaRPr lang="cs-CZ" sz="1800" dirty="0"/>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Charakteristické znaky japonského managementu III</a:t>
            </a:r>
            <a:endParaRPr lang="cs-CZ" dirty="0"/>
          </a:p>
        </p:txBody>
      </p:sp>
    </p:spTree>
    <p:extLst>
      <p:ext uri="{BB962C8B-B14F-4D97-AF65-F5344CB8AC3E}">
        <p14:creationId xmlns:p14="http://schemas.microsoft.com/office/powerpoint/2010/main" val="48660244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9672" y="710406"/>
            <a:ext cx="761469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err="1"/>
              <a:t>Perlmutter</a:t>
            </a:r>
            <a:r>
              <a:rPr lang="cs-CZ" sz="1700" dirty="0"/>
              <a:t> vyvinul tzv. </a:t>
            </a:r>
            <a:r>
              <a:rPr lang="cs-CZ" sz="1700" dirty="0" smtClean="0"/>
              <a:t>EPRG model, </a:t>
            </a:r>
            <a:r>
              <a:rPr lang="cs-CZ" sz="1700" dirty="0"/>
              <a:t>jehož </a:t>
            </a:r>
            <a:r>
              <a:rPr lang="cs-CZ" sz="1700" dirty="0" smtClean="0"/>
              <a:t>prostřednictvím popsal čtyři </a:t>
            </a:r>
            <a:r>
              <a:rPr lang="cs-CZ" sz="1700" dirty="0"/>
              <a:t>základní </a:t>
            </a:r>
            <a:r>
              <a:rPr lang="cs-CZ" sz="1700" dirty="0" smtClean="0"/>
              <a:t>způsoby manažerských přístupů na mezinárodních trzích: etnocentrický, polycentrický, geocentrický a </a:t>
            </a:r>
            <a:r>
              <a:rPr lang="cs-CZ" sz="1700" dirty="0" err="1" smtClean="0"/>
              <a:t>regiocentrický</a:t>
            </a:r>
            <a:r>
              <a:rPr lang="cs-CZ" sz="1700" dirty="0" smtClean="0"/>
              <a:t>. </a:t>
            </a:r>
            <a:endParaRPr lang="cs-CZ" sz="1700" dirty="0"/>
          </a:p>
          <a:p>
            <a:pPr algn="just"/>
            <a:r>
              <a:rPr lang="cs-CZ" sz="1700" b="1" dirty="0" smtClean="0"/>
              <a:t>Etnocentrický přístup </a:t>
            </a:r>
            <a:r>
              <a:rPr lang="cs-CZ" sz="1700" dirty="0" smtClean="0"/>
              <a:t>je typický </a:t>
            </a:r>
            <a:r>
              <a:rPr lang="cs-CZ" sz="1700" dirty="0"/>
              <a:t>rozhodujícím vlivem </a:t>
            </a:r>
            <a:r>
              <a:rPr lang="cs-CZ" sz="1700" dirty="0" smtClean="0"/>
              <a:t>mateřské </a:t>
            </a:r>
            <a:r>
              <a:rPr lang="cs-CZ" sz="1700" dirty="0"/>
              <a:t>firmy </a:t>
            </a:r>
            <a:r>
              <a:rPr lang="cs-CZ" sz="1700" dirty="0" smtClean="0"/>
              <a:t>a </a:t>
            </a:r>
            <a:r>
              <a:rPr lang="cs-CZ" sz="1700" dirty="0"/>
              <a:t>kultury </a:t>
            </a:r>
            <a:r>
              <a:rPr lang="cs-CZ" sz="1700" dirty="0" smtClean="0"/>
              <a:t>země, </a:t>
            </a:r>
            <a:r>
              <a:rPr lang="cs-CZ" sz="1700" dirty="0"/>
              <a:t>v níž je </a:t>
            </a:r>
            <a:r>
              <a:rPr lang="cs-CZ" sz="1700" dirty="0" smtClean="0"/>
              <a:t>umístěna </a:t>
            </a:r>
            <a:r>
              <a:rPr lang="cs-CZ" sz="1700" dirty="0"/>
              <a:t>centrála, </a:t>
            </a:r>
            <a:r>
              <a:rPr lang="cs-CZ" sz="1700" dirty="0" smtClean="0"/>
              <a:t>přičemž </a:t>
            </a:r>
            <a:r>
              <a:rPr lang="cs-CZ" sz="1700" dirty="0"/>
              <a:t>míra autonomie jednotlivých </a:t>
            </a:r>
            <a:r>
              <a:rPr lang="cs-CZ" sz="1700" dirty="0" smtClean="0"/>
              <a:t>dceřiných společností </a:t>
            </a:r>
            <a:r>
              <a:rPr lang="cs-CZ" sz="1700" dirty="0"/>
              <a:t>je nízká a </a:t>
            </a:r>
            <a:r>
              <a:rPr lang="cs-CZ" sz="1700" dirty="0" smtClean="0"/>
              <a:t>klíčové </a:t>
            </a:r>
            <a:r>
              <a:rPr lang="cs-CZ" sz="1700" dirty="0"/>
              <a:t>manažerské pozice jsou obsazeny lidmi z </a:t>
            </a:r>
            <a:r>
              <a:rPr lang="cs-CZ" sz="1700" dirty="0" smtClean="0"/>
              <a:t>centrály</a:t>
            </a:r>
            <a:r>
              <a:rPr lang="cs-CZ" sz="1700" dirty="0"/>
              <a:t>. </a:t>
            </a:r>
          </a:p>
          <a:p>
            <a:pPr algn="just"/>
            <a:r>
              <a:rPr lang="cs-CZ" sz="1700" b="1" dirty="0" smtClean="0"/>
              <a:t>Polycentricky přístup </a:t>
            </a:r>
            <a:r>
              <a:rPr lang="cs-CZ" sz="1700" dirty="0" smtClean="0"/>
              <a:t>je založen na přizpůsobení se </a:t>
            </a:r>
            <a:r>
              <a:rPr lang="cs-CZ" sz="1700" dirty="0"/>
              <a:t>místním podmínkám a </a:t>
            </a:r>
            <a:r>
              <a:rPr lang="cs-CZ" sz="1700" dirty="0" smtClean="0"/>
              <a:t>kultuře </a:t>
            </a:r>
            <a:r>
              <a:rPr lang="cs-CZ" sz="1700" dirty="0"/>
              <a:t>a do </a:t>
            </a:r>
            <a:r>
              <a:rPr lang="cs-CZ" sz="1700" dirty="0" smtClean="0"/>
              <a:t>klíčových </a:t>
            </a:r>
            <a:r>
              <a:rPr lang="cs-CZ" sz="1700" dirty="0"/>
              <a:t>pozic jsou </a:t>
            </a:r>
            <a:r>
              <a:rPr lang="cs-CZ" sz="1700" dirty="0" smtClean="0"/>
              <a:t>dosazování </a:t>
            </a:r>
            <a:r>
              <a:rPr lang="cs-CZ" sz="1700" dirty="0"/>
              <a:t>místní </a:t>
            </a:r>
            <a:r>
              <a:rPr lang="cs-CZ" sz="1700" dirty="0" smtClean="0"/>
              <a:t>manažeři</a:t>
            </a:r>
            <a:r>
              <a:rPr lang="cs-CZ" sz="1700" dirty="0"/>
              <a:t>, </a:t>
            </a:r>
            <a:r>
              <a:rPr lang="cs-CZ" sz="1700" dirty="0" smtClean="0"/>
              <a:t>kteří </a:t>
            </a:r>
            <a:r>
              <a:rPr lang="cs-CZ" sz="1700" dirty="0"/>
              <a:t>nejlépe chápou požadavky trhu, sociální a </a:t>
            </a:r>
            <a:r>
              <a:rPr lang="cs-CZ" sz="1700" dirty="0" smtClean="0"/>
              <a:t>kulturní </a:t>
            </a:r>
            <a:r>
              <a:rPr lang="cs-CZ" sz="1700" dirty="0"/>
              <a:t>zvyklosti </a:t>
            </a:r>
            <a:r>
              <a:rPr lang="cs-CZ" sz="1700" dirty="0" smtClean="0"/>
              <a:t>a </a:t>
            </a:r>
            <a:r>
              <a:rPr lang="cs-CZ" sz="1700" dirty="0"/>
              <a:t>odlišnosti. </a:t>
            </a:r>
            <a:endParaRPr lang="cs-CZ" sz="1700" dirty="0" smtClean="0"/>
          </a:p>
          <a:p>
            <a:pPr algn="just"/>
            <a:r>
              <a:rPr lang="cs-CZ" sz="1700" b="1" dirty="0" smtClean="0"/>
              <a:t>Geocentrický přístup </a:t>
            </a:r>
            <a:r>
              <a:rPr lang="cs-CZ" sz="1700" dirty="0" smtClean="0"/>
              <a:t>vytváří jednotnou </a:t>
            </a:r>
            <a:r>
              <a:rPr lang="cs-CZ" sz="1700" dirty="0"/>
              <a:t>koncepci </a:t>
            </a:r>
            <a:r>
              <a:rPr lang="cs-CZ" sz="1700" dirty="0" smtClean="0"/>
              <a:t>řízení </a:t>
            </a:r>
            <a:r>
              <a:rPr lang="cs-CZ" sz="1700" dirty="0"/>
              <a:t>a </a:t>
            </a:r>
            <a:r>
              <a:rPr lang="cs-CZ" sz="1700" dirty="0" smtClean="0"/>
              <a:t>organizační kulturu </a:t>
            </a:r>
            <a:r>
              <a:rPr lang="cs-CZ" sz="1700" dirty="0"/>
              <a:t>zcela nezávislou na </a:t>
            </a:r>
            <a:r>
              <a:rPr lang="cs-CZ" sz="1700" dirty="0" smtClean="0"/>
              <a:t>kultuře</a:t>
            </a:r>
            <a:r>
              <a:rPr lang="cs-CZ" sz="1700" dirty="0"/>
              <a:t>, v níž se nachází </a:t>
            </a:r>
            <a:r>
              <a:rPr lang="cs-CZ" sz="1700" dirty="0" smtClean="0"/>
              <a:t>mateřská společnost </a:t>
            </a:r>
            <a:r>
              <a:rPr lang="cs-CZ" sz="1700" dirty="0"/>
              <a:t>i </a:t>
            </a:r>
            <a:r>
              <a:rPr lang="cs-CZ" sz="1700" dirty="0" smtClean="0"/>
              <a:t>zahraniční dceřiné společnosti</a:t>
            </a:r>
            <a:r>
              <a:rPr lang="cs-CZ" sz="1700" dirty="0"/>
              <a:t>. </a:t>
            </a:r>
          </a:p>
          <a:p>
            <a:pPr algn="just"/>
            <a:r>
              <a:rPr lang="cs-CZ" sz="1700" b="1" dirty="0" err="1" smtClean="0"/>
              <a:t>Regiocentrický</a:t>
            </a:r>
            <a:r>
              <a:rPr lang="cs-CZ" sz="1700" b="1" dirty="0" smtClean="0"/>
              <a:t> přístup </a:t>
            </a:r>
            <a:r>
              <a:rPr lang="cs-CZ" sz="1700" dirty="0" smtClean="0"/>
              <a:t>spojuje </a:t>
            </a:r>
            <a:r>
              <a:rPr lang="cs-CZ" sz="1700" dirty="0"/>
              <a:t>podstatné kulturní prvky </a:t>
            </a:r>
            <a:r>
              <a:rPr lang="cs-CZ" sz="1700" dirty="0" smtClean="0"/>
              <a:t>mateřské společnosti </a:t>
            </a:r>
            <a:r>
              <a:rPr lang="cs-CZ" sz="1700" dirty="0"/>
              <a:t>a lokálních kultur v </a:t>
            </a:r>
            <a:r>
              <a:rPr lang="cs-CZ" sz="1700" dirty="0" smtClean="0"/>
              <a:t>zahraničí</a:t>
            </a:r>
            <a:r>
              <a:rPr lang="cs-CZ" sz="1700" dirty="0"/>
              <a:t>. </a:t>
            </a:r>
          </a:p>
          <a:p>
            <a:pPr lvl="1" algn="just"/>
            <a:endParaRPr lang="cs-CZ" sz="1700" dirty="0"/>
          </a:p>
          <a:p>
            <a:pPr marL="463550" lvl="1" algn="just">
              <a:buFont typeface="Arial" panose="020B0604020202020204" pitchFamily="34" charset="0"/>
              <a:buChar char="•"/>
            </a:pPr>
            <a:endParaRPr lang="cs-CZ" sz="1700" dirty="0" smtClean="0"/>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EPRG model</a:t>
            </a:r>
            <a:endParaRPr lang="cs-CZ" dirty="0"/>
          </a:p>
        </p:txBody>
      </p:sp>
    </p:spTree>
    <p:extLst>
      <p:ext uri="{BB962C8B-B14F-4D97-AF65-F5344CB8AC3E}">
        <p14:creationId xmlns:p14="http://schemas.microsoft.com/office/powerpoint/2010/main" val="281006923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EPRG model</a:t>
            </a:r>
            <a:endParaRPr lang="cs-CZ" dirty="0"/>
          </a:p>
        </p:txBody>
      </p:sp>
      <p:pic>
        <p:nvPicPr>
          <p:cNvPr id="4" name="Obrázek 3"/>
          <p:cNvPicPr>
            <a:picLocks noChangeAspect="1"/>
          </p:cNvPicPr>
          <p:nvPr/>
        </p:nvPicPr>
        <p:blipFill rotWithShape="1">
          <a:blip r:embed="rId2"/>
          <a:srcRect t="23121" b="7501"/>
          <a:stretch/>
        </p:blipFill>
        <p:spPr>
          <a:xfrm>
            <a:off x="467544" y="843558"/>
            <a:ext cx="7092280" cy="3528392"/>
          </a:xfrm>
          <a:prstGeom prst="rect">
            <a:avLst/>
          </a:prstGeom>
        </p:spPr>
      </p:pic>
    </p:spTree>
    <p:extLst>
      <p:ext uri="{BB962C8B-B14F-4D97-AF65-F5344CB8AC3E}">
        <p14:creationId xmlns:p14="http://schemas.microsoft.com/office/powerpoint/2010/main" val="2396130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Klasickým východiskem pro různé přístupy k vedení lidí je </a:t>
            </a:r>
            <a:r>
              <a:rPr lang="cs-CZ" sz="1800" b="1" dirty="0" err="1"/>
              <a:t>McGregorova</a:t>
            </a:r>
            <a:r>
              <a:rPr lang="cs-CZ" sz="1800" dirty="0"/>
              <a:t> </a:t>
            </a:r>
            <a:r>
              <a:rPr lang="cs-CZ" sz="1800" b="1" dirty="0"/>
              <a:t>Teorie XY</a:t>
            </a:r>
            <a:r>
              <a:rPr lang="cs-CZ" sz="1800" dirty="0"/>
              <a:t> z roku </a:t>
            </a:r>
            <a:r>
              <a:rPr lang="cs-CZ" sz="1800" dirty="0" smtClean="0"/>
              <a:t>1960.</a:t>
            </a:r>
          </a:p>
          <a:p>
            <a:pPr algn="just"/>
            <a:r>
              <a:rPr lang="cs-CZ" sz="1800" dirty="0" smtClean="0"/>
              <a:t> </a:t>
            </a:r>
            <a:r>
              <a:rPr lang="cs-CZ" sz="1800" dirty="0"/>
              <a:t>Jedná se o účelovou abstrakci dvou krajních podob lidí, lidi typu X a lidi typu Y, kterých může nabývat vztah člověk k práci a z toho vyplývající chování. </a:t>
            </a:r>
            <a:endParaRPr lang="cs-CZ" sz="1800" dirty="0" smtClean="0"/>
          </a:p>
          <a:p>
            <a:pPr algn="just"/>
            <a:r>
              <a:rPr lang="cs-CZ" sz="1800" dirty="0" smtClean="0"/>
              <a:t>Lidé </a:t>
            </a:r>
            <a:r>
              <a:rPr lang="cs-CZ" sz="1800" dirty="0"/>
              <a:t>typu X jsou typičtí tím, že v podstatě práci nenávidí, jsou líní, pracují jen pro obživu a v souvislosti s prací mají pocit odcizení. </a:t>
            </a:r>
            <a:endParaRPr lang="cs-CZ" sz="1800" dirty="0" smtClean="0"/>
          </a:p>
          <a:p>
            <a:pPr algn="just"/>
            <a:r>
              <a:rPr lang="cs-CZ" sz="1800" dirty="0" smtClean="0"/>
              <a:t>Lidé </a:t>
            </a:r>
            <a:r>
              <a:rPr lang="cs-CZ" sz="1800" dirty="0"/>
              <a:t>typu Y pracují rádi, jsou práci oddáni, žijí pro práci a jsou silně zaangažováni do dění v organizaci. </a:t>
            </a:r>
            <a:endParaRPr lang="cs-CZ" sz="1800" dirty="0" smtClean="0"/>
          </a:p>
          <a:p>
            <a:pPr algn="just"/>
            <a:r>
              <a:rPr lang="cs-CZ" sz="1800" dirty="0" smtClean="0"/>
              <a:t>Při </a:t>
            </a:r>
            <a:r>
              <a:rPr lang="cs-CZ" sz="1800" dirty="0"/>
              <a:t>práci s lidmi typu X je potřeba se zaměřit na soustavnou kontrolu a sledování a vytvořit jasný a srozumitelný systém odměňování a trestání za úspěch nebo nezdar. </a:t>
            </a:r>
            <a:r>
              <a:rPr lang="cs-CZ" sz="1800" dirty="0" smtClean="0"/>
              <a:t>U </a:t>
            </a:r>
            <a:r>
              <a:rPr lang="cs-CZ" sz="1800" dirty="0"/>
              <a:t>lidí typu Y musí být řízení a vedení realizováno jiným způsobem.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smtClean="0"/>
              <a:t>McGregorova</a:t>
            </a:r>
            <a:r>
              <a:rPr lang="cs-CZ" dirty="0" smtClean="0"/>
              <a:t> Teorie XY</a:t>
            </a:r>
            <a:endParaRPr lang="cs-CZ" dirty="0"/>
          </a:p>
        </p:txBody>
      </p:sp>
    </p:spTree>
    <p:extLst>
      <p:ext uri="{BB962C8B-B14F-4D97-AF65-F5344CB8AC3E}">
        <p14:creationId xmlns:p14="http://schemas.microsoft.com/office/powerpoint/2010/main" val="2168610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Jednou z prvních komplexnějších teorií </a:t>
            </a:r>
            <a:r>
              <a:rPr lang="cs-CZ" sz="1800" dirty="0" err="1"/>
              <a:t>leadershipu</a:t>
            </a:r>
            <a:r>
              <a:rPr lang="cs-CZ" sz="1800" dirty="0"/>
              <a:t>, která se dostala do popředí zájmu ve druhé polovině dvacátého století, je </a:t>
            </a:r>
            <a:r>
              <a:rPr lang="cs-CZ" sz="1800" b="1" dirty="0"/>
              <a:t>teorie stylů</a:t>
            </a:r>
            <a:r>
              <a:rPr lang="cs-CZ" sz="1800" dirty="0"/>
              <a:t>. </a:t>
            </a:r>
            <a:endParaRPr lang="cs-CZ" sz="1800" dirty="0" smtClean="0"/>
          </a:p>
          <a:p>
            <a:pPr algn="just"/>
            <a:r>
              <a:rPr lang="cs-CZ" sz="1800" dirty="0" smtClean="0"/>
              <a:t>Rozdílnost </a:t>
            </a:r>
            <a:r>
              <a:rPr lang="cs-CZ" sz="1800" dirty="0"/>
              <a:t>stylů vedení vychází ze dvou základních dimenzí, a to z míry direktivnosti a z míry participace. </a:t>
            </a:r>
            <a:endParaRPr lang="cs-CZ" sz="1800" dirty="0" smtClean="0"/>
          </a:p>
          <a:p>
            <a:pPr algn="just"/>
            <a:r>
              <a:rPr lang="cs-CZ" sz="1800" dirty="0" smtClean="0"/>
              <a:t>Míra </a:t>
            </a:r>
            <a:r>
              <a:rPr lang="cs-CZ" sz="1800" dirty="0"/>
              <a:t>direktivnosti zobrazuje míru podpory samostatného chování a jednání spolupracovníka manažera. Zjednodušeně řečeno, do jaké míry manažer umožňuje a podporuje samostatné aktivity spolupracovníků a do jaké míry striktně řídí veškeré aktivity svých spolupracovníků. </a:t>
            </a:r>
            <a:endParaRPr lang="cs-CZ" sz="1800" dirty="0" smtClean="0"/>
          </a:p>
          <a:p>
            <a:pPr algn="just"/>
            <a:r>
              <a:rPr lang="cs-CZ" sz="1800" dirty="0" smtClean="0"/>
              <a:t>Míra </a:t>
            </a:r>
            <a:r>
              <a:rPr lang="cs-CZ" sz="1800" dirty="0"/>
              <a:t>participace představuje míru možností členů skupiny participovat na rozhodování a zároveň připravenost spolupracovníků podílet se na odpovědnosti spjatou s rozhodovací pravomocí</a:t>
            </a:r>
            <a:r>
              <a:rPr lang="cs-CZ" sz="1800" dirty="0" smtClean="0"/>
              <a:t>. </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stylů</a:t>
            </a:r>
            <a:endParaRPr lang="cs-CZ" dirty="0"/>
          </a:p>
        </p:txBody>
      </p:sp>
    </p:spTree>
    <p:extLst>
      <p:ext uri="{BB962C8B-B14F-4D97-AF65-F5344CB8AC3E}">
        <p14:creationId xmlns:p14="http://schemas.microsoft.com/office/powerpoint/2010/main" val="834604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Autoritativní</a:t>
            </a:r>
            <a:r>
              <a:rPr lang="cs-CZ" sz="1800" dirty="0"/>
              <a:t> (autokratický, direktivní) styl vedení – lídr přesně stanovuje způsob práce, sám se rozhoduje s velmi omezenou participací spolupracovníků, lídr přikazuje a kontroluje naplnění výsledků. </a:t>
            </a:r>
            <a:endParaRPr lang="cs-CZ" sz="1800" dirty="0" smtClean="0"/>
          </a:p>
          <a:p>
            <a:pPr marL="0" lvl="0" indent="0" algn="just">
              <a:buNone/>
            </a:pPr>
            <a:endParaRPr lang="cs-CZ" sz="1800" dirty="0"/>
          </a:p>
          <a:p>
            <a:pPr marL="0" lvl="0" indent="0" algn="just">
              <a:buNone/>
            </a:pPr>
            <a:r>
              <a:rPr lang="cs-CZ" sz="1800" dirty="0" smtClean="0"/>
              <a:t>U </a:t>
            </a:r>
            <a:r>
              <a:rPr lang="cs-CZ" sz="1800" dirty="0"/>
              <a:t>tohoto stylu vedení můžeme rozeznat následující </a:t>
            </a:r>
            <a:r>
              <a:rPr lang="cs-CZ" sz="1800" dirty="0" err="1"/>
              <a:t>substyly</a:t>
            </a:r>
            <a:r>
              <a:rPr lang="cs-CZ" sz="1800" dirty="0"/>
              <a:t>:</a:t>
            </a:r>
          </a:p>
          <a:p>
            <a:pPr marL="357188" lvl="1" indent="-357188" algn="just">
              <a:buFont typeface="Arial" panose="020B0604020202020204" pitchFamily="34" charset="0"/>
              <a:buChar char="•"/>
            </a:pPr>
            <a:r>
              <a:rPr lang="cs-CZ" sz="1800" dirty="0"/>
              <a:t>nezávislý autoritativní styl vedení – lídr pro své rozhodování nepotřebuje další informace, rozhoduje se na základě vlastního uvážení;</a:t>
            </a:r>
          </a:p>
          <a:p>
            <a:pPr algn="just"/>
            <a:r>
              <a:rPr lang="cs-CZ" sz="1800" dirty="0"/>
              <a:t>podporovaný autoritativní styl vedení – lídr pro své rozhodování získává informace od svého pracovního týmu</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Autoritativní styl vedení</a:t>
            </a:r>
            <a:endParaRPr lang="cs-CZ" dirty="0"/>
          </a:p>
        </p:txBody>
      </p:sp>
    </p:spTree>
    <p:extLst>
      <p:ext uri="{BB962C8B-B14F-4D97-AF65-F5344CB8AC3E}">
        <p14:creationId xmlns:p14="http://schemas.microsoft.com/office/powerpoint/2010/main" val="4085849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800" b="1" dirty="0"/>
              <a:t>Demokratický</a:t>
            </a:r>
            <a:r>
              <a:rPr lang="cs-CZ" sz="1800" dirty="0"/>
              <a:t> (konzultativní) styl vedení – lídr se rozhoduje na základě konzultací s vybranými členy svého pracovního týmu. </a:t>
            </a:r>
            <a:endParaRPr lang="cs-CZ" sz="1800" dirty="0" smtClean="0"/>
          </a:p>
          <a:p>
            <a:pPr marL="0" lvl="0" indent="0">
              <a:buNone/>
            </a:pPr>
            <a:endParaRPr lang="cs-CZ" sz="1800" dirty="0"/>
          </a:p>
          <a:p>
            <a:pPr marL="0" lvl="0" indent="0">
              <a:buNone/>
            </a:pPr>
            <a:r>
              <a:rPr lang="cs-CZ" sz="1800" dirty="0" smtClean="0"/>
              <a:t>Také </a:t>
            </a:r>
            <a:r>
              <a:rPr lang="cs-CZ" sz="1800" dirty="0"/>
              <a:t>u tohoto stylu vedení rozeznáváme dva </a:t>
            </a:r>
            <a:r>
              <a:rPr lang="cs-CZ" sz="1800" dirty="0" err="1"/>
              <a:t>substyly</a:t>
            </a:r>
            <a:r>
              <a:rPr lang="cs-CZ" sz="1800" dirty="0"/>
              <a:t>:</a:t>
            </a:r>
          </a:p>
          <a:p>
            <a:pPr marL="357188" lvl="1" indent="-357188">
              <a:buFont typeface="Arial" panose="020B0604020202020204" pitchFamily="34" charset="0"/>
              <a:buChar char="•"/>
            </a:pPr>
            <a:r>
              <a:rPr lang="cs-CZ" sz="1800" dirty="0"/>
              <a:t>individuálně demokratický styl vedení – konzultace a diskuse probíhá individuálně s jednotlivými členy týmu;</a:t>
            </a:r>
          </a:p>
          <a:p>
            <a:pPr marL="357188" lvl="1" indent="-357188">
              <a:buFont typeface="Arial" panose="020B0604020202020204" pitchFamily="34" charset="0"/>
              <a:buChar char="•"/>
            </a:pPr>
            <a:r>
              <a:rPr lang="cs-CZ" sz="1800" dirty="0"/>
              <a:t>skupinově demokratický styl vedení – lídr konzultuje s celým týmem najednou.</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Demokratický styl vedení</a:t>
            </a:r>
            <a:endParaRPr lang="cs-CZ" dirty="0"/>
          </a:p>
        </p:txBody>
      </p:sp>
    </p:spTree>
    <p:extLst>
      <p:ext uri="{BB962C8B-B14F-4D97-AF65-F5344CB8AC3E}">
        <p14:creationId xmlns:p14="http://schemas.microsoft.com/office/powerpoint/2010/main" val="1737737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smtClean="0"/>
              <a:t>Management </a:t>
            </a:r>
            <a:r>
              <a:rPr lang="cs-CZ" sz="1800" dirty="0"/>
              <a:t>se zabývá dosahováním výsledků pomocí efektivního získávání, rozdělování, využívání a kontrolování potřebných zdrojů (tj. lidí, finančních prostředků, zařízení, budov a vybavení, informací a znalostí</a:t>
            </a:r>
            <a:r>
              <a:rPr lang="cs-CZ" sz="1800" dirty="0" smtClean="0"/>
              <a:t>.</a:t>
            </a:r>
          </a:p>
          <a:p>
            <a:pPr algn="just"/>
            <a:r>
              <a:rPr lang="cs-CZ" sz="1800" dirty="0"/>
              <a:t>Řízení je účelovou činností, která se zaměřuje na dosažení stanovených cílů pomocí lidí, kteří jsou nejdůležitějšími zdroji manažerů. Přičemž prostřednictvím lidských zdrojů jsou řízeny a využívány ostatní zdroje v podniku</a:t>
            </a:r>
          </a:p>
          <a:p>
            <a:pPr algn="just"/>
            <a:r>
              <a:rPr lang="cs-CZ" sz="1800" b="1" dirty="0" err="1"/>
              <a:t>L</a:t>
            </a:r>
            <a:r>
              <a:rPr lang="cs-CZ" sz="1800" b="1" dirty="0" err="1" smtClean="0"/>
              <a:t>eadership</a:t>
            </a:r>
            <a:r>
              <a:rPr lang="cs-CZ" sz="1800" dirty="0" smtClean="0"/>
              <a:t> </a:t>
            </a:r>
            <a:r>
              <a:rPr lang="cs-CZ" sz="1800" dirty="0"/>
              <a:t>se zaměřuje na lidi, jako na nejdůležitější zdroj organizace. Jedná se tedy o proces vytváření a sdělování vize budoucnosti, motivování lidí a získávání jejich oddanosti a angažovanosti. </a:t>
            </a:r>
            <a:endParaRPr lang="cs-CZ" sz="1800" dirty="0" smtClean="0"/>
          </a:p>
          <a:p>
            <a:pPr algn="just"/>
            <a:r>
              <a:rPr lang="cs-CZ" sz="1800" dirty="0" err="1" smtClean="0"/>
              <a:t>Leadership</a:t>
            </a:r>
            <a:r>
              <a:rPr lang="cs-CZ" sz="1800" dirty="0"/>
              <a:t>, vedení lidí, znamená poskytovat vedení lidem, získávat lidi pro to, aby následovali své lídry.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Rozdíl mezi managementem a </a:t>
            </a:r>
            <a:r>
              <a:rPr lang="cs-CZ" dirty="0" err="1" smtClean="0"/>
              <a:t>leadershipem</a:t>
            </a:r>
            <a:endParaRPr lang="cs-CZ" dirty="0"/>
          </a:p>
        </p:txBody>
      </p:sp>
    </p:spTree>
    <p:extLst>
      <p:ext uri="{BB962C8B-B14F-4D97-AF65-F5344CB8AC3E}">
        <p14:creationId xmlns:p14="http://schemas.microsoft.com/office/powerpoint/2010/main" val="400853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800" b="1" dirty="0"/>
              <a:t>Participativní</a:t>
            </a:r>
            <a:r>
              <a:rPr lang="cs-CZ" sz="1800" dirty="0"/>
              <a:t> (konsenzuální, týmový) styl vedení – lídr rozhodovací proces v týmu pouze moderuje, usměrňuje nebo usnadňuje jeho průběh. </a:t>
            </a:r>
            <a:endParaRPr lang="cs-CZ" sz="1800" dirty="0" smtClean="0"/>
          </a:p>
          <a:p>
            <a:pPr lvl="0"/>
            <a:r>
              <a:rPr lang="cs-CZ" sz="1800" dirty="0" smtClean="0"/>
              <a:t>Přijato </a:t>
            </a:r>
            <a:r>
              <a:rPr lang="cs-CZ" sz="1800" dirty="0"/>
              <a:t>je takové rozhodnutí, které je považované celým týmem za nejlepší. </a:t>
            </a:r>
            <a:endParaRPr lang="cs-CZ" sz="1800" dirty="0" smtClean="0"/>
          </a:p>
          <a:p>
            <a:pPr lvl="0"/>
            <a:r>
              <a:rPr lang="cs-CZ" sz="1800" dirty="0" smtClean="0"/>
              <a:t>Pro </a:t>
            </a:r>
            <a:r>
              <a:rPr lang="cs-CZ" sz="1800" dirty="0"/>
              <a:t>přijetí rozhodnutí je významný názor každého zúčastněného pracovníka, čímž dochází k podpoře rozvoje a pocitu sounáležitosti spolupracovníků s organizací. </a:t>
            </a:r>
            <a:endParaRPr lang="cs-CZ" sz="1800" dirty="0" smtClean="0"/>
          </a:p>
          <a:p>
            <a:pPr marL="0" lvl="0" indent="0">
              <a:buNone/>
            </a:pPr>
            <a:endParaRPr lang="cs-CZ" sz="1800" dirty="0"/>
          </a:p>
          <a:p>
            <a:pPr marL="0" lvl="0" indent="0">
              <a:buNone/>
            </a:pPr>
            <a:r>
              <a:rPr lang="cs-CZ" sz="1800" dirty="0" smtClean="0"/>
              <a:t>Existují </a:t>
            </a:r>
            <a:r>
              <a:rPr lang="cs-CZ" sz="1800" dirty="0"/>
              <a:t>zde dva </a:t>
            </a:r>
            <a:r>
              <a:rPr lang="cs-CZ" sz="1800" dirty="0" err="1"/>
              <a:t>substyly</a:t>
            </a:r>
            <a:r>
              <a:rPr lang="cs-CZ" sz="1800" dirty="0"/>
              <a:t>:</a:t>
            </a:r>
          </a:p>
          <a:p>
            <a:pPr marL="357188" lvl="1" indent="-357188">
              <a:buFont typeface="Arial" panose="020B0604020202020204" pitchFamily="34" charset="0"/>
              <a:buChar char="•"/>
            </a:pPr>
            <a:r>
              <a:rPr lang="cs-CZ" sz="1800" dirty="0"/>
              <a:t>předsednický participativní styl vedení – lídr jako předseda řídí dosažení shody;</a:t>
            </a:r>
          </a:p>
          <a:p>
            <a:pPr marL="357188" lvl="1" indent="-357188">
              <a:buFont typeface="Arial" panose="020B0604020202020204" pitchFamily="34" charset="0"/>
              <a:buChar char="•"/>
            </a:pPr>
            <a:r>
              <a:rPr lang="cs-CZ" sz="1800" dirty="0"/>
              <a:t>týmový participativní styl vedení – konečnou shodu vytváří celý tým.</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Participativní styl vedení</a:t>
            </a:r>
            <a:endParaRPr lang="cs-CZ" dirty="0"/>
          </a:p>
        </p:txBody>
      </p:sp>
    </p:spTree>
    <p:extLst>
      <p:ext uri="{BB962C8B-B14F-4D97-AF65-F5344CB8AC3E}">
        <p14:creationId xmlns:p14="http://schemas.microsoft.com/office/powerpoint/2010/main" val="1146574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Delegativní</a:t>
            </a:r>
            <a:r>
              <a:rPr lang="cs-CZ" sz="1800" dirty="0"/>
              <a:t> (</a:t>
            </a:r>
            <a:r>
              <a:rPr lang="cs-CZ" sz="1800" dirty="0" err="1"/>
              <a:t>laissez-faire</a:t>
            </a:r>
            <a:r>
              <a:rPr lang="cs-CZ" sz="1800" dirty="0"/>
              <a:t>, liberální) styl vedení – lídr na pracovníky přednáší část svých úkolů, jelikož mezi lídrem a spolupracovníky existuje vysoká míra důvěry. Tím dochází k dalšímu rozvoji schopností a motivace spolupracovníků. </a:t>
            </a:r>
            <a:endParaRPr lang="cs-CZ" sz="1800" dirty="0" smtClean="0"/>
          </a:p>
          <a:p>
            <a:pPr lvl="0" algn="just"/>
            <a:r>
              <a:rPr lang="cs-CZ" sz="1800" dirty="0" smtClean="0"/>
              <a:t>Míra </a:t>
            </a:r>
            <a:r>
              <a:rPr lang="cs-CZ" sz="1800" dirty="0"/>
              <a:t>direktivního vlivu je téměř nulová, podpora pracovníků je stabilní a mezi lídrem a jeho spolupracovníky panují kolegiální vztahy. </a:t>
            </a:r>
            <a:endParaRPr lang="cs-CZ" sz="1800" dirty="0" smtClean="0"/>
          </a:p>
          <a:p>
            <a:pPr marL="0" lvl="0" indent="0" algn="just">
              <a:buNone/>
            </a:pPr>
            <a:r>
              <a:rPr lang="cs-CZ" sz="1800" dirty="0" smtClean="0"/>
              <a:t>Můžeme </a:t>
            </a:r>
            <a:r>
              <a:rPr lang="cs-CZ" sz="1800" dirty="0"/>
              <a:t>najít dva </a:t>
            </a:r>
            <a:r>
              <a:rPr lang="cs-CZ" sz="1800" dirty="0" err="1"/>
              <a:t>substyly</a:t>
            </a:r>
            <a:r>
              <a:rPr lang="cs-CZ" sz="1800" dirty="0"/>
              <a:t>:</a:t>
            </a:r>
          </a:p>
          <a:p>
            <a:pPr marL="357188" lvl="1" indent="-357188" algn="just">
              <a:buFont typeface="Arial" panose="020B0604020202020204" pitchFamily="34" charset="0"/>
              <a:buChar char="•"/>
            </a:pPr>
            <a:r>
              <a:rPr lang="cs-CZ" sz="1800" dirty="0"/>
              <a:t>informovaný </a:t>
            </a:r>
            <a:r>
              <a:rPr lang="cs-CZ" sz="1800" dirty="0" err="1"/>
              <a:t>delegativní</a:t>
            </a:r>
            <a:r>
              <a:rPr lang="cs-CZ" sz="1800" dirty="0"/>
              <a:t> styl vedení – lídr předá informace, pravomoc i odpovědnost a pouze očekává informování o průběhu řešení úkolu za účelem jeho sledování;</a:t>
            </a:r>
          </a:p>
          <a:p>
            <a:pPr algn="just"/>
            <a:r>
              <a:rPr lang="cs-CZ" sz="1800" dirty="0"/>
              <a:t>balistický </a:t>
            </a:r>
            <a:r>
              <a:rPr lang="cs-CZ" sz="1800" dirty="0" err="1"/>
              <a:t>delegativní</a:t>
            </a:r>
            <a:r>
              <a:rPr lang="cs-CZ" sz="1800" dirty="0"/>
              <a:t> styl vedení – lídr předá informace, pravomoc i odpovědnost a vše ponechává na týmu a čeká, až jeho pracovní tým vše sám vyřeší a dosáhne požadovaného cíle.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smtClean="0"/>
              <a:t>Delegativní</a:t>
            </a:r>
            <a:r>
              <a:rPr lang="cs-CZ" dirty="0" smtClean="0"/>
              <a:t> styl vedení</a:t>
            </a:r>
            <a:endParaRPr lang="cs-CZ" dirty="0"/>
          </a:p>
        </p:txBody>
      </p:sp>
    </p:spTree>
    <p:extLst>
      <p:ext uri="{BB962C8B-B14F-4D97-AF65-F5344CB8AC3E}">
        <p14:creationId xmlns:p14="http://schemas.microsoft.com/office/powerpoint/2010/main" val="1803389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Ve čtyřicátých letech dvacátého století provedli výzkumníci pracoviště University </a:t>
            </a:r>
            <a:r>
              <a:rPr lang="cs-CZ" sz="1800" dirty="0" err="1"/>
              <a:t>of</a:t>
            </a:r>
            <a:r>
              <a:rPr lang="cs-CZ" sz="1800" dirty="0"/>
              <a:t> Michigan výzkumnou studii: </a:t>
            </a:r>
            <a:r>
              <a:rPr lang="cs-CZ" sz="1800" b="1" dirty="0"/>
              <a:t>Studie University </a:t>
            </a:r>
            <a:r>
              <a:rPr lang="cs-CZ" sz="1800" b="1" dirty="0" err="1"/>
              <a:t>of</a:t>
            </a:r>
            <a:r>
              <a:rPr lang="cs-CZ" sz="1800" b="1" dirty="0"/>
              <a:t> Michigan,</a:t>
            </a:r>
            <a:r>
              <a:rPr lang="cs-CZ" sz="1800" dirty="0"/>
              <a:t> v rámci které identifikovali dvě dimenze chování lídrů, a to orientace na pracovníky a orientaci na práci</a:t>
            </a:r>
            <a:r>
              <a:rPr lang="cs-CZ" sz="1800" dirty="0" smtClean="0"/>
              <a:t>.</a:t>
            </a:r>
          </a:p>
          <a:p>
            <a:pPr lvl="0" algn="just"/>
            <a:r>
              <a:rPr lang="cs-CZ" sz="1800" b="1" dirty="0" smtClean="0"/>
              <a:t>Přístup </a:t>
            </a:r>
            <a:r>
              <a:rPr lang="cs-CZ" sz="1800" b="1" dirty="0"/>
              <a:t>orientovaný na pracovníky </a:t>
            </a:r>
            <a:r>
              <a:rPr lang="cs-CZ" sz="1800" dirty="0"/>
              <a:t>zdůrazňuje budování vztahů na pracovišti a respektování potřeb pracovníků. </a:t>
            </a:r>
            <a:r>
              <a:rPr lang="cs-CZ" sz="1800" dirty="0" smtClean="0"/>
              <a:t>Tento </a:t>
            </a:r>
            <a:r>
              <a:rPr lang="cs-CZ" sz="1800" dirty="0"/>
              <a:t>přístup je volen tehdy, kdy je úkol nejasně stanoven a jeho vyřešení a výsledky závisí na schopnosti spolupráce jednotlivých členů týmů. </a:t>
            </a:r>
            <a:endParaRPr lang="cs-CZ" sz="1800" dirty="0" smtClean="0"/>
          </a:p>
          <a:p>
            <a:pPr lvl="0" algn="just"/>
            <a:r>
              <a:rPr lang="cs-CZ" sz="1800" b="1" dirty="0" smtClean="0"/>
              <a:t>Přístup </a:t>
            </a:r>
            <a:r>
              <a:rPr lang="cs-CZ" sz="1800" b="1" dirty="0"/>
              <a:t>orientovaný na úkoly </a:t>
            </a:r>
            <a:r>
              <a:rPr lang="cs-CZ" sz="1800" dirty="0"/>
              <a:t>akcentuje především produkci a technické aspekty práce a pracovníci jsou vnímáni pouze jako nástroje k naplnění cílů organizace. Tento přístup je realizován většinou tehdy, kdy je úkol (a potažmo také cíl) jasně daný a dobře strukturovaný.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Studie University </a:t>
            </a:r>
            <a:r>
              <a:rPr lang="cs-CZ" dirty="0" err="1" smtClean="0"/>
              <a:t>of</a:t>
            </a:r>
            <a:r>
              <a:rPr lang="cs-CZ" dirty="0" smtClean="0"/>
              <a:t> Michigan</a:t>
            </a:r>
            <a:endParaRPr lang="cs-CZ" dirty="0"/>
          </a:p>
        </p:txBody>
      </p:sp>
    </p:spTree>
    <p:extLst>
      <p:ext uri="{BB962C8B-B14F-4D97-AF65-F5344CB8AC3E}">
        <p14:creationId xmlns:p14="http://schemas.microsoft.com/office/powerpoint/2010/main" val="2284077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Studie Ohio </a:t>
            </a:r>
            <a:r>
              <a:rPr lang="cs-CZ" sz="1800" b="1" dirty="0" err="1"/>
              <a:t>State</a:t>
            </a:r>
            <a:r>
              <a:rPr lang="cs-CZ" sz="1800" b="1" dirty="0"/>
              <a:t> University</a:t>
            </a:r>
            <a:r>
              <a:rPr lang="cs-CZ" sz="1800" dirty="0"/>
              <a:t> </a:t>
            </a:r>
            <a:r>
              <a:rPr lang="cs-CZ" sz="1800" dirty="0" smtClean="0"/>
              <a:t>identifikovala </a:t>
            </a:r>
            <a:r>
              <a:rPr lang="cs-CZ" sz="1800" dirty="0"/>
              <a:t>dvě významné dimenze chování </a:t>
            </a:r>
            <a:r>
              <a:rPr lang="cs-CZ" sz="1800" dirty="0" smtClean="0"/>
              <a:t>lídrů: </a:t>
            </a:r>
            <a:r>
              <a:rPr lang="cs-CZ" sz="1800" dirty="0"/>
              <a:t>„struktura“ (anglicky </a:t>
            </a:r>
            <a:r>
              <a:rPr lang="cs-CZ" sz="1800" dirty="0" err="1"/>
              <a:t>initiating</a:t>
            </a:r>
            <a:r>
              <a:rPr lang="cs-CZ" sz="1800" dirty="0"/>
              <a:t> </a:t>
            </a:r>
            <a:r>
              <a:rPr lang="cs-CZ" sz="1800" dirty="0" err="1"/>
              <a:t>structure</a:t>
            </a:r>
            <a:r>
              <a:rPr lang="cs-CZ" sz="1800" dirty="0"/>
              <a:t>) a „úcta“ (angl. </a:t>
            </a:r>
            <a:r>
              <a:rPr lang="cs-CZ" sz="1800" dirty="0" err="1"/>
              <a:t>consideration</a:t>
            </a:r>
            <a:r>
              <a:rPr lang="cs-CZ" sz="1800" dirty="0" smtClean="0"/>
              <a:t>).</a:t>
            </a:r>
          </a:p>
          <a:p>
            <a:pPr lvl="0" algn="just"/>
            <a:r>
              <a:rPr lang="cs-CZ" sz="1800" dirty="0" smtClean="0"/>
              <a:t> </a:t>
            </a:r>
            <a:r>
              <a:rPr lang="cs-CZ" sz="1800" b="1" dirty="0"/>
              <a:t>Dimenze struktura </a:t>
            </a:r>
            <a:r>
              <a:rPr lang="cs-CZ" sz="1800" dirty="0"/>
              <a:t>(zaměření na úkol) se vztahuje k roli lídra při dosahování stanovených výkonnostních cílů. Struktura zahrnuje plánování a organizování práce, iniciace a organizace aktivity takovým způsobem, aby byl stanovený cíl včas a správně dosažen</a:t>
            </a:r>
            <a:r>
              <a:rPr lang="cs-CZ" sz="1800" dirty="0" smtClean="0"/>
              <a:t>.</a:t>
            </a:r>
          </a:p>
          <a:p>
            <a:pPr lvl="0" algn="just"/>
            <a:r>
              <a:rPr lang="cs-CZ" sz="1800" b="1" dirty="0" smtClean="0"/>
              <a:t>Dimenze </a:t>
            </a:r>
            <a:r>
              <a:rPr lang="cs-CZ" sz="1800" b="1" dirty="0"/>
              <a:t>úcta </a:t>
            </a:r>
            <a:r>
              <a:rPr lang="cs-CZ" sz="1800" dirty="0"/>
              <a:t>(zaměření na pracovníky) se vztahuje k míře, v jaké se lídr zaměřuje na budování a udržování vztahů na pracovišti. </a:t>
            </a:r>
            <a:endParaRPr lang="cs-CZ" sz="1800" dirty="0" smtClean="0"/>
          </a:p>
          <a:p>
            <a:pPr lvl="0" algn="just"/>
            <a:r>
              <a:rPr lang="cs-CZ" sz="1800" dirty="0" smtClean="0"/>
              <a:t>Pokud </a:t>
            </a:r>
            <a:r>
              <a:rPr lang="cs-CZ" sz="1800" dirty="0"/>
              <a:t>dáme tyto dvě dimenze do vzájemné souvislosti, tak vznikne dvoudimenzionální model vedení, který nabízí čtyři typy vedení: vysoká míra úcty/nízká míra struktury; vysoká míra úcty/vysoká míra struktury; nízká míra úcty/nízká míra struktury; nízká míra úcty/vysoká míra struktury.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Studie Ohio </a:t>
            </a:r>
            <a:r>
              <a:rPr lang="cs-CZ" dirty="0" err="1" smtClean="0"/>
              <a:t>State</a:t>
            </a:r>
            <a:r>
              <a:rPr lang="cs-CZ" dirty="0" smtClean="0"/>
              <a:t> University</a:t>
            </a:r>
            <a:endParaRPr lang="cs-CZ" dirty="0"/>
          </a:p>
        </p:txBody>
      </p:sp>
    </p:spTree>
    <p:extLst>
      <p:ext uri="{BB962C8B-B14F-4D97-AF65-F5344CB8AC3E}">
        <p14:creationId xmlns:p14="http://schemas.microsoft.com/office/powerpoint/2010/main" val="3380552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Významnou typologii manažerských stylů vedení lidí prezentuje tzv. </a:t>
            </a:r>
            <a:r>
              <a:rPr lang="cs-CZ" sz="1800" b="1" dirty="0"/>
              <a:t>manažerská mřížka GRID</a:t>
            </a:r>
            <a:r>
              <a:rPr lang="cs-CZ" sz="1800" dirty="0"/>
              <a:t> (v současnosti nazývána také jako vůdcovská mřížka) autorů Roberta J. </a:t>
            </a:r>
            <a:r>
              <a:rPr lang="cs-CZ" sz="1800" dirty="0" err="1"/>
              <a:t>Blakea</a:t>
            </a:r>
            <a:r>
              <a:rPr lang="cs-CZ" sz="1800" dirty="0"/>
              <a:t> a Jane S. </a:t>
            </a:r>
            <a:r>
              <a:rPr lang="cs-CZ" sz="1800" dirty="0" err="1"/>
              <a:t>Mouton</a:t>
            </a:r>
            <a:r>
              <a:rPr lang="cs-CZ" sz="1800" dirty="0"/>
              <a:t> z roku 1964</a:t>
            </a:r>
            <a:r>
              <a:rPr lang="cs-CZ" sz="1800" dirty="0" smtClean="0"/>
              <a:t>.</a:t>
            </a:r>
          </a:p>
          <a:p>
            <a:pPr lvl="0" algn="just"/>
            <a:r>
              <a:rPr lang="cs-CZ" sz="1800" dirty="0"/>
              <a:t>Podstatou této typologie je členění manažerských stylů podle zaměření manažera na zaměstnance (snaha o uspokojení potřeb pracovníků) a podle zaměření manažera na výkon/produkci (snaha o splnění uložených úkolů a dosažení co nejvyššího pracovního výkonu)</a:t>
            </a:r>
            <a:r>
              <a:rPr lang="cs-CZ" sz="1800" dirty="0" smtClean="0"/>
              <a:t>. </a:t>
            </a:r>
          </a:p>
          <a:p>
            <a:pPr lvl="0" algn="just"/>
            <a:r>
              <a:rPr lang="cs-CZ" sz="1800" dirty="0"/>
              <a:t>Obě veličiny, zaměření na zaměstnance a zaměření na výkon, jsou hodnoceny na škále od 1 do </a:t>
            </a:r>
            <a:r>
              <a:rPr lang="cs-CZ" sz="1800" dirty="0" smtClean="0"/>
              <a:t>9.</a:t>
            </a:r>
          </a:p>
          <a:p>
            <a:pPr lvl="0" algn="just"/>
            <a:r>
              <a:rPr lang="cs-CZ" sz="1800" dirty="0"/>
              <a:t>Na základě tohoto hodnocení bylo vymezeno pět manažerských stylů vedení </a:t>
            </a:r>
            <a:r>
              <a:rPr lang="cs-CZ" sz="1800" dirty="0" smtClean="0"/>
              <a:t>lidí: manažer venkovského klubu, týmový manažer, autoritativní manažer, ochuzený management, střední cesta.</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Manažerská mřížka GRID I</a:t>
            </a:r>
            <a:endParaRPr lang="cs-CZ" dirty="0"/>
          </a:p>
        </p:txBody>
      </p:sp>
    </p:spTree>
    <p:extLst>
      <p:ext uri="{BB962C8B-B14F-4D97-AF65-F5344CB8AC3E}">
        <p14:creationId xmlns:p14="http://schemas.microsoft.com/office/powerpoint/2010/main" val="39222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1,9: </a:t>
            </a:r>
            <a:r>
              <a:rPr lang="cs-CZ" sz="1800" i="1" dirty="0"/>
              <a:t>manažer venkovského klubu (vedoucí spolku zahrádkářů</a:t>
            </a:r>
            <a:r>
              <a:rPr lang="cs-CZ" sz="1800" dirty="0"/>
              <a:t>) – manažer se primárně věnuje potřebám pracovníků, často na úkor pracovních výsledků; </a:t>
            </a:r>
          </a:p>
          <a:p>
            <a:pPr lvl="0" algn="just"/>
            <a:r>
              <a:rPr lang="cs-CZ" sz="1800" dirty="0"/>
              <a:t>9,9: </a:t>
            </a:r>
            <a:r>
              <a:rPr lang="cs-CZ" sz="1800" i="1" dirty="0"/>
              <a:t>týmový manažer</a:t>
            </a:r>
            <a:r>
              <a:rPr lang="cs-CZ" sz="1800" dirty="0"/>
              <a:t> – manažer se snaží dosáhnout optimálních výkonů prostřednictvím participaci a budování důvěry a spolupráce s pracovníky;</a:t>
            </a:r>
          </a:p>
          <a:p>
            <a:pPr lvl="0" algn="just"/>
            <a:r>
              <a:rPr lang="cs-CZ" sz="1800" dirty="0"/>
              <a:t>9,1: </a:t>
            </a:r>
            <a:r>
              <a:rPr lang="cs-CZ" sz="1800" i="1" dirty="0"/>
              <a:t>autoritativní manažer</a:t>
            </a:r>
            <a:r>
              <a:rPr lang="cs-CZ" sz="1800" dirty="0"/>
              <a:t> </a:t>
            </a:r>
            <a:r>
              <a:rPr lang="cs-CZ" sz="1800" i="1" dirty="0"/>
              <a:t>(plantážník</a:t>
            </a:r>
            <a:r>
              <a:rPr lang="cs-CZ" sz="1800" dirty="0"/>
              <a:t>) – manažer je primárně zaměřen na pracovní výkon, přičemž věnuje minimální pozornost problémům svých pracovníků;</a:t>
            </a:r>
          </a:p>
          <a:p>
            <a:pPr lvl="0" algn="just"/>
            <a:r>
              <a:rPr lang="cs-CZ" sz="1800" dirty="0"/>
              <a:t>1,1: </a:t>
            </a:r>
            <a:r>
              <a:rPr lang="cs-CZ" sz="1800" i="1" dirty="0"/>
              <a:t>ochuzený management (volný průběh</a:t>
            </a:r>
            <a:r>
              <a:rPr lang="cs-CZ" sz="1800" dirty="0"/>
              <a:t>) – manažer nejen vydává minimální úsilí k odvedení požadovaného výkonu, ale také si nevšímá potřeb pracovníků;</a:t>
            </a:r>
          </a:p>
          <a:p>
            <a:pPr algn="just"/>
            <a:r>
              <a:rPr lang="cs-CZ" sz="1800" dirty="0"/>
              <a:t>5,5: </a:t>
            </a:r>
            <a:r>
              <a:rPr lang="cs-CZ" sz="1800" i="1" dirty="0"/>
              <a:t>střední cesta (organizační člověk</a:t>
            </a:r>
            <a:r>
              <a:rPr lang="cs-CZ" sz="1800" dirty="0"/>
              <a:t>) – manažer se věnuje částečně dosažení požadovaného pracovního výkonu a částečně i potřebám pracovníků, manažer se spokojí s kompromisy než aby usiloval o maximální naplnění jednoho nebo druhého.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Manažerská mřížka GRID II</a:t>
            </a:r>
            <a:endParaRPr lang="cs-CZ" dirty="0"/>
          </a:p>
        </p:txBody>
      </p:sp>
    </p:spTree>
    <p:extLst>
      <p:ext uri="{BB962C8B-B14F-4D97-AF65-F5344CB8AC3E}">
        <p14:creationId xmlns:p14="http://schemas.microsoft.com/office/powerpoint/2010/main" val="3677642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Manažerská mřížka GRID III</a:t>
            </a:r>
            <a:endParaRPr lang="cs-CZ" dirty="0"/>
          </a:p>
        </p:txBody>
      </p:sp>
      <p:pic>
        <p:nvPicPr>
          <p:cNvPr id="5" name="Obrázek 4" descr="https://publi.cz/books/114/images/pics/6-01.jpg"/>
          <p:cNvPicPr/>
          <p:nvPr/>
        </p:nvPicPr>
        <p:blipFill>
          <a:blip r:embed="rId2">
            <a:extLst>
              <a:ext uri="{28A0092B-C50C-407E-A947-70E740481C1C}">
                <a14:useLocalDpi xmlns:a14="http://schemas.microsoft.com/office/drawing/2010/main" val="0"/>
              </a:ext>
            </a:extLst>
          </a:blip>
          <a:srcRect/>
          <a:stretch>
            <a:fillRect/>
          </a:stretch>
        </p:blipFill>
        <p:spPr bwMode="auto">
          <a:xfrm>
            <a:off x="539552" y="843558"/>
            <a:ext cx="7560840" cy="3744416"/>
          </a:xfrm>
          <a:prstGeom prst="rect">
            <a:avLst/>
          </a:prstGeom>
          <a:noFill/>
          <a:ln>
            <a:noFill/>
          </a:ln>
        </p:spPr>
      </p:pic>
    </p:spTree>
    <p:extLst>
      <p:ext uri="{BB962C8B-B14F-4D97-AF65-F5344CB8AC3E}">
        <p14:creationId xmlns:p14="http://schemas.microsoft.com/office/powerpoint/2010/main" val="4076736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Fiedlerův kontingenční model</a:t>
            </a:r>
            <a:r>
              <a:rPr lang="cs-CZ" sz="1800" dirty="0"/>
              <a:t> </a:t>
            </a:r>
            <a:r>
              <a:rPr lang="cs-CZ" sz="1800" dirty="0" smtClean="0"/>
              <a:t>předpokládal</a:t>
            </a:r>
            <a:r>
              <a:rPr lang="cs-CZ" sz="1800" dirty="0"/>
              <a:t>, že efektivní výkonnost skupiny závisí na adekvátním zvoleném stylu vedení, odpovídající míře kontroly a vlivu na danou situaci. </a:t>
            </a:r>
            <a:endParaRPr lang="cs-CZ" sz="1800" dirty="0" smtClean="0"/>
          </a:p>
          <a:p>
            <a:pPr lvl="0" algn="just"/>
            <a:r>
              <a:rPr lang="cs-CZ" sz="1800" dirty="0" smtClean="0"/>
              <a:t>Tento </a:t>
            </a:r>
            <a:r>
              <a:rPr lang="cs-CZ" sz="1800" dirty="0"/>
              <a:t>model předpokládá, že určitý styl vedení se stává nejefektivnějším v různých typech situací. </a:t>
            </a:r>
            <a:endParaRPr lang="cs-CZ" sz="1800" dirty="0" smtClean="0"/>
          </a:p>
          <a:p>
            <a:pPr lvl="0" algn="just"/>
            <a:r>
              <a:rPr lang="cs-CZ" sz="1800" dirty="0" smtClean="0"/>
              <a:t>V</a:t>
            </a:r>
            <a:r>
              <a:rPr lang="cs-CZ" sz="1800" dirty="0"/>
              <a:t> tomto </a:t>
            </a:r>
            <a:r>
              <a:rPr lang="cs-CZ" sz="1800" dirty="0" smtClean="0"/>
              <a:t>modelu byly určeny </a:t>
            </a:r>
            <a:r>
              <a:rPr lang="cs-CZ" sz="1800" dirty="0"/>
              <a:t>klíčové definovat styly vedení a různé typy situací. </a:t>
            </a:r>
            <a:endParaRPr lang="cs-CZ" sz="1800" dirty="0" smtClean="0"/>
          </a:p>
          <a:p>
            <a:pPr lvl="0" algn="just"/>
            <a:r>
              <a:rPr lang="cs-CZ" sz="1800" dirty="0" smtClean="0"/>
              <a:t>Z</a:t>
            </a:r>
            <a:r>
              <a:rPr lang="cs-CZ" sz="1800" dirty="0"/>
              <a:t> pohledu stylu vedení byly určeny tyto styly vedení: orientace na úkol a orientace na budování vztahů. </a:t>
            </a:r>
            <a:endParaRPr lang="cs-CZ" sz="1800" dirty="0" smtClean="0"/>
          </a:p>
          <a:p>
            <a:pPr lvl="0" algn="just"/>
            <a:r>
              <a:rPr lang="cs-CZ" sz="1800" dirty="0" smtClean="0"/>
              <a:t>Na </a:t>
            </a:r>
            <a:r>
              <a:rPr lang="cs-CZ" sz="1800" dirty="0"/>
              <a:t>základě rozsáhlých výzkumů byly určeny tyto </a:t>
            </a:r>
            <a:r>
              <a:rPr lang="cs-CZ" sz="1800" b="1" dirty="0"/>
              <a:t>klíčové situační faktory </a:t>
            </a:r>
            <a:r>
              <a:rPr lang="cs-CZ" sz="1800" dirty="0"/>
              <a:t>pro efektivní vedení: vztahy mezi vedoucím a podřízenými (míra důvěry, úcty a respektu); struktura úkolu (míra formalizace a strukturování úkolu); pozice síly (míra vlivu lídra na aktivity).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Fiedlerův kontingenční model I</a:t>
            </a:r>
            <a:endParaRPr lang="cs-CZ" dirty="0"/>
          </a:p>
        </p:txBody>
      </p:sp>
    </p:spTree>
    <p:extLst>
      <p:ext uri="{BB962C8B-B14F-4D97-AF65-F5344CB8AC3E}">
        <p14:creationId xmlns:p14="http://schemas.microsoft.com/office/powerpoint/2010/main" val="16672390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smtClean="0"/>
              <a:t>Ve </a:t>
            </a:r>
            <a:r>
              <a:rPr lang="cs-CZ" sz="1800" dirty="0"/>
              <a:t>Fidlerově modelu na základě kombinace situačních faktorů a stylu vedení vzniká osm možných kombinací vedení lidí vedoucí k požadované výkonnosti pracovní skupiny</a:t>
            </a:r>
            <a:r>
              <a:rPr lang="cs-CZ" sz="1800" dirty="0" smtClean="0"/>
              <a:t>. </a:t>
            </a:r>
          </a:p>
          <a:p>
            <a:pPr lvl="0" algn="just"/>
            <a:r>
              <a:rPr lang="cs-CZ" sz="1800" dirty="0" smtClean="0"/>
              <a:t>Všechny </a:t>
            </a:r>
            <a:r>
              <a:rPr lang="cs-CZ" sz="1800" dirty="0"/>
              <a:t>výše uvedené faktory určují, jak hodně je situace daného manažera příznivá. </a:t>
            </a:r>
            <a:endParaRPr lang="cs-CZ" sz="1800" dirty="0" smtClean="0"/>
          </a:p>
          <a:p>
            <a:pPr lvl="0" algn="just"/>
            <a:r>
              <a:rPr lang="cs-CZ" sz="1800" dirty="0" smtClean="0"/>
              <a:t>Fiedler </a:t>
            </a:r>
            <a:r>
              <a:rPr lang="cs-CZ" sz="1800" dirty="0"/>
              <a:t>tvrdí, že nejpříznivější situace se vyznačují dobrými vztahy mezi manažerem a pracovníky, jasně definovanými pracovními úkoly a silnou pravomocí. </a:t>
            </a:r>
            <a:endParaRPr lang="cs-CZ" sz="1800" dirty="0" smtClean="0"/>
          </a:p>
          <a:p>
            <a:pPr lvl="0" algn="just"/>
            <a:r>
              <a:rPr lang="cs-CZ" sz="1800" dirty="0" smtClean="0"/>
              <a:t>Pokud </a:t>
            </a:r>
            <a:r>
              <a:rPr lang="cs-CZ" sz="1800" dirty="0"/>
              <a:t>jsou vztahy špatné, práce není strukturovaná a manažer nemá dostatečně silnou pravomoc, potom se jedná o nepříznivou situaci</a:t>
            </a:r>
            <a:r>
              <a:rPr lang="cs-CZ" sz="1800" dirty="0" smtClean="0"/>
              <a:t>.</a:t>
            </a:r>
          </a:p>
          <a:p>
            <a:pPr lvl="0" algn="just"/>
            <a:r>
              <a:rPr lang="cs-CZ" sz="1800" dirty="0"/>
              <a:t>Podle Fiedlerova kontingenčního modelu záleží efektivita manažera na tom, nakolik jeho styl vedení lidí odpovídá pozici, kterou </a:t>
            </a:r>
            <a:r>
              <a:rPr lang="cs-CZ" sz="1800" dirty="0" smtClean="0"/>
              <a:t>zastává.</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Fiedlerův kontingenční model II</a:t>
            </a:r>
            <a:endParaRPr lang="cs-CZ" dirty="0"/>
          </a:p>
        </p:txBody>
      </p:sp>
    </p:spTree>
    <p:extLst>
      <p:ext uri="{BB962C8B-B14F-4D97-AF65-F5344CB8AC3E}">
        <p14:creationId xmlns:p14="http://schemas.microsoft.com/office/powerpoint/2010/main" val="1650725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Hersey</a:t>
            </a:r>
            <a:r>
              <a:rPr lang="cs-CZ" sz="1800" b="1" dirty="0"/>
              <a:t> a </a:t>
            </a:r>
            <a:r>
              <a:rPr lang="cs-CZ" sz="1800" b="1" dirty="0" err="1"/>
              <a:t>Blanchardova</a:t>
            </a:r>
            <a:r>
              <a:rPr lang="cs-CZ" sz="1800" b="1" dirty="0"/>
              <a:t> teorie situačního vedení</a:t>
            </a:r>
            <a:r>
              <a:rPr lang="cs-CZ" sz="1800" dirty="0"/>
              <a:t>, která patří svým charakterem mezi kontingenční přístupy, se zaměřuje na připravenost, popř. zralost, následovníků. </a:t>
            </a:r>
            <a:endParaRPr lang="cs-CZ" sz="1800" dirty="0" smtClean="0"/>
          </a:p>
          <a:p>
            <a:pPr lvl="0" algn="just"/>
            <a:r>
              <a:rPr lang="cs-CZ" sz="1800" dirty="0" smtClean="0"/>
              <a:t>Tato teorie klade </a:t>
            </a:r>
            <a:r>
              <a:rPr lang="cs-CZ" sz="1800" dirty="0"/>
              <a:t>důraz nejen na lídra, ale také na podřízené pracovníky, konkrétně pak následovníky. Následovníci jsou lidé, kteří akceptují lídra a jsou ochotni jej následovat. </a:t>
            </a:r>
            <a:endParaRPr lang="cs-CZ" sz="1800" dirty="0" smtClean="0"/>
          </a:p>
          <a:p>
            <a:pPr lvl="0" algn="just"/>
            <a:r>
              <a:rPr lang="cs-CZ" sz="1800" dirty="0" smtClean="0"/>
              <a:t>Připravenost </a:t>
            </a:r>
            <a:r>
              <a:rPr lang="cs-CZ" sz="1800" dirty="0"/>
              <a:t>(zralost) vymezují </a:t>
            </a:r>
            <a:r>
              <a:rPr lang="cs-CZ" sz="1800" dirty="0" err="1"/>
              <a:t>Hersey</a:t>
            </a:r>
            <a:r>
              <a:rPr lang="cs-CZ" sz="1800" dirty="0"/>
              <a:t> a </a:t>
            </a:r>
            <a:r>
              <a:rPr lang="cs-CZ" sz="1800" dirty="0" err="1"/>
              <a:t>Blanchard</a:t>
            </a:r>
            <a:r>
              <a:rPr lang="cs-CZ" sz="1800" dirty="0"/>
              <a:t> </a:t>
            </a:r>
            <a:r>
              <a:rPr lang="cs-CZ" sz="1800" dirty="0" smtClean="0"/>
              <a:t>jako míru </a:t>
            </a:r>
            <a:r>
              <a:rPr lang="cs-CZ" sz="1800" dirty="0"/>
              <a:t>do jaké jsou lidé schopni a ochotni plnit konkrétní úkol. </a:t>
            </a:r>
            <a:endParaRPr lang="cs-CZ" sz="1800" dirty="0" smtClean="0"/>
          </a:p>
          <a:p>
            <a:pPr lvl="0" algn="just"/>
            <a:r>
              <a:rPr lang="cs-CZ" sz="1800" dirty="0" smtClean="0"/>
              <a:t>Teorie </a:t>
            </a:r>
            <a:r>
              <a:rPr lang="cs-CZ" sz="1800" dirty="0"/>
              <a:t>situačního vedení je založena na předpokladu existence nelineárního vztahu mezi těmito faktory – připravenost následovníků, dimenze orientována na úkol (direktivní přístup, úkolové chování), dimenze orientována na budování vztahů (podpůrný přístup, vztahové chování</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92688" cy="507703"/>
          </a:xfrm>
        </p:spPr>
        <p:txBody>
          <a:bodyPr/>
          <a:lstStyle/>
          <a:p>
            <a:r>
              <a:rPr lang="cs-CZ" dirty="0" err="1" smtClean="0"/>
              <a:t>Hersey</a:t>
            </a:r>
            <a:r>
              <a:rPr lang="cs-CZ" dirty="0" smtClean="0"/>
              <a:t> a </a:t>
            </a:r>
            <a:r>
              <a:rPr lang="cs-CZ" dirty="0" err="1" smtClean="0"/>
              <a:t>Blanchardova</a:t>
            </a:r>
            <a:r>
              <a:rPr lang="cs-CZ" dirty="0" smtClean="0"/>
              <a:t> teorie situačního vedení I</a:t>
            </a:r>
            <a:endParaRPr lang="cs-CZ" dirty="0"/>
          </a:p>
        </p:txBody>
      </p:sp>
    </p:spTree>
    <p:extLst>
      <p:ext uri="{BB962C8B-B14F-4D97-AF65-F5344CB8AC3E}">
        <p14:creationId xmlns:p14="http://schemas.microsoft.com/office/powerpoint/2010/main" val="1520971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9164"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b="1" dirty="0"/>
              <a:t>Manažer</a:t>
            </a:r>
            <a:r>
              <a:rPr lang="cs-CZ" sz="1700" dirty="0"/>
              <a:t> spravuje – </a:t>
            </a:r>
            <a:r>
              <a:rPr lang="cs-CZ" sz="1700" b="1" dirty="0"/>
              <a:t>lídr</a:t>
            </a:r>
            <a:r>
              <a:rPr lang="cs-CZ" sz="1700" dirty="0"/>
              <a:t> inovuje.</a:t>
            </a:r>
          </a:p>
          <a:p>
            <a:pPr lvl="0" algn="just"/>
            <a:r>
              <a:rPr lang="cs-CZ" sz="1700" b="1" dirty="0"/>
              <a:t>Manažer</a:t>
            </a:r>
            <a:r>
              <a:rPr lang="cs-CZ" sz="1700" dirty="0"/>
              <a:t> je kopie – </a:t>
            </a:r>
            <a:r>
              <a:rPr lang="cs-CZ" sz="1700" b="1" dirty="0"/>
              <a:t>lídr</a:t>
            </a:r>
            <a:r>
              <a:rPr lang="cs-CZ" sz="1700" dirty="0"/>
              <a:t> je originální.</a:t>
            </a:r>
          </a:p>
          <a:p>
            <a:pPr lvl="0" algn="just"/>
            <a:r>
              <a:rPr lang="cs-CZ" sz="1700" b="1" dirty="0"/>
              <a:t>Manažer</a:t>
            </a:r>
            <a:r>
              <a:rPr lang="cs-CZ" sz="1700" dirty="0"/>
              <a:t> udržuje – </a:t>
            </a:r>
            <a:r>
              <a:rPr lang="cs-CZ" sz="1700" b="1" dirty="0"/>
              <a:t>lídr</a:t>
            </a:r>
            <a:r>
              <a:rPr lang="cs-CZ" sz="1700" dirty="0"/>
              <a:t> rozvíjí.</a:t>
            </a:r>
          </a:p>
          <a:p>
            <a:pPr lvl="0" algn="just"/>
            <a:r>
              <a:rPr lang="cs-CZ" sz="1700" b="1" dirty="0"/>
              <a:t>Manažer</a:t>
            </a:r>
            <a:r>
              <a:rPr lang="cs-CZ" sz="1700" dirty="0"/>
              <a:t> se zaměřuje na systémy a struktury – </a:t>
            </a:r>
            <a:r>
              <a:rPr lang="cs-CZ" sz="1700" b="1" dirty="0"/>
              <a:t>lídr</a:t>
            </a:r>
            <a:r>
              <a:rPr lang="cs-CZ" sz="1700" dirty="0"/>
              <a:t> se zaměřuje na lidi.</a:t>
            </a:r>
          </a:p>
          <a:p>
            <a:pPr lvl="0" algn="just"/>
            <a:r>
              <a:rPr lang="cs-CZ" sz="1700" b="1" dirty="0"/>
              <a:t>Manažer</a:t>
            </a:r>
            <a:r>
              <a:rPr lang="cs-CZ" sz="1700" dirty="0"/>
              <a:t> se spoléhá na kontrolu – </a:t>
            </a:r>
            <a:r>
              <a:rPr lang="cs-CZ" sz="1700" b="1" dirty="0"/>
              <a:t>lídr</a:t>
            </a:r>
            <a:r>
              <a:rPr lang="cs-CZ" sz="1700" dirty="0"/>
              <a:t> vyvolává důvěru.</a:t>
            </a:r>
          </a:p>
          <a:p>
            <a:pPr lvl="0" algn="just"/>
            <a:r>
              <a:rPr lang="cs-CZ" sz="1700" b="1" dirty="0"/>
              <a:t>Manažer</a:t>
            </a:r>
            <a:r>
              <a:rPr lang="cs-CZ" sz="1700" dirty="0"/>
              <a:t> má výhled krátkodobý – </a:t>
            </a:r>
            <a:r>
              <a:rPr lang="cs-CZ" sz="1700" b="1" dirty="0"/>
              <a:t>lídr </a:t>
            </a:r>
            <a:r>
              <a:rPr lang="cs-CZ" sz="1700" dirty="0"/>
              <a:t>má perspektivu dlouhodobou.</a:t>
            </a:r>
          </a:p>
          <a:p>
            <a:pPr lvl="0" algn="just"/>
            <a:r>
              <a:rPr lang="cs-CZ" sz="1700" b="1" dirty="0"/>
              <a:t>Manažer</a:t>
            </a:r>
            <a:r>
              <a:rPr lang="cs-CZ" sz="1700" dirty="0"/>
              <a:t> se ptá jak a kdy – </a:t>
            </a:r>
            <a:r>
              <a:rPr lang="cs-CZ" sz="1700" b="1" dirty="0"/>
              <a:t>lídr</a:t>
            </a:r>
            <a:r>
              <a:rPr lang="cs-CZ" sz="1700" dirty="0"/>
              <a:t> se ptá co a proč.</a:t>
            </a:r>
          </a:p>
          <a:p>
            <a:pPr lvl="0" algn="just"/>
            <a:r>
              <a:rPr lang="cs-CZ" sz="1700" b="1" dirty="0"/>
              <a:t>Manažer</a:t>
            </a:r>
            <a:r>
              <a:rPr lang="cs-CZ" sz="1700" dirty="0"/>
              <a:t> má svůj pohled vždy upřen na termíny splnění konkrétních úkolů – </a:t>
            </a:r>
            <a:r>
              <a:rPr lang="cs-CZ" sz="1700" b="1" dirty="0"/>
              <a:t>lídr</a:t>
            </a:r>
            <a:r>
              <a:rPr lang="cs-CZ" sz="1700" dirty="0"/>
              <a:t> na obzor cesty.</a:t>
            </a:r>
          </a:p>
          <a:p>
            <a:pPr lvl="0" algn="just"/>
            <a:r>
              <a:rPr lang="cs-CZ" sz="1700" b="1" dirty="0"/>
              <a:t>Manažer</a:t>
            </a:r>
            <a:r>
              <a:rPr lang="cs-CZ" sz="1700" dirty="0"/>
              <a:t> napodobuje – </a:t>
            </a:r>
            <a:r>
              <a:rPr lang="cs-CZ" sz="1700" b="1" dirty="0"/>
              <a:t>lídr</a:t>
            </a:r>
            <a:r>
              <a:rPr lang="cs-CZ" sz="1700" dirty="0"/>
              <a:t> tvoří.</a:t>
            </a:r>
          </a:p>
          <a:p>
            <a:pPr lvl="0" algn="just"/>
            <a:r>
              <a:rPr lang="cs-CZ" sz="1700" b="1" dirty="0"/>
              <a:t>Manažer</a:t>
            </a:r>
            <a:r>
              <a:rPr lang="cs-CZ" sz="1700" dirty="0"/>
              <a:t> akceptuje status quo – </a:t>
            </a:r>
            <a:r>
              <a:rPr lang="cs-CZ" sz="1700" b="1" dirty="0"/>
              <a:t>lídr</a:t>
            </a:r>
            <a:r>
              <a:rPr lang="cs-CZ" sz="1700" dirty="0"/>
              <a:t> jej zpochybňuje.</a:t>
            </a:r>
          </a:p>
          <a:p>
            <a:pPr lvl="0" algn="just"/>
            <a:r>
              <a:rPr lang="cs-CZ" sz="1700" b="1" dirty="0"/>
              <a:t>Manažer</a:t>
            </a:r>
            <a:r>
              <a:rPr lang="cs-CZ" sz="1700" dirty="0"/>
              <a:t> je klasický dobrý voják – </a:t>
            </a:r>
            <a:r>
              <a:rPr lang="cs-CZ" sz="1700" b="1" dirty="0"/>
              <a:t>lídr</a:t>
            </a:r>
            <a:r>
              <a:rPr lang="cs-CZ" sz="1700" dirty="0"/>
              <a:t> je svébytná osobnost.</a:t>
            </a:r>
          </a:p>
          <a:p>
            <a:pPr algn="just"/>
            <a:r>
              <a:rPr lang="cs-CZ" sz="1700" b="1" dirty="0"/>
              <a:t>Manažer</a:t>
            </a:r>
            <a:r>
              <a:rPr lang="cs-CZ" sz="1700" dirty="0"/>
              <a:t> dělá věci správně – </a:t>
            </a:r>
            <a:r>
              <a:rPr lang="cs-CZ" sz="1700" b="1" dirty="0"/>
              <a:t>lídr</a:t>
            </a:r>
            <a:r>
              <a:rPr lang="cs-CZ" sz="1700" dirty="0"/>
              <a:t> dělá správné věci.</a:t>
            </a:r>
            <a:r>
              <a:rPr lang="cs-CZ" sz="1700" dirty="0" smtClean="0"/>
              <a:t>.</a:t>
            </a:r>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Rozdíly mezi manažerem a lídrem</a:t>
            </a:r>
            <a:endParaRPr lang="cs-CZ" dirty="0"/>
          </a:p>
        </p:txBody>
      </p:sp>
    </p:spTree>
    <p:extLst>
      <p:ext uri="{BB962C8B-B14F-4D97-AF65-F5344CB8AC3E}">
        <p14:creationId xmlns:p14="http://schemas.microsoft.com/office/powerpoint/2010/main" val="1437999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Chování orientované na úkol a na budování vztahů </a:t>
            </a:r>
            <a:r>
              <a:rPr lang="cs-CZ" sz="1800" dirty="0"/>
              <a:t>představují styly vedení, které si autoři tohoto modelu půjčili od předchozích teorií. </a:t>
            </a:r>
            <a:endParaRPr lang="cs-CZ" sz="1800" dirty="0" smtClean="0"/>
          </a:p>
          <a:p>
            <a:pPr lvl="0" algn="just"/>
            <a:r>
              <a:rPr lang="cs-CZ" sz="1800" b="1" dirty="0" smtClean="0"/>
              <a:t>Chování </a:t>
            </a:r>
            <a:r>
              <a:rPr lang="cs-CZ" sz="1800" b="1" dirty="0"/>
              <a:t>orientované na úkol</a:t>
            </a:r>
            <a:r>
              <a:rPr lang="cs-CZ" sz="1800" dirty="0"/>
              <a:t>, nebo také direktivní přístup, znamená, že pracovníkovi manažera poskytne potřebné instrukce, řekne mu, co přesně a jakým způsobem má dělat. </a:t>
            </a:r>
            <a:endParaRPr lang="cs-CZ" sz="1800" dirty="0" smtClean="0"/>
          </a:p>
          <a:p>
            <a:pPr lvl="0" algn="just"/>
            <a:r>
              <a:rPr lang="cs-CZ" sz="1800" dirty="0" smtClean="0"/>
              <a:t>Zatímco </a:t>
            </a:r>
            <a:r>
              <a:rPr lang="cs-CZ" sz="1800" dirty="0"/>
              <a:t>chování orientované na budování vztahů, podpůrný přístup, je zaměřené na povzbuzování pracovníka a poskytnutí osobní podpory potřebné ke splnění úkolu. </a:t>
            </a:r>
            <a:endParaRPr lang="cs-CZ" sz="1800" dirty="0" smtClean="0"/>
          </a:p>
          <a:p>
            <a:pPr lvl="0" algn="just"/>
            <a:r>
              <a:rPr lang="cs-CZ" sz="1800" dirty="0" smtClean="0"/>
              <a:t>Kombinací </a:t>
            </a:r>
            <a:r>
              <a:rPr lang="cs-CZ" sz="1800" dirty="0"/>
              <a:t>těchto tří faktorů vzniká třídimenzionální model efektivního vedení a jsou vymezeny čtyři styly </a:t>
            </a:r>
            <a:r>
              <a:rPr lang="cs-CZ" sz="1800" dirty="0" smtClean="0"/>
              <a:t>vedení.</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smtClean="0"/>
              <a:t>Hersey</a:t>
            </a:r>
            <a:r>
              <a:rPr lang="cs-CZ" dirty="0" smtClean="0"/>
              <a:t> a </a:t>
            </a:r>
            <a:r>
              <a:rPr lang="cs-CZ" dirty="0" err="1" smtClean="0"/>
              <a:t>Blanchardova</a:t>
            </a:r>
            <a:r>
              <a:rPr lang="cs-CZ" dirty="0" smtClean="0"/>
              <a:t> teorie situačního vedení II</a:t>
            </a:r>
            <a:endParaRPr lang="cs-CZ" dirty="0"/>
          </a:p>
        </p:txBody>
      </p:sp>
    </p:spTree>
    <p:extLst>
      <p:ext uri="{BB962C8B-B14F-4D97-AF65-F5344CB8AC3E}">
        <p14:creationId xmlns:p14="http://schemas.microsoft.com/office/powerpoint/2010/main" val="1381524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jestliže je pracovník je ochotný a schopný plnit konkrétní úkol, potom lídr jej nechává samotného a převádí na něj odpovědnost za splnění úkolu, lídr pracovníka pouze kontroluje a komentuje jeho práci proto, aby pracovník měl pocit </a:t>
            </a:r>
            <a:r>
              <a:rPr lang="cs-CZ" sz="1800" dirty="0" smtClean="0"/>
              <a:t>docenění;</a:t>
            </a:r>
            <a:endParaRPr lang="cs-CZ" sz="1800" dirty="0"/>
          </a:p>
          <a:p>
            <a:pPr lvl="0" algn="just"/>
            <a:r>
              <a:rPr lang="cs-CZ" sz="1800" dirty="0"/>
              <a:t>jestliže je pracovník není ochotný ani schopný konkrétní úkol plnit, potom lídr pracovníka vede krok za krokem, definuje jeho roli a přesně určuje co má a jakým způsobem dělat, přičemž se lídr snaží budovat s pracovníkem určité </a:t>
            </a:r>
            <a:r>
              <a:rPr lang="cs-CZ" sz="1800" dirty="0" smtClean="0"/>
              <a:t>vztahy;</a:t>
            </a:r>
            <a:endParaRPr lang="cs-CZ" sz="1800" dirty="0"/>
          </a:p>
          <a:p>
            <a:pPr lvl="0" algn="just"/>
            <a:r>
              <a:rPr lang="cs-CZ" sz="1800" dirty="0"/>
              <a:t>jestliže je pracovník neschopen a zároveň ochoten konkrétní úkol splnit, potom je potřeba, aby lídr poskytl přesné instrukce a vedení, ale zároveň pracovníka v maximální míře </a:t>
            </a:r>
            <a:r>
              <a:rPr lang="cs-CZ" sz="1800" dirty="0" smtClean="0"/>
              <a:t>podporoval;</a:t>
            </a:r>
            <a:endParaRPr lang="cs-CZ" sz="1800" dirty="0"/>
          </a:p>
          <a:p>
            <a:pPr algn="just"/>
            <a:r>
              <a:rPr lang="cs-CZ" sz="1800" dirty="0"/>
              <a:t>jestliže je pracovníka schopen úkol splnit, ale není to ochotný vykonat z důvodu chybějící motivace, potom lídr musí s pracovníkem pracovat, podporovat jej a komunikovat s </a:t>
            </a:r>
            <a:r>
              <a:rPr lang="cs-CZ" sz="1800" dirty="0" smtClean="0"/>
              <a:t>ním.</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smtClean="0"/>
              <a:t>Hersey</a:t>
            </a:r>
            <a:r>
              <a:rPr lang="cs-CZ" dirty="0" smtClean="0"/>
              <a:t> a </a:t>
            </a:r>
            <a:r>
              <a:rPr lang="cs-CZ" dirty="0" err="1" smtClean="0"/>
              <a:t>Blanchardova</a:t>
            </a:r>
            <a:r>
              <a:rPr lang="cs-CZ" dirty="0" smtClean="0"/>
              <a:t> teorie situačního vedení III</a:t>
            </a:r>
            <a:endParaRPr lang="cs-CZ" dirty="0"/>
          </a:p>
        </p:txBody>
      </p:sp>
    </p:spTree>
    <p:extLst>
      <p:ext uri="{BB962C8B-B14F-4D97-AF65-F5344CB8AC3E}">
        <p14:creationId xmlns:p14="http://schemas.microsoft.com/office/powerpoint/2010/main" val="39273310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Moderní styly vedení a motivace</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smtClean="0">
                <a:solidFill>
                  <a:srgbClr val="307871"/>
                </a:solidFill>
                <a:latin typeface="Times New Roman" panose="02020603050405020304" pitchFamily="18" charset="0"/>
                <a:cs typeface="Times New Roman" panose="02020603050405020304" pitchFamily="18" charset="0"/>
              </a:rPr>
              <a:t>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899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Teorie cesta-cíl, </a:t>
            </a:r>
            <a:r>
              <a:rPr lang="cs-CZ" sz="1800" dirty="0"/>
              <a:t>jejímž autorem je Robert </a:t>
            </a:r>
            <a:r>
              <a:rPr lang="cs-CZ" sz="1800" dirty="0" smtClean="0"/>
              <a:t>House, </a:t>
            </a:r>
            <a:r>
              <a:rPr lang="cs-CZ" sz="1800" dirty="0"/>
              <a:t>je založena na předpokladu, že lídr své pracovníky při naplňování jejich cílů řídí nebo podporuje. V podstatě vychází z motivační teorie očekávání. </a:t>
            </a:r>
            <a:endParaRPr lang="cs-CZ" sz="1800" dirty="0" smtClean="0"/>
          </a:p>
          <a:p>
            <a:pPr algn="just"/>
            <a:r>
              <a:rPr lang="cs-CZ" sz="1800" dirty="0" smtClean="0"/>
              <a:t>Pojem </a:t>
            </a:r>
            <a:r>
              <a:rPr lang="cs-CZ" sz="1800" dirty="0"/>
              <a:t>cesta-cíl je odvozen z přesvědčení, že efektivní vedení odstraňuje překážky a nástrahy tak že, pracovníci mají jasnější cestu k naplňování stanovených cílů</a:t>
            </a:r>
            <a:r>
              <a:rPr lang="cs-CZ" sz="1800" dirty="0" smtClean="0"/>
              <a:t>.</a:t>
            </a:r>
          </a:p>
          <a:p>
            <a:pPr marL="0" indent="0" algn="just">
              <a:buNone/>
            </a:pPr>
            <a:r>
              <a:rPr lang="cs-CZ" sz="1800" dirty="0"/>
              <a:t>House identifikoval čtyři typy </a:t>
            </a:r>
            <a:r>
              <a:rPr lang="cs-CZ" sz="1800" dirty="0" smtClean="0"/>
              <a:t>lídrů:</a:t>
            </a:r>
            <a:endParaRPr lang="cs-CZ" sz="1800" dirty="0"/>
          </a:p>
          <a:p>
            <a:pPr lvl="0" algn="just"/>
            <a:r>
              <a:rPr lang="cs-CZ" sz="1800" b="1" dirty="0"/>
              <a:t>direktivní lídr </a:t>
            </a:r>
            <a:r>
              <a:rPr lang="cs-CZ" sz="1800" dirty="0"/>
              <a:t>– lídr přesně specifikuje úkoly a způsoby jejich dosažení;</a:t>
            </a:r>
          </a:p>
          <a:p>
            <a:pPr lvl="0" algn="just"/>
            <a:r>
              <a:rPr lang="cs-CZ" sz="1800" b="1" dirty="0"/>
              <a:t>podporující lídr </a:t>
            </a:r>
            <a:r>
              <a:rPr lang="cs-CZ" sz="1800" dirty="0"/>
              <a:t>– zaměřuje se na potřeby pracovníků a je přátelský;</a:t>
            </a:r>
          </a:p>
          <a:p>
            <a:pPr lvl="0" algn="just"/>
            <a:r>
              <a:rPr lang="cs-CZ" sz="1800" b="1" dirty="0"/>
              <a:t>participativní lídr </a:t>
            </a:r>
            <a:r>
              <a:rPr lang="cs-CZ" sz="1800" dirty="0"/>
              <a:t>– konzultuje se členy týmu své názory a respektuje jejich názory při rozhodování;</a:t>
            </a:r>
          </a:p>
          <a:p>
            <a:pPr algn="just"/>
            <a:r>
              <a:rPr lang="cs-CZ" sz="1800" b="1" dirty="0"/>
              <a:t>lídr orientovaný na úspěch </a:t>
            </a:r>
            <a:r>
              <a:rPr lang="cs-CZ" sz="1800" dirty="0"/>
              <a:t>– nastavuje cíle a očekává, že zaměstnanci je splní na nejvyšší možné </a:t>
            </a:r>
            <a:r>
              <a:rPr lang="cs-CZ" sz="1800" dirty="0" smtClean="0"/>
              <a:t>úrovni.</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vedení cesta-cíl I</a:t>
            </a:r>
            <a:endParaRPr lang="cs-CZ" dirty="0"/>
          </a:p>
        </p:txBody>
      </p:sp>
    </p:spTree>
    <p:extLst>
      <p:ext uri="{BB962C8B-B14F-4D97-AF65-F5344CB8AC3E}">
        <p14:creationId xmlns:p14="http://schemas.microsoft.com/office/powerpoint/2010/main" val="21593610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House ve své teorii předpokládá, že chování lídrů ovlivňují dvě skupiny situačních faktorů, a to faktory prostředí a faktory podřízených. </a:t>
            </a:r>
            <a:endParaRPr lang="cs-CZ" sz="1800" dirty="0" smtClean="0"/>
          </a:p>
          <a:p>
            <a:pPr algn="just"/>
            <a:r>
              <a:rPr lang="cs-CZ" sz="1800" b="1" dirty="0" smtClean="0"/>
              <a:t>Faktory </a:t>
            </a:r>
            <a:r>
              <a:rPr lang="cs-CZ" sz="1800" b="1" dirty="0"/>
              <a:t>prostředí </a:t>
            </a:r>
            <a:r>
              <a:rPr lang="cs-CZ" sz="1800" dirty="0"/>
              <a:t>se zahrnují faktory mimo kontrolu pracovníků, jako je pracovní skupina, strukturování úkolu, systém formálních autorit, pracovní skupina. Faktory prostředí determinují typ chování lídra, jestliže mají podřízení dosáhnout maximálně možných výsledků. </a:t>
            </a:r>
            <a:endParaRPr lang="cs-CZ" sz="1800" dirty="0" smtClean="0"/>
          </a:p>
          <a:p>
            <a:pPr algn="just"/>
            <a:r>
              <a:rPr lang="cs-CZ" sz="1800" b="1" dirty="0" smtClean="0"/>
              <a:t>Faktory </a:t>
            </a:r>
            <a:r>
              <a:rPr lang="cs-CZ" sz="1800" b="1" dirty="0"/>
              <a:t>podřízených </a:t>
            </a:r>
            <a:r>
              <a:rPr lang="cs-CZ" sz="1800" dirty="0"/>
              <a:t>představují osobní charakteristiky samotných podřízených, jako je těžiště kontroly, zkušenosti, očekávané schopnosti. Osobní charakteristiky podřízených determinují jak je prostředí a chování lídra interpretováno. </a:t>
            </a:r>
            <a:endParaRPr lang="cs-CZ" sz="1800" dirty="0" smtClean="0"/>
          </a:p>
          <a:p>
            <a:pPr algn="just"/>
            <a:r>
              <a:rPr lang="cs-CZ" sz="1800" dirty="0" smtClean="0"/>
              <a:t>Teorie </a:t>
            </a:r>
            <a:r>
              <a:rPr lang="cs-CZ" sz="1800" dirty="0"/>
              <a:t>předpokládá, že chování lídra, z pohledu dosahování cílů a výkonů, nebude účinné, pokud nebude slučitelné s prostředím nebo charakteristikami podřízených.</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vedení cesta-cíl II</a:t>
            </a:r>
            <a:endParaRPr lang="cs-CZ" dirty="0"/>
          </a:p>
        </p:txBody>
      </p:sp>
    </p:spTree>
    <p:extLst>
      <p:ext uri="{BB962C8B-B14F-4D97-AF65-F5344CB8AC3E}">
        <p14:creationId xmlns:p14="http://schemas.microsoft.com/office/powerpoint/2010/main" val="11417418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Transakční vedení</a:t>
            </a:r>
            <a:r>
              <a:rPr lang="cs-CZ" sz="1800" dirty="0"/>
              <a:t> je založeno na poskytování určitých odměn (peníze, práce, jistota) za ochotu vyhovět a práci vykonat. </a:t>
            </a:r>
            <a:endParaRPr lang="cs-CZ" sz="1800" dirty="0" smtClean="0"/>
          </a:p>
          <a:p>
            <a:pPr algn="just"/>
            <a:r>
              <a:rPr lang="cs-CZ" sz="1800" dirty="0" smtClean="0"/>
              <a:t>Z</a:t>
            </a:r>
            <a:r>
              <a:rPr lang="cs-CZ" sz="1800" dirty="0"/>
              <a:t> tohoto pohledu se transakční </a:t>
            </a:r>
            <a:r>
              <a:rPr lang="cs-CZ" sz="1800" dirty="0" smtClean="0"/>
              <a:t>lídři </a:t>
            </a:r>
            <a:r>
              <a:rPr lang="cs-CZ" sz="1800" dirty="0"/>
              <a:t>podobají spíše manažerům než lídrům. </a:t>
            </a:r>
            <a:endParaRPr lang="cs-CZ" sz="1800" dirty="0" smtClean="0"/>
          </a:p>
          <a:p>
            <a:pPr algn="just"/>
            <a:r>
              <a:rPr lang="cs-CZ" sz="1800" dirty="0" smtClean="0"/>
              <a:t>Projevy transakčního </a:t>
            </a:r>
            <a:r>
              <a:rPr lang="cs-CZ" sz="1800" dirty="0"/>
              <a:t>vedení lidí jsou podněcovány pouze potřebami a preferencemi lidí, čímž tato podoba vedení lidí nekriticky reaguje na naše potřeby a preference a vychází z nerozvinutého mravního cítění.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Transakční vedení</a:t>
            </a:r>
            <a:endParaRPr lang="cs-CZ" dirty="0"/>
          </a:p>
        </p:txBody>
      </p:sp>
    </p:spTree>
    <p:extLst>
      <p:ext uri="{BB962C8B-B14F-4D97-AF65-F5344CB8AC3E}">
        <p14:creationId xmlns:p14="http://schemas.microsoft.com/office/powerpoint/2010/main" val="3293552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Transformační vedení</a:t>
            </a:r>
            <a:r>
              <a:rPr lang="cs-CZ" sz="1800" dirty="0"/>
              <a:t> je </a:t>
            </a:r>
            <a:r>
              <a:rPr lang="cs-CZ" sz="1800" dirty="0" smtClean="0"/>
              <a:t>založeno </a:t>
            </a:r>
            <a:r>
              <a:rPr lang="cs-CZ" sz="1800" dirty="0"/>
              <a:t>na schopnosti využít sílu osobnosti vedoucího pracovníka a tím dosáhnout významných změn v chování spolupracovníků tak, aby bylo dosaženo uskutečnění vizí a naplnění cílů lídra. </a:t>
            </a:r>
            <a:endParaRPr lang="cs-CZ" sz="1800" dirty="0" smtClean="0"/>
          </a:p>
          <a:p>
            <a:pPr algn="just"/>
            <a:r>
              <a:rPr lang="cs-CZ" sz="1800" dirty="0"/>
              <a:t>M</a:t>
            </a:r>
            <a:r>
              <a:rPr lang="cs-CZ" sz="1800" dirty="0" smtClean="0"/>
              <a:t>íra </a:t>
            </a:r>
            <a:r>
              <a:rPr lang="cs-CZ" sz="1800" dirty="0"/>
              <a:t>v jaké jsou lídři transformační, se měří jejich vlivem na jejich stoupence, ve smyslu míry důvěry, obdivu, věrnosti a úcty stoupenců k lídrovi, stejně jako míry, v jaké jsou stoupenci ochotni pracovat usilovněji, než se původně očekávalo. </a:t>
            </a:r>
            <a:endParaRPr lang="cs-CZ" sz="1800" dirty="0" smtClean="0"/>
          </a:p>
          <a:p>
            <a:pPr algn="just"/>
            <a:r>
              <a:rPr lang="cs-CZ" sz="1800" dirty="0" smtClean="0"/>
              <a:t>K</a:t>
            </a:r>
            <a:r>
              <a:rPr lang="cs-CZ" sz="1800" dirty="0"/>
              <a:t> tomu </a:t>
            </a:r>
            <a:r>
              <a:rPr lang="cs-CZ" sz="1800" dirty="0" smtClean="0"/>
              <a:t>dochází, </a:t>
            </a:r>
            <a:r>
              <a:rPr lang="cs-CZ" sz="1800" dirty="0"/>
              <a:t>protože lídr transformuje a stimuluje prostřednictvím inspirující mise a vize, kterým poskytuje identitu</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Transformační vedení</a:t>
            </a:r>
            <a:endParaRPr lang="cs-CZ" dirty="0"/>
          </a:p>
        </p:txBody>
      </p:sp>
    </p:spTree>
    <p:extLst>
      <p:ext uri="{BB962C8B-B14F-4D97-AF65-F5344CB8AC3E}">
        <p14:creationId xmlns:p14="http://schemas.microsoft.com/office/powerpoint/2010/main" val="8997430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Charismatické vedení lidí</a:t>
            </a:r>
            <a:r>
              <a:rPr lang="cs-CZ" sz="1800" dirty="0"/>
              <a:t> je založeno na osobnosti, na vlastnostech a charismatu, lídra umožňující ostatní přesvědčit k následování. </a:t>
            </a:r>
            <a:endParaRPr lang="cs-CZ" sz="1800" dirty="0" smtClean="0"/>
          </a:p>
          <a:p>
            <a:pPr algn="just"/>
            <a:r>
              <a:rPr lang="cs-CZ" sz="1800" dirty="0" smtClean="0"/>
              <a:t>Charismatičtí </a:t>
            </a:r>
            <a:r>
              <a:rPr lang="cs-CZ" sz="1800" dirty="0"/>
              <a:t>lídři se odlišují od běžných lidí tím, že jsou obdařeni výjimečnými vlastnostmi, které jejich stoupence inspirují. Charismatičtí lídři pracují se zaměstnanci tak, že vytvářejí inspirující představu budoucnosti. Tímto jsou podobni transformačním lídrům. </a:t>
            </a:r>
            <a:endParaRPr lang="cs-CZ" sz="1800" dirty="0" smtClean="0"/>
          </a:p>
          <a:p>
            <a:pPr marL="0" indent="0" algn="just">
              <a:buNone/>
            </a:pPr>
            <a:r>
              <a:rPr lang="cs-CZ" sz="1800" dirty="0" smtClean="0"/>
              <a:t>Základní </a:t>
            </a:r>
            <a:r>
              <a:rPr lang="cs-CZ" sz="1800" dirty="0"/>
              <a:t>osobnostní charakteristiky charismatického </a:t>
            </a:r>
            <a:r>
              <a:rPr lang="cs-CZ" sz="1800" dirty="0" smtClean="0"/>
              <a:t>lídra jsou:</a:t>
            </a:r>
            <a:endParaRPr lang="cs-CZ" sz="1800" dirty="0"/>
          </a:p>
          <a:p>
            <a:pPr lvl="0" algn="just"/>
            <a:r>
              <a:rPr lang="cs-CZ" sz="1800" dirty="0"/>
              <a:t>má vizi;</a:t>
            </a:r>
          </a:p>
          <a:p>
            <a:pPr lvl="0" algn="just"/>
            <a:r>
              <a:rPr lang="cs-CZ" sz="1800" dirty="0"/>
              <a:t>je schopen svoji vizi vysvětlit;</a:t>
            </a:r>
          </a:p>
          <a:p>
            <a:pPr lvl="0" algn="just"/>
            <a:r>
              <a:rPr lang="cs-CZ" sz="1800" dirty="0"/>
              <a:t>je ochoten riskovat pro naplnění své vize;</a:t>
            </a:r>
          </a:p>
          <a:p>
            <a:pPr lvl="0" algn="just"/>
            <a:r>
              <a:rPr lang="cs-CZ" sz="1800" dirty="0"/>
              <a:t>je citlivý jak k životnímu prostředí a potřebám svých spolupracovníků;</a:t>
            </a:r>
          </a:p>
          <a:p>
            <a:pPr lvl="0" algn="just"/>
            <a:r>
              <a:rPr lang="cs-CZ" sz="1800" dirty="0"/>
              <a:t>jeho chování není zcela běžné.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Charismatické vedení</a:t>
            </a:r>
            <a:endParaRPr lang="cs-CZ" dirty="0"/>
          </a:p>
        </p:txBody>
      </p:sp>
    </p:spTree>
    <p:extLst>
      <p:ext uri="{BB962C8B-B14F-4D97-AF65-F5344CB8AC3E}">
        <p14:creationId xmlns:p14="http://schemas.microsoft.com/office/powerpoint/2010/main" val="16365843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Vizionářské vedení lidí</a:t>
            </a:r>
            <a:r>
              <a:rPr lang="cs-CZ" sz="1800" dirty="0"/>
              <a:t> je inspirováno jasnou vizí, jasným cílem, vzrušující budoucnosti, která je pro spolupracovníky lákavá. </a:t>
            </a:r>
            <a:endParaRPr lang="cs-CZ" sz="1800" dirty="0" smtClean="0"/>
          </a:p>
          <a:p>
            <a:pPr algn="just"/>
            <a:r>
              <a:rPr lang="cs-CZ" sz="1800" dirty="0" smtClean="0"/>
              <a:t>Vizionářské </a:t>
            </a:r>
            <a:r>
              <a:rPr lang="cs-CZ" sz="1800" dirty="0"/>
              <a:t>vedení je založeno na poskytnutí pocitu účelnosti a smysluplnosti práce a života nabídkou vzrušující vize. Přičemž vizi můžeme chápat jako cíl, který je lákavý. </a:t>
            </a:r>
            <a:endParaRPr lang="cs-CZ" sz="1800" dirty="0" smtClean="0"/>
          </a:p>
          <a:p>
            <a:pPr algn="just"/>
            <a:r>
              <a:rPr lang="cs-CZ" sz="1800" dirty="0" smtClean="0"/>
              <a:t>Vizionářští </a:t>
            </a:r>
            <a:r>
              <a:rPr lang="cs-CZ" sz="1800" dirty="0"/>
              <a:t>lídři jsou schopni vytvořit a vysvětlit realistickou, důvěryhodnou a atraktivní vizi budoucnosti, která zlepší současnou situaci</a:t>
            </a:r>
            <a:r>
              <a:rPr lang="cs-CZ" sz="1800" dirty="0" smtClean="0"/>
              <a:t>.</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Vizionářské vedení</a:t>
            </a:r>
            <a:endParaRPr lang="cs-CZ" dirty="0"/>
          </a:p>
        </p:txBody>
      </p:sp>
    </p:spTree>
    <p:extLst>
      <p:ext uri="{BB962C8B-B14F-4D97-AF65-F5344CB8AC3E}">
        <p14:creationId xmlns:p14="http://schemas.microsoft.com/office/powerpoint/2010/main" val="29457257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Autentické vedení lidí</a:t>
            </a:r>
            <a:r>
              <a:rPr lang="cs-CZ" sz="1800" dirty="0"/>
              <a:t> je založeno na pozitivní morální perspektivě, která se vyznačuje vysokými etickými standardy usměrňující rozhodování a chování </a:t>
            </a:r>
            <a:r>
              <a:rPr lang="cs-CZ" sz="1800" dirty="0" smtClean="0"/>
              <a:t>lidí.</a:t>
            </a:r>
          </a:p>
          <a:p>
            <a:pPr algn="just"/>
            <a:r>
              <a:rPr lang="cs-CZ" sz="1800" dirty="0" err="1" smtClean="0"/>
              <a:t>Autentiční</a:t>
            </a:r>
            <a:r>
              <a:rPr lang="cs-CZ" sz="1800" dirty="0" smtClean="0"/>
              <a:t> </a:t>
            </a:r>
            <a:r>
              <a:rPr lang="cs-CZ" sz="1800" dirty="0"/>
              <a:t>lídři se snaží jednat v souladu s osobními hodnotami a přesvědčením takovým způsobem, aby získali respekt a důvěru spolupracovníků. </a:t>
            </a:r>
            <a:endParaRPr lang="cs-CZ" sz="1800" dirty="0" smtClean="0"/>
          </a:p>
          <a:p>
            <a:pPr algn="just"/>
            <a:r>
              <a:rPr lang="cs-CZ" sz="1800" dirty="0" smtClean="0"/>
              <a:t>Tento </a:t>
            </a:r>
            <a:r>
              <a:rPr lang="cs-CZ" sz="1800" dirty="0"/>
              <a:t>respekt se vytváří také podporováním rozmanitých názorů a vytvářením sítí vztahů založených na spolupráci</a:t>
            </a:r>
            <a:r>
              <a:rPr lang="cs-CZ" sz="1800" dirty="0" smtClean="0"/>
              <a:t>.</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Autentické vedení</a:t>
            </a:r>
            <a:endParaRPr lang="cs-CZ" dirty="0"/>
          </a:p>
        </p:txBody>
      </p:sp>
    </p:spTree>
    <p:extLst>
      <p:ext uri="{BB962C8B-B14F-4D97-AF65-F5344CB8AC3E}">
        <p14:creationId xmlns:p14="http://schemas.microsoft.com/office/powerpoint/2010/main" val="99846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Manažer </a:t>
            </a:r>
            <a:r>
              <a:rPr lang="cs-CZ" sz="1800" dirty="0"/>
              <a:t>je především profese a její nositel, manažer je zodpovědný za dosahování stanovených cílů organizací s využitím disponibilních zdrojů. </a:t>
            </a:r>
            <a:endParaRPr lang="cs-CZ" sz="1800" dirty="0" smtClean="0"/>
          </a:p>
          <a:p>
            <a:pPr algn="just"/>
            <a:r>
              <a:rPr lang="cs-CZ" sz="1800" dirty="0" smtClean="0"/>
              <a:t>Každý </a:t>
            </a:r>
            <a:r>
              <a:rPr lang="cs-CZ" sz="1800" dirty="0"/>
              <a:t>vedoucí pracovník vykonává manažerské činnosti, což jsou typické úkoly řešení v procesu řízení. </a:t>
            </a:r>
            <a:endParaRPr lang="cs-CZ" sz="1800" dirty="0" smtClean="0"/>
          </a:p>
          <a:p>
            <a:pPr algn="just"/>
            <a:r>
              <a:rPr lang="cs-CZ" sz="1800" dirty="0" smtClean="0"/>
              <a:t>Manažeři </a:t>
            </a:r>
            <a:r>
              <a:rPr lang="cs-CZ" sz="1800" dirty="0"/>
              <a:t>se při realizaci řídících (manažerských) aktivit tak dostávají do určitých rolí, které představují určité chování spojené s konkrétní pozicí. </a:t>
            </a:r>
            <a:endParaRPr lang="cs-CZ" sz="1800" dirty="0" smtClean="0"/>
          </a:p>
          <a:p>
            <a:pPr algn="just"/>
            <a:r>
              <a:rPr lang="cs-CZ" sz="1800" dirty="0" smtClean="0"/>
              <a:t>Henry </a:t>
            </a:r>
            <a:r>
              <a:rPr lang="cs-CZ" sz="1800" dirty="0" err="1"/>
              <a:t>Mintzberg</a:t>
            </a:r>
            <a:r>
              <a:rPr lang="cs-CZ" sz="1800" dirty="0"/>
              <a:t>, autor teorie manažerský rolí, říká, že lidé, kteří řídí, mají v jednotce, kterou řídí, formální autoritu a následně tedy zvláštní postavení v celé organizaci. </a:t>
            </a:r>
            <a:endParaRPr lang="cs-CZ" sz="1800" dirty="0" smtClean="0"/>
          </a:p>
          <a:p>
            <a:pPr algn="just"/>
            <a:r>
              <a:rPr lang="cs-CZ" sz="1800" dirty="0" smtClean="0"/>
              <a:t>Manažer </a:t>
            </a:r>
            <a:r>
              <a:rPr lang="cs-CZ" sz="1800" dirty="0"/>
              <a:t>se díky svým manažerským činnostem dostává do rolí, Henry </a:t>
            </a:r>
            <a:r>
              <a:rPr lang="cs-CZ" sz="1800" dirty="0" err="1"/>
              <a:t>Mintzberg</a:t>
            </a:r>
            <a:r>
              <a:rPr lang="cs-CZ" sz="1800" dirty="0"/>
              <a:t> vymezil deset rolí, které mohou být rozděleny do těchto tří skupin</a:t>
            </a:r>
            <a:r>
              <a:rPr lang="cs-CZ" sz="1800" dirty="0" smtClean="0"/>
              <a:t>: interpersonální role, rozhodovací role, informační role.</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Manažer a jeho role I</a:t>
            </a:r>
            <a:endParaRPr lang="cs-CZ" dirty="0"/>
          </a:p>
        </p:txBody>
      </p:sp>
    </p:spTree>
    <p:extLst>
      <p:ext uri="{BB962C8B-B14F-4D97-AF65-F5344CB8AC3E}">
        <p14:creationId xmlns:p14="http://schemas.microsoft.com/office/powerpoint/2010/main" val="21864865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Z pohledu stylu řízení je koučování osobní přístup realizovaný při výkonu práce a používaný manažery k rozvoji dovedností a schopností pracovníků.  </a:t>
            </a:r>
            <a:endParaRPr lang="cs-CZ" sz="1800" dirty="0" smtClean="0"/>
          </a:p>
          <a:p>
            <a:pPr algn="just"/>
            <a:r>
              <a:rPr lang="cs-CZ" sz="1800" dirty="0" smtClean="0"/>
              <a:t>Řízení </a:t>
            </a:r>
            <a:r>
              <a:rPr lang="cs-CZ" sz="1800" dirty="0"/>
              <a:t>lidí formou koučování není založeno na přímých příkazech a rozkazech, ale spíše na přístupech podporujících důvěru, posilující spolupráci při řešení problému</a:t>
            </a:r>
            <a:r>
              <a:rPr lang="cs-CZ" sz="1800" dirty="0" smtClean="0"/>
              <a:t>.</a:t>
            </a:r>
          </a:p>
          <a:p>
            <a:pPr algn="just"/>
            <a:r>
              <a:rPr lang="cs-CZ" sz="1800" dirty="0"/>
              <a:t>Koučování, jak už napovídá samotný pojem, je manažerský přístup převzatý z oblasti sportu. </a:t>
            </a:r>
            <a:endParaRPr lang="cs-CZ" sz="1800" dirty="0" smtClean="0"/>
          </a:p>
          <a:p>
            <a:pPr algn="just"/>
            <a:r>
              <a:rPr lang="cs-CZ" sz="1800" dirty="0" smtClean="0"/>
              <a:t>Koučování </a:t>
            </a:r>
            <a:r>
              <a:rPr lang="cs-CZ" sz="1800" dirty="0"/>
              <a:t>může být chápáno buď jako forma poradenství nebo určitý styl </a:t>
            </a:r>
            <a:r>
              <a:rPr lang="cs-CZ" sz="1800" dirty="0" smtClean="0"/>
              <a:t>řízení.</a:t>
            </a:r>
          </a:p>
          <a:p>
            <a:pPr algn="just"/>
            <a:r>
              <a:rPr lang="cs-CZ" sz="1800" dirty="0"/>
              <a:t>Potřeba koučování </a:t>
            </a:r>
            <a:r>
              <a:rPr lang="cs-CZ" sz="1800" dirty="0" smtClean="0"/>
              <a:t>vyplývá </a:t>
            </a:r>
            <a:r>
              <a:rPr lang="cs-CZ" sz="1800" dirty="0"/>
              <a:t>z formálního nebo neformálního zkoumání pracovního výkonu, ale i běžných každodenních </a:t>
            </a:r>
            <a:r>
              <a:rPr lang="cs-CZ" sz="1800" dirty="0" smtClean="0"/>
              <a:t>aktivit.</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Koučování</a:t>
            </a:r>
            <a:endParaRPr lang="cs-CZ" dirty="0"/>
          </a:p>
        </p:txBody>
      </p:sp>
    </p:spTree>
    <p:extLst>
      <p:ext uri="{BB962C8B-B14F-4D97-AF65-F5344CB8AC3E}">
        <p14:creationId xmlns:p14="http://schemas.microsoft.com/office/powerpoint/2010/main" val="4910252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pomoci lidem, aby si uvědomili, jak pracují, kde je třeba se zlepšit a co se potřebují naučit</a:t>
            </a:r>
            <a:r>
              <a:rPr lang="cs-CZ" sz="1800" dirty="0" smtClean="0"/>
              <a:t>;</a:t>
            </a:r>
          </a:p>
          <a:p>
            <a:pPr lvl="0" algn="just"/>
            <a:endParaRPr lang="cs-CZ" sz="1800" dirty="0"/>
          </a:p>
          <a:p>
            <a:pPr lvl="0" algn="just"/>
            <a:r>
              <a:rPr lang="cs-CZ" sz="1800" dirty="0"/>
              <a:t>uvést řízené delegování do praxe</a:t>
            </a:r>
            <a:r>
              <a:rPr lang="cs-CZ" sz="1800" dirty="0" smtClean="0"/>
              <a:t>;</a:t>
            </a:r>
          </a:p>
          <a:p>
            <a:pPr lvl="0" algn="just"/>
            <a:endParaRPr lang="cs-CZ" sz="1800" dirty="0"/>
          </a:p>
          <a:p>
            <a:pPr lvl="0" algn="just"/>
            <a:r>
              <a:rPr lang="cs-CZ" sz="1800" dirty="0"/>
              <a:t>umožnit manažerům a pracovníkům využít jakékoliv vzniklé situace jako příležitosti k učení a vzdělávání</a:t>
            </a:r>
            <a:r>
              <a:rPr lang="cs-CZ" sz="1800" dirty="0" smtClean="0"/>
              <a:t>;</a:t>
            </a:r>
          </a:p>
          <a:p>
            <a:pPr lvl="0" algn="just"/>
            <a:endParaRPr lang="cs-CZ" sz="1800" dirty="0"/>
          </a:p>
          <a:p>
            <a:pPr lvl="0" algn="just"/>
            <a:r>
              <a:rPr lang="cs-CZ" sz="1800" dirty="0"/>
              <a:t>umožnit v případě potřeby poskytování vedení v tom, jak vykonávat konkrétní úkoly a tím pomáhat lidem. </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Cíle koučování</a:t>
            </a:r>
            <a:endParaRPr lang="cs-CZ" dirty="0"/>
          </a:p>
        </p:txBody>
      </p:sp>
    </p:spTree>
    <p:extLst>
      <p:ext uri="{BB962C8B-B14F-4D97-AF65-F5344CB8AC3E}">
        <p14:creationId xmlns:p14="http://schemas.microsoft.com/office/powerpoint/2010/main" val="23771813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dirty="0"/>
              <a:t>koučování je forma vedení rozhovoru mezi koučem a koučovaným, přičemž kouč koučovaného vede a pomáhá, jej jeho průvodcem a klade mu otázky;</a:t>
            </a:r>
          </a:p>
          <a:p>
            <a:pPr lvl="0" algn="just"/>
            <a:r>
              <a:rPr lang="cs-CZ" sz="1700" dirty="0"/>
              <a:t>koučování je výraznou motivací spolupracovníků;</a:t>
            </a:r>
          </a:p>
          <a:p>
            <a:pPr lvl="0" algn="just"/>
            <a:r>
              <a:rPr lang="cs-CZ" sz="1700" dirty="0"/>
              <a:t>koučovaný vytváří své vlastní řešení, zvažuje své možnosti, posuzuje reálné zdroje a termíny ze svého pohledu a díky tomu také přebírá odpovědnost za úkoly a cíle;</a:t>
            </a:r>
          </a:p>
          <a:p>
            <a:pPr lvl="0" algn="just"/>
            <a:r>
              <a:rPr lang="cs-CZ" sz="1700" dirty="0"/>
              <a:t>koučování vede k rozvoji kompetencí, k samostatnosti, hledá různé možnosti a zdroje;</a:t>
            </a:r>
          </a:p>
          <a:p>
            <a:pPr lvl="0" algn="just"/>
            <a:r>
              <a:rPr lang="cs-CZ" sz="1700" dirty="0"/>
              <a:t>koučování vytváří otevřený vztah mezi koučem a koučovaným, a to díky časovému prostoru, naslouchání, podpoře a akceptování názorů;</a:t>
            </a:r>
          </a:p>
          <a:p>
            <a:pPr lvl="0" algn="just"/>
            <a:r>
              <a:rPr lang="cs-CZ" sz="1700" dirty="0"/>
              <a:t>koučování podporuje kreativitu, iniciativu a konstruktivní postoj k cílům, změnám a konfliktům;</a:t>
            </a:r>
          </a:p>
          <a:p>
            <a:pPr algn="just"/>
            <a:r>
              <a:rPr lang="cs-CZ" sz="1700" dirty="0"/>
              <a:t>koučování pracuje s jedinečností každého člověka, plně respektuje motivaci, schopnosti a zkušenosti koučovaného</a:t>
            </a:r>
            <a:r>
              <a:rPr lang="cs-CZ" sz="1700" dirty="0" smtClean="0"/>
              <a:t>.</a:t>
            </a:r>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Charakteristiky koučování I</a:t>
            </a:r>
            <a:endParaRPr lang="cs-CZ" dirty="0"/>
          </a:p>
        </p:txBody>
      </p:sp>
    </p:spTree>
    <p:extLst>
      <p:ext uri="{BB962C8B-B14F-4D97-AF65-F5344CB8AC3E}">
        <p14:creationId xmlns:p14="http://schemas.microsoft.com/office/powerpoint/2010/main" val="38131292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526"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Z </a:t>
            </a:r>
            <a:r>
              <a:rPr lang="cs-CZ" sz="1800" dirty="0" smtClean="0"/>
              <a:t>uvedených charakteristik vyplývá</a:t>
            </a:r>
            <a:r>
              <a:rPr lang="cs-CZ" sz="1800" dirty="0"/>
              <a:t>, že podstatou koučování je vztah mezi dvěma rovnocennými partnery, který je založen na vzájemné důvěře, otevřenosti a upřímnosti. </a:t>
            </a:r>
            <a:endParaRPr lang="cs-CZ" sz="1800" dirty="0" smtClean="0"/>
          </a:p>
          <a:p>
            <a:pPr lvl="0" algn="just"/>
            <a:r>
              <a:rPr lang="cs-CZ" sz="1800" dirty="0" smtClean="0"/>
              <a:t>Základní </a:t>
            </a:r>
            <a:r>
              <a:rPr lang="cs-CZ" sz="1800" dirty="0"/>
              <a:t>metodou kouče je kladení otázek s cílem dovést koučovaného, aby si na ně dovedl sám odpovědět a dovedl naplnit stanovený cíl. Pořadí otázek, které kouč klade, se postupně zaměřuje na čtyři odlišné oblasti: </a:t>
            </a:r>
            <a:r>
              <a:rPr lang="cs-CZ" sz="1800" dirty="0" err="1"/>
              <a:t>Goals</a:t>
            </a:r>
            <a:r>
              <a:rPr lang="cs-CZ" sz="1800" dirty="0"/>
              <a:t> – Reality – </a:t>
            </a:r>
            <a:r>
              <a:rPr lang="cs-CZ" sz="1800" dirty="0" err="1"/>
              <a:t>Options</a:t>
            </a:r>
            <a:r>
              <a:rPr lang="cs-CZ" sz="1800" dirty="0"/>
              <a:t> – </a:t>
            </a:r>
            <a:r>
              <a:rPr lang="cs-CZ" sz="1800" dirty="0" err="1" smtClean="0"/>
              <a:t>Will</a:t>
            </a:r>
            <a:r>
              <a:rPr lang="cs-CZ" sz="1800" dirty="0" smtClean="0"/>
              <a:t>. </a:t>
            </a:r>
          </a:p>
          <a:p>
            <a:pPr lvl="0" algn="just"/>
            <a:r>
              <a:rPr lang="cs-CZ" sz="1800" dirty="0" smtClean="0"/>
              <a:t>Klíčovou </a:t>
            </a:r>
            <a:r>
              <a:rPr lang="cs-CZ" sz="1800" dirty="0"/>
              <a:t>osobu je </a:t>
            </a:r>
            <a:r>
              <a:rPr lang="cs-CZ" sz="1800" dirty="0" err="1"/>
              <a:t>kauč</a:t>
            </a:r>
            <a:r>
              <a:rPr lang="cs-CZ" sz="1800" dirty="0"/>
              <a:t>, </a:t>
            </a:r>
            <a:r>
              <a:rPr lang="cs-CZ" sz="1800" dirty="0" smtClean="0"/>
              <a:t>který </a:t>
            </a:r>
            <a:r>
              <a:rPr lang="cs-CZ" sz="1800" dirty="0"/>
              <a:t>by měl osobou se sebedůvěrou a pozitivním postojem k lidem, měl mít silné vnitřní hnutí pomáhat druhým k úspěchu, schopnost sebeovládání, vůli neustále se učit, ochotu zůstávat postupně více v pozadí a přenechávat hlavní roli koučovanému a další.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Charakteristiky koučování II</a:t>
            </a:r>
            <a:endParaRPr lang="cs-CZ" dirty="0"/>
          </a:p>
        </p:txBody>
      </p:sp>
    </p:spTree>
    <p:extLst>
      <p:ext uri="{BB962C8B-B14F-4D97-AF65-F5344CB8AC3E}">
        <p14:creationId xmlns:p14="http://schemas.microsoft.com/office/powerpoint/2010/main" val="5406676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526"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identifikace oblasti znalostí, dovedností a schopností, které je potřeba posílit ke splnění konkrétního úkolu;</a:t>
            </a:r>
          </a:p>
          <a:p>
            <a:pPr lvl="0" algn="just"/>
            <a:r>
              <a:rPr lang="cs-CZ" sz="1800" dirty="0"/>
              <a:t>zabezpečit, aby daná osoba chápala a akceptovala potřebu se učit;</a:t>
            </a:r>
          </a:p>
          <a:p>
            <a:pPr lvl="0" algn="just"/>
            <a:r>
              <a:rPr lang="cs-CZ" sz="1800" dirty="0"/>
              <a:t>diskuse s danou osobou o nejlepším způsobu učení se a spolupráci;</a:t>
            </a:r>
          </a:p>
          <a:p>
            <a:pPr lvl="0" algn="just"/>
            <a:r>
              <a:rPr lang="cs-CZ" sz="1800" dirty="0"/>
              <a:t>požádat danou osobu, aby vypracovala to, jak chce řídit své vzdělávání a zjistila, v čem bude potřebovat pomoc od kouče;</a:t>
            </a:r>
          </a:p>
          <a:p>
            <a:pPr lvl="0" algn="just"/>
            <a:r>
              <a:rPr lang="cs-CZ" sz="1800" dirty="0"/>
              <a:t>zabezpečovat podle potřeby konkrétní vedení;</a:t>
            </a:r>
          </a:p>
          <a:p>
            <a:pPr algn="just"/>
            <a:r>
              <a:rPr lang="cs-CZ" sz="1800" dirty="0"/>
              <a:t>dohoda o sledování a posuzování pokroku v učení dané osoby</a:t>
            </a:r>
            <a:r>
              <a:rPr lang="cs-CZ" sz="1800" dirty="0" smtClean="0"/>
              <a:t>.</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Etapy koučování </a:t>
            </a:r>
            <a:endParaRPr lang="cs-CZ" dirty="0"/>
          </a:p>
        </p:txBody>
      </p:sp>
    </p:spTree>
    <p:extLst>
      <p:ext uri="{BB962C8B-B14F-4D97-AF65-F5344CB8AC3E}">
        <p14:creationId xmlns:p14="http://schemas.microsoft.com/office/powerpoint/2010/main" val="34881451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526"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Mentorování je proces založený na využívání speciálně vybraných a vyškolených jedinců-mentorů, kteří pomáhají přiděleným osobám při jejich vzdělávání a rozvoji tím, že poskytují odborné vedení, praktické rady a trvalou podporu</a:t>
            </a:r>
            <a:r>
              <a:rPr lang="cs-CZ" sz="1800" dirty="0" smtClean="0"/>
              <a:t>.</a:t>
            </a:r>
          </a:p>
          <a:p>
            <a:pPr algn="just"/>
            <a:r>
              <a:rPr lang="cs-CZ" sz="1800" dirty="0" smtClean="0"/>
              <a:t>Mentorování </a:t>
            </a:r>
            <a:r>
              <a:rPr lang="cs-CZ" sz="1800" dirty="0"/>
              <a:t>může hrát důležitou roli v rozvoji lídrů a manažerů. </a:t>
            </a:r>
          </a:p>
          <a:p>
            <a:pPr algn="just"/>
            <a:r>
              <a:rPr lang="cs-CZ" sz="1800" dirty="0" err="1"/>
              <a:t>Mentoring</a:t>
            </a:r>
            <a:r>
              <a:rPr lang="cs-CZ" sz="1800" dirty="0"/>
              <a:t> je vztah mentora (zkušenější a starší), který pomáhá svému svěřenci rozvíjet jeho osobnost, dovednosti, orientovat se v dané </a:t>
            </a:r>
            <a:r>
              <a:rPr lang="cs-CZ" sz="1800" dirty="0" smtClean="0"/>
              <a:t>problematice. </a:t>
            </a:r>
          </a:p>
          <a:p>
            <a:pPr algn="just"/>
            <a:r>
              <a:rPr lang="cs-CZ" sz="1800" dirty="0" smtClean="0"/>
              <a:t>Mentor </a:t>
            </a:r>
            <a:r>
              <a:rPr lang="cs-CZ" sz="1800" dirty="0"/>
              <a:t>předává své poznatky, zkušenosti formou rad, diskuse a poskytování zpětné vazby. </a:t>
            </a:r>
            <a:endParaRPr lang="cs-CZ" sz="1800" dirty="0" smtClean="0"/>
          </a:p>
          <a:p>
            <a:pPr algn="just"/>
            <a:r>
              <a:rPr lang="cs-CZ" sz="1800" dirty="0" smtClean="0"/>
              <a:t>Mentor navozuje </a:t>
            </a:r>
            <a:r>
              <a:rPr lang="cs-CZ" sz="1800" dirty="0"/>
              <a:t>dilemata a příklady řešení. Svěřenec může pozorovat mentora při činnosti a vyvolávat </a:t>
            </a:r>
            <a:r>
              <a:rPr lang="cs-CZ" sz="1800"/>
              <a:t>diskusi</a:t>
            </a:r>
            <a:r>
              <a:rPr lang="cs-CZ" sz="1800" smtClean="0"/>
              <a:t>.</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Mentorování</a:t>
            </a:r>
            <a:endParaRPr lang="cs-CZ" dirty="0"/>
          </a:p>
        </p:txBody>
      </p:sp>
    </p:spTree>
    <p:extLst>
      <p:ext uri="{BB962C8B-B14F-4D97-AF65-F5344CB8AC3E}">
        <p14:creationId xmlns:p14="http://schemas.microsoft.com/office/powerpoint/2010/main" val="42787308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Při výběru vhodného stylu vedení je potřeba si uvědomit několik základních zásad:</a:t>
            </a:r>
          </a:p>
          <a:p>
            <a:pPr lvl="0" algn="just"/>
            <a:r>
              <a:rPr lang="cs-CZ" sz="1800" dirty="0"/>
              <a:t>žádný styl vedení není univerzálně vhodný pro každou situaci;</a:t>
            </a:r>
          </a:p>
          <a:p>
            <a:pPr lvl="0" algn="just"/>
            <a:r>
              <a:rPr lang="cs-CZ" sz="1800" dirty="0"/>
              <a:t>žádný styl vedení není sám o sobě lepší než ostatní;</a:t>
            </a:r>
          </a:p>
          <a:p>
            <a:pPr lvl="0" algn="just"/>
            <a:r>
              <a:rPr lang="cs-CZ" sz="1800" dirty="0"/>
              <a:t>použití konkrétního stylu vedení závisí na povaze řešeného úkolu, složení pracovního týmu a oboru činnosti organizace;</a:t>
            </a:r>
          </a:p>
          <a:p>
            <a:pPr lvl="0" algn="just"/>
            <a:r>
              <a:rPr lang="cs-CZ" sz="1800" dirty="0"/>
              <a:t>každá situace může být analyzována tak důkladně, aby pro její řešení byl vybrán optimální styl;</a:t>
            </a:r>
          </a:p>
          <a:p>
            <a:pPr algn="just"/>
            <a:r>
              <a:rPr lang="cs-CZ" sz="1800" dirty="0"/>
              <a:t>efektivní </a:t>
            </a:r>
            <a:r>
              <a:rPr lang="cs-CZ" sz="1800" dirty="0" err="1"/>
              <a:t>leadership</a:t>
            </a:r>
            <a:r>
              <a:rPr lang="cs-CZ" sz="1800" dirty="0"/>
              <a:t> znamená být schopen posoudit, jaký styl vedení je pro danou situaci optimální a přijmout jej, i když osobně preferujeme jiný styl vedení</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Zásady volby stylu vedení</a:t>
            </a:r>
            <a:endParaRPr lang="cs-CZ" dirty="0"/>
          </a:p>
        </p:txBody>
      </p:sp>
    </p:spTree>
    <p:extLst>
      <p:ext uri="{BB962C8B-B14F-4D97-AF65-F5344CB8AC3E}">
        <p14:creationId xmlns:p14="http://schemas.microsoft.com/office/powerpoint/2010/main" val="19935281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Motivace představuje určité povzbuzení člověka do aktivity, které dělat odmítá nebo se mu do nich nechce. </a:t>
            </a:r>
            <a:endParaRPr lang="cs-CZ" sz="1800" dirty="0" smtClean="0"/>
          </a:p>
          <a:p>
            <a:pPr lvl="0" algn="just"/>
            <a:r>
              <a:rPr lang="cs-CZ" sz="1800" dirty="0" smtClean="0"/>
              <a:t>Motivace </a:t>
            </a:r>
            <a:r>
              <a:rPr lang="cs-CZ" sz="1800" dirty="0"/>
              <a:t>je nezbytným nástrojem každého vedoucího pracovníka v každé organizaci</a:t>
            </a:r>
            <a:r>
              <a:rPr lang="cs-CZ" sz="1800" dirty="0" smtClean="0"/>
              <a:t>.</a:t>
            </a:r>
          </a:p>
          <a:p>
            <a:pPr lvl="0" algn="just"/>
            <a:r>
              <a:rPr lang="cs-CZ" sz="1800" dirty="0"/>
              <a:t>Motivace se týká faktorů, které ovlivňují lidi, aby se chovali určitým způsobem. </a:t>
            </a:r>
            <a:endParaRPr lang="cs-CZ" sz="1800" dirty="0" smtClean="0"/>
          </a:p>
          <a:p>
            <a:pPr lvl="0" algn="just"/>
            <a:r>
              <a:rPr lang="cs-CZ" sz="1800" dirty="0" smtClean="0"/>
              <a:t>Motivaci </a:t>
            </a:r>
            <a:r>
              <a:rPr lang="cs-CZ" sz="1800" dirty="0"/>
              <a:t>lze charakterizovat jako cílově orientované </a:t>
            </a:r>
            <a:r>
              <a:rPr lang="cs-CZ" sz="1800" dirty="0" smtClean="0"/>
              <a:t>chování.</a:t>
            </a:r>
          </a:p>
          <a:p>
            <a:pPr lvl="0" algn="just"/>
            <a:r>
              <a:rPr lang="cs-CZ" sz="1800" dirty="0"/>
              <a:t>M</a:t>
            </a:r>
            <a:r>
              <a:rPr lang="cs-CZ" sz="1800" dirty="0" smtClean="0"/>
              <a:t>otivování </a:t>
            </a:r>
            <a:r>
              <a:rPr lang="cs-CZ" sz="1800" dirty="0"/>
              <a:t>není inspirování, ale spíše budování trvalého vztahu. </a:t>
            </a:r>
            <a:endParaRPr lang="cs-CZ" sz="1800" dirty="0" smtClean="0"/>
          </a:p>
          <a:p>
            <a:pPr lvl="0" algn="just"/>
            <a:r>
              <a:rPr lang="cs-CZ" sz="1800" dirty="0" smtClean="0"/>
              <a:t>Z tohoto důvodu motivování </a:t>
            </a:r>
            <a:r>
              <a:rPr lang="cs-CZ" sz="1800" dirty="0"/>
              <a:t>vyžaduje více času a investic a dlouhodobě přináší vyšší dividendy.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Motivace I</a:t>
            </a:r>
            <a:endParaRPr lang="cs-CZ" dirty="0"/>
          </a:p>
        </p:txBody>
      </p:sp>
    </p:spTree>
    <p:extLst>
      <p:ext uri="{BB962C8B-B14F-4D97-AF65-F5344CB8AC3E}">
        <p14:creationId xmlns:p14="http://schemas.microsoft.com/office/powerpoint/2010/main" val="16663962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Motivace má tři </a:t>
            </a:r>
            <a:r>
              <a:rPr lang="cs-CZ" sz="1800" dirty="0"/>
              <a:t>složky, a to směr (co se nějaká osoba pokouší udělat) – úsilí (s jakou pílí se o to pokouší) – vytrvalost (jak dlouho se o to pokouší). </a:t>
            </a:r>
            <a:endParaRPr lang="cs-CZ" sz="1800" dirty="0" smtClean="0"/>
          </a:p>
          <a:p>
            <a:pPr algn="just"/>
            <a:r>
              <a:rPr lang="cs-CZ" sz="1800" dirty="0" smtClean="0"/>
              <a:t>Pro </a:t>
            </a:r>
            <a:r>
              <a:rPr lang="cs-CZ" sz="1800" dirty="0"/>
              <a:t>úspěšné řízení a vedení lidí v organizacích je potřeba poznat a pochopit faktory ovlivňující chování lidí při práci. </a:t>
            </a:r>
            <a:endParaRPr lang="cs-CZ" sz="1800" dirty="0" smtClean="0"/>
          </a:p>
          <a:p>
            <a:pPr algn="just"/>
            <a:r>
              <a:rPr lang="cs-CZ" sz="1800" dirty="0" smtClean="0"/>
              <a:t>Mezi </a:t>
            </a:r>
            <a:r>
              <a:rPr lang="cs-CZ" sz="1800" dirty="0"/>
              <a:t>tyto </a:t>
            </a:r>
            <a:r>
              <a:rPr lang="cs-CZ" sz="1800" dirty="0" smtClean="0"/>
              <a:t>faktory patří </a:t>
            </a:r>
            <a:r>
              <a:rPr lang="cs-CZ" sz="1800" dirty="0"/>
              <a:t>jednak osobností charakteristiky jedinců (jako je například inteligence, schopnosti, postoje, emoce apod.), ale také faktory specifické povahy jako je motivace, oddanost nebo angažovanost </a:t>
            </a:r>
            <a:endParaRPr lang="cs-CZ" sz="1800" dirty="0" smtClean="0"/>
          </a:p>
          <a:p>
            <a:pPr algn="just"/>
            <a:r>
              <a:rPr lang="cs-CZ" sz="1800" dirty="0" smtClean="0"/>
              <a:t>Motivace </a:t>
            </a:r>
            <a:r>
              <a:rPr lang="cs-CZ" sz="1800" dirty="0"/>
              <a:t>může být chápána jako síla, která ovlivňuje lidi, aby se chovali určitým způsobem. </a:t>
            </a:r>
          </a:p>
          <a:p>
            <a:pPr lvl="0" algn="just"/>
            <a:r>
              <a:rPr lang="cs-CZ" sz="1800" dirty="0"/>
              <a:t>Oddanost představuje sílu, s jakou se lidé identifikují s organizací a s jakou se zapojují do organizace.  </a:t>
            </a:r>
          </a:p>
          <a:p>
            <a:pPr algn="just"/>
            <a:r>
              <a:rPr lang="cs-CZ" sz="1800" dirty="0"/>
              <a:t>Angažovanost je stav, ve kterém jsou lidé oddáni své práci a organizaci a jsou motivovaní k dosahování vysoké úrovně výkonu.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Motivace II</a:t>
            </a:r>
            <a:endParaRPr lang="cs-CZ" dirty="0"/>
          </a:p>
        </p:txBody>
      </p:sp>
    </p:spTree>
    <p:extLst>
      <p:ext uri="{BB962C8B-B14F-4D97-AF65-F5344CB8AC3E}">
        <p14:creationId xmlns:p14="http://schemas.microsoft.com/office/powerpoint/2010/main" val="12153899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Teorie motivace zkoumá proces motivování, proces utváření motivací. </a:t>
            </a:r>
            <a:endParaRPr lang="cs-CZ" sz="1800" dirty="0" smtClean="0"/>
          </a:p>
          <a:p>
            <a:pPr algn="just"/>
            <a:r>
              <a:rPr lang="cs-CZ" sz="1800" dirty="0" smtClean="0"/>
              <a:t>Vysvětluje</a:t>
            </a:r>
            <a:r>
              <a:rPr lang="cs-CZ" sz="1800" dirty="0"/>
              <a:t>, proč se lidé při práci určitým způsobem chovají  a proč vyvíjejí určité úsilí v konkrétním směru</a:t>
            </a:r>
            <a:r>
              <a:rPr lang="cs-CZ" sz="1800" dirty="0" smtClean="0"/>
              <a:t>.</a:t>
            </a:r>
          </a:p>
          <a:p>
            <a:pPr algn="just"/>
            <a:r>
              <a:rPr lang="cs-CZ" sz="1800" dirty="0"/>
              <a:t>Motivační teorie se, mimo jiné zabývají tím, co mohou organizace udělat pro povzbuzování lidí, aby uplatnili své schopnosti a vyvinuli úsilí způsobem, který podpoří naplnění cílů organizace a uspokojí vlastní potřeby </a:t>
            </a:r>
            <a:r>
              <a:rPr lang="cs-CZ" sz="1800" dirty="0" smtClean="0"/>
              <a:t>zaměstnanců. </a:t>
            </a:r>
          </a:p>
          <a:p>
            <a:pPr algn="just"/>
            <a:r>
              <a:rPr lang="cs-CZ" sz="1800" dirty="0"/>
              <a:t>Motivační teorie rozděluje Armstrong </a:t>
            </a:r>
            <a:r>
              <a:rPr lang="cs-CZ" sz="1800" dirty="0" smtClean="0"/>
              <a:t>do </a:t>
            </a:r>
            <a:r>
              <a:rPr lang="cs-CZ" sz="1800" dirty="0"/>
              <a:t>tří základních skupin, a to podle jejich </a:t>
            </a:r>
            <a:r>
              <a:rPr lang="cs-CZ" sz="1800" dirty="0" smtClean="0"/>
              <a:t>zaměření na: teorie </a:t>
            </a:r>
            <a:r>
              <a:rPr lang="cs-CZ" sz="1800" dirty="0" err="1" smtClean="0"/>
              <a:t>instrumentality</a:t>
            </a:r>
            <a:r>
              <a:rPr lang="cs-CZ" sz="1800" dirty="0" smtClean="0"/>
              <a:t>, teorie zaměřené na obsah, teorie zaměřené na proces.</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Motivační teorie</a:t>
            </a:r>
            <a:endParaRPr lang="cs-CZ" dirty="0"/>
          </a:p>
        </p:txBody>
      </p:sp>
    </p:spTree>
    <p:extLst>
      <p:ext uri="{BB962C8B-B14F-4D97-AF65-F5344CB8AC3E}">
        <p14:creationId xmlns:p14="http://schemas.microsoft.com/office/powerpoint/2010/main" val="1825322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Interpersonální role</a:t>
            </a:r>
            <a:r>
              <a:rPr lang="cs-CZ" sz="1800" dirty="0"/>
              <a:t> – interpersonální role představují vztahy vzniklé z manažerova postavení a autority:</a:t>
            </a:r>
          </a:p>
          <a:p>
            <a:pPr lvl="1" algn="just"/>
            <a:r>
              <a:rPr lang="cs-CZ" sz="1800" dirty="0"/>
              <a:t>role představitele; </a:t>
            </a:r>
          </a:p>
          <a:p>
            <a:pPr lvl="1" algn="just"/>
            <a:r>
              <a:rPr lang="cs-CZ" sz="1800" dirty="0"/>
              <a:t>role vůdce; </a:t>
            </a:r>
          </a:p>
          <a:p>
            <a:pPr lvl="1" algn="just"/>
            <a:r>
              <a:rPr lang="cs-CZ" sz="1800" dirty="0"/>
              <a:t>role </a:t>
            </a:r>
            <a:r>
              <a:rPr lang="cs-CZ" sz="1800" dirty="0" err="1"/>
              <a:t>propojovatele</a:t>
            </a:r>
            <a:r>
              <a:rPr lang="cs-CZ" sz="1800" dirty="0"/>
              <a:t> (spojovacího článku</a:t>
            </a:r>
            <a:r>
              <a:rPr lang="cs-CZ" sz="1800" dirty="0" smtClean="0"/>
              <a:t>).</a:t>
            </a:r>
          </a:p>
          <a:p>
            <a:pPr marL="457200" lvl="1" indent="0" algn="just">
              <a:buNone/>
            </a:pPr>
            <a:endParaRPr lang="cs-CZ" sz="1800" dirty="0"/>
          </a:p>
          <a:p>
            <a:pPr lvl="0" algn="just"/>
            <a:r>
              <a:rPr lang="cs-CZ" sz="1800" b="1" dirty="0"/>
              <a:t>Informační role</a:t>
            </a:r>
            <a:r>
              <a:rPr lang="cs-CZ" sz="1800" dirty="0"/>
              <a:t> – informační role se vztahuje ke zdrojům a předávání informací získaných manažer při vykonávání interpersonálních rolí:</a:t>
            </a:r>
          </a:p>
          <a:p>
            <a:pPr lvl="1" algn="just"/>
            <a:r>
              <a:rPr lang="cs-CZ" sz="1800" dirty="0"/>
              <a:t>role příjemce informací; </a:t>
            </a:r>
          </a:p>
          <a:p>
            <a:pPr lvl="1" algn="just"/>
            <a:r>
              <a:rPr lang="cs-CZ" sz="1800" dirty="0"/>
              <a:t>role šiřitele informací; </a:t>
            </a:r>
          </a:p>
          <a:p>
            <a:pPr lvl="1" algn="just"/>
            <a:r>
              <a:rPr lang="cs-CZ" sz="1800" dirty="0"/>
              <a:t>role mluvčího</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Manažer a jeho role II</a:t>
            </a:r>
            <a:endParaRPr lang="cs-CZ" dirty="0"/>
          </a:p>
        </p:txBody>
      </p:sp>
    </p:spTree>
    <p:extLst>
      <p:ext uri="{BB962C8B-B14F-4D97-AF65-F5344CB8AC3E}">
        <p14:creationId xmlns:p14="http://schemas.microsoft.com/office/powerpoint/2010/main" val="26661426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Teorie </a:t>
            </a:r>
            <a:r>
              <a:rPr lang="cs-CZ" sz="1800" b="1" dirty="0" err="1"/>
              <a:t>instrumentality</a:t>
            </a:r>
            <a:r>
              <a:rPr lang="cs-CZ" sz="1800" dirty="0"/>
              <a:t> – tvrdí, že odměny nebo tresty slouží jako prostředek (nástroj) k zabezpečení žádoucího chování a jednání lidí. Do této kategorie patří třeba teorie Taylorismu</a:t>
            </a:r>
            <a:r>
              <a:rPr lang="cs-CZ" sz="1800" dirty="0" smtClean="0"/>
              <a:t>.</a:t>
            </a:r>
          </a:p>
          <a:p>
            <a:pPr lvl="0" algn="just"/>
            <a:endParaRPr lang="cs-CZ" sz="1800" dirty="0"/>
          </a:p>
          <a:p>
            <a:pPr lvl="0" algn="just"/>
            <a:r>
              <a:rPr lang="cs-CZ" sz="1800" b="1" dirty="0"/>
              <a:t>Teorie zaměřené na obsah</a:t>
            </a:r>
            <a:r>
              <a:rPr lang="cs-CZ" sz="1800" dirty="0"/>
              <a:t> – tvrdí, že motivace se týká aktivit za účelem uspokojení potřeb a identifikace hlavních potřeb ovlivňujících chování. Do této oblasti patří </a:t>
            </a:r>
            <a:r>
              <a:rPr lang="cs-CZ" sz="1800" dirty="0" err="1"/>
              <a:t>Maslowova</a:t>
            </a:r>
            <a:r>
              <a:rPr lang="cs-CZ" sz="1800" dirty="0"/>
              <a:t> pyramida potřeb, </a:t>
            </a:r>
            <a:r>
              <a:rPr lang="cs-CZ" sz="1800" dirty="0" err="1"/>
              <a:t>Herzbergova</a:t>
            </a:r>
            <a:r>
              <a:rPr lang="cs-CZ" sz="1800" dirty="0"/>
              <a:t> </a:t>
            </a:r>
            <a:r>
              <a:rPr lang="cs-CZ" sz="1800" dirty="0" err="1"/>
              <a:t>dvoufaktorová</a:t>
            </a:r>
            <a:r>
              <a:rPr lang="cs-CZ" sz="1800" dirty="0"/>
              <a:t> teorie motivace, Teorie ERG C. </a:t>
            </a:r>
            <a:r>
              <a:rPr lang="cs-CZ" sz="1800" dirty="0" err="1"/>
              <a:t>Alderfera</a:t>
            </a:r>
            <a:r>
              <a:rPr lang="cs-CZ" sz="1800" dirty="0"/>
              <a:t>, Teorie potřeb </a:t>
            </a:r>
            <a:r>
              <a:rPr lang="cs-CZ" sz="1800" dirty="0" err="1"/>
              <a:t>McClellanda</a:t>
            </a:r>
            <a:r>
              <a:rPr lang="cs-CZ" sz="1800" dirty="0" smtClean="0"/>
              <a:t>.</a:t>
            </a:r>
          </a:p>
          <a:p>
            <a:pPr lvl="0" algn="just"/>
            <a:endParaRPr lang="cs-CZ" sz="1800" dirty="0"/>
          </a:p>
          <a:p>
            <a:pPr algn="just"/>
            <a:r>
              <a:rPr lang="cs-CZ" sz="1800" b="1" dirty="0"/>
              <a:t>Teorie zaměřené na proces</a:t>
            </a:r>
            <a:r>
              <a:rPr lang="cs-CZ" sz="1800" dirty="0"/>
              <a:t> – zaměřují se na psychologického procesy ovlivňující motivaci a související s očekáváními, cíli a vnímáním spravedlnosti. Do této kategorie patří Expektační teorie, Teorie cíle, Teorie spravedlnosti J. S. Adamse</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Rozdělení motivačních teorií</a:t>
            </a:r>
            <a:endParaRPr lang="cs-CZ" dirty="0"/>
          </a:p>
        </p:txBody>
      </p:sp>
    </p:spTree>
    <p:extLst>
      <p:ext uri="{BB962C8B-B14F-4D97-AF65-F5344CB8AC3E}">
        <p14:creationId xmlns:p14="http://schemas.microsoft.com/office/powerpoint/2010/main" val="8657286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Maslowova</a:t>
            </a:r>
            <a:r>
              <a:rPr lang="cs-CZ" sz="1800" b="1" dirty="0"/>
              <a:t> pyramida potřeba</a:t>
            </a:r>
            <a:r>
              <a:rPr lang="cs-CZ" sz="1800" dirty="0"/>
              <a:t>, kterou sestavil v roce 1943 americký psycholog Abraham </a:t>
            </a:r>
            <a:r>
              <a:rPr lang="cs-CZ" sz="1800" dirty="0" err="1"/>
              <a:t>Maslow</a:t>
            </a:r>
            <a:r>
              <a:rPr lang="cs-CZ" sz="1800" dirty="0"/>
              <a:t>, je teorie o hierarchii lidských potřeb využitelná při motivaci lidí v organizaci. </a:t>
            </a:r>
            <a:r>
              <a:rPr lang="cs-CZ" sz="1800" dirty="0" smtClean="0"/>
              <a:t>Teorie </a:t>
            </a:r>
            <a:r>
              <a:rPr lang="cs-CZ" sz="1800" dirty="0"/>
              <a:t>říká, že každý člověk přirozeně nejprve uspokojuje nižší potřeby, potřeby s nižší hodnotou, aby mohl dosáhnout svého potenciálu v oblasti vyšších potřeb, potřeb s vyšší hodnotou.</a:t>
            </a:r>
          </a:p>
          <a:p>
            <a:pPr marL="0" lvl="0" indent="0" algn="just">
              <a:buNone/>
            </a:pPr>
            <a:r>
              <a:rPr lang="cs-CZ" sz="1800" dirty="0" smtClean="0"/>
              <a:t>Podle </a:t>
            </a:r>
            <a:r>
              <a:rPr lang="cs-CZ" sz="1800" dirty="0"/>
              <a:t>této teorie tvoří lidské potřeby hierarchickou strukturu, pyramidu, která má základy postavené na potřebách, které jsou rozděleny do těchto </a:t>
            </a:r>
            <a:r>
              <a:rPr lang="cs-CZ" sz="1800" dirty="0" smtClean="0"/>
              <a:t>stupňů: </a:t>
            </a:r>
          </a:p>
          <a:p>
            <a:pPr lvl="0" algn="just"/>
            <a:r>
              <a:rPr lang="cs-CZ" sz="1800" dirty="0" smtClean="0"/>
              <a:t>fyziologické potřeby</a:t>
            </a:r>
            <a:r>
              <a:rPr lang="cs-CZ" sz="1800" dirty="0"/>
              <a:t>;</a:t>
            </a:r>
            <a:endParaRPr lang="cs-CZ" sz="1800" dirty="0" smtClean="0"/>
          </a:p>
          <a:p>
            <a:pPr lvl="0" algn="just"/>
            <a:r>
              <a:rPr lang="cs-CZ" sz="1800" dirty="0" smtClean="0"/>
              <a:t>potřebí </a:t>
            </a:r>
            <a:r>
              <a:rPr lang="cs-CZ" sz="1800" dirty="0"/>
              <a:t>bezpečí a </a:t>
            </a:r>
            <a:r>
              <a:rPr lang="cs-CZ" sz="1800" dirty="0" smtClean="0"/>
              <a:t>jistoty; </a:t>
            </a:r>
          </a:p>
          <a:p>
            <a:pPr lvl="0" algn="just"/>
            <a:r>
              <a:rPr lang="cs-CZ" sz="1800" dirty="0" smtClean="0"/>
              <a:t>potřeba </a:t>
            </a:r>
            <a:r>
              <a:rPr lang="cs-CZ" sz="1800" dirty="0"/>
              <a:t>lásky a </a:t>
            </a:r>
            <a:r>
              <a:rPr lang="cs-CZ" sz="1800" dirty="0" smtClean="0"/>
              <a:t>sounáležitosti; </a:t>
            </a:r>
          </a:p>
          <a:p>
            <a:pPr lvl="0" algn="just"/>
            <a:r>
              <a:rPr lang="cs-CZ" sz="1800" dirty="0" smtClean="0"/>
              <a:t>potřeba </a:t>
            </a:r>
            <a:r>
              <a:rPr lang="cs-CZ" sz="1800" dirty="0"/>
              <a:t>uznání a </a:t>
            </a:r>
            <a:r>
              <a:rPr lang="cs-CZ" sz="1800" dirty="0" smtClean="0"/>
              <a:t>úcty</a:t>
            </a:r>
            <a:r>
              <a:rPr lang="cs-CZ" sz="1800" dirty="0"/>
              <a:t>;</a:t>
            </a:r>
            <a:endParaRPr lang="cs-CZ" sz="1800" dirty="0" smtClean="0"/>
          </a:p>
          <a:p>
            <a:pPr lvl="0" algn="just"/>
            <a:r>
              <a:rPr lang="cs-CZ" sz="1800" dirty="0" smtClean="0"/>
              <a:t>potřeba </a:t>
            </a:r>
            <a:r>
              <a:rPr lang="cs-CZ" sz="1800" dirty="0"/>
              <a:t>seberealizace. </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smtClean="0"/>
              <a:t>Maslowova</a:t>
            </a:r>
            <a:r>
              <a:rPr lang="cs-CZ" dirty="0" smtClean="0"/>
              <a:t> pyramida potřeb</a:t>
            </a:r>
            <a:endParaRPr lang="cs-CZ" dirty="0"/>
          </a:p>
        </p:txBody>
      </p:sp>
    </p:spTree>
    <p:extLst>
      <p:ext uri="{BB962C8B-B14F-4D97-AF65-F5344CB8AC3E}">
        <p14:creationId xmlns:p14="http://schemas.microsoft.com/office/powerpoint/2010/main" val="10604165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smtClean="0"/>
              <a:t>Maslowova</a:t>
            </a:r>
            <a:r>
              <a:rPr lang="cs-CZ" dirty="0" smtClean="0"/>
              <a:t> pyramida potřeb</a:t>
            </a:r>
            <a:endParaRPr lang="cs-CZ" dirty="0"/>
          </a:p>
        </p:txBody>
      </p:sp>
      <p:pic>
        <p:nvPicPr>
          <p:cNvPr id="4" name="Obrázek 3"/>
          <p:cNvPicPr>
            <a:picLocks noChangeAspect="1"/>
          </p:cNvPicPr>
          <p:nvPr/>
        </p:nvPicPr>
        <p:blipFill>
          <a:blip r:embed="rId2"/>
          <a:stretch>
            <a:fillRect/>
          </a:stretch>
        </p:blipFill>
        <p:spPr>
          <a:xfrm>
            <a:off x="971600" y="843558"/>
            <a:ext cx="5928320" cy="3519940"/>
          </a:xfrm>
          <a:prstGeom prst="rect">
            <a:avLst/>
          </a:prstGeom>
        </p:spPr>
      </p:pic>
    </p:spTree>
    <p:extLst>
      <p:ext uri="{BB962C8B-B14F-4D97-AF65-F5344CB8AC3E}">
        <p14:creationId xmlns:p14="http://schemas.microsoft.com/office/powerpoint/2010/main" val="29770095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smtClean="0"/>
              <a:t>Teorie </a:t>
            </a:r>
            <a:r>
              <a:rPr lang="cs-CZ" sz="1800" dirty="0"/>
              <a:t>tří kategorií </a:t>
            </a:r>
            <a:r>
              <a:rPr lang="cs-CZ" sz="1800" dirty="0" smtClean="0"/>
              <a:t>potřeb, </a:t>
            </a:r>
            <a:r>
              <a:rPr lang="cs-CZ" sz="1800" b="1" dirty="0" smtClean="0"/>
              <a:t>Teorie </a:t>
            </a:r>
            <a:r>
              <a:rPr lang="cs-CZ" sz="1800" b="1" dirty="0"/>
              <a:t>ERG C. </a:t>
            </a:r>
            <a:r>
              <a:rPr lang="cs-CZ" sz="1800" b="1" dirty="0" err="1"/>
              <a:t>Alderfera</a:t>
            </a:r>
            <a:r>
              <a:rPr lang="cs-CZ" sz="1800" dirty="0" smtClean="0"/>
              <a:t>,, </a:t>
            </a:r>
            <a:r>
              <a:rPr lang="cs-CZ" sz="1800" dirty="0"/>
              <a:t>jejímž autorem byl </a:t>
            </a:r>
            <a:r>
              <a:rPr lang="cs-CZ" sz="1800" dirty="0" err="1"/>
              <a:t>Clayton</a:t>
            </a:r>
            <a:r>
              <a:rPr lang="cs-CZ" sz="1800" dirty="0"/>
              <a:t> P. </a:t>
            </a:r>
            <a:r>
              <a:rPr lang="cs-CZ" sz="1800" dirty="0" err="1"/>
              <a:t>Alderfer</a:t>
            </a:r>
            <a:r>
              <a:rPr lang="cs-CZ" sz="1800" dirty="0"/>
              <a:t> v roce 1972, a která navazuje na práci A. </a:t>
            </a:r>
            <a:r>
              <a:rPr lang="cs-CZ" sz="1800" dirty="0" err="1"/>
              <a:t>Maslowa</a:t>
            </a:r>
            <a:r>
              <a:rPr lang="cs-CZ" sz="1800" dirty="0"/>
              <a:t>, rozděluje lidské potřeby do tří hierarchických skupin. </a:t>
            </a:r>
            <a:endParaRPr lang="cs-CZ" sz="1800" dirty="0" smtClean="0"/>
          </a:p>
          <a:p>
            <a:pPr marL="0" lvl="0" indent="0" algn="just">
              <a:buNone/>
            </a:pPr>
            <a:r>
              <a:rPr lang="cs-CZ" sz="1800" dirty="0" smtClean="0"/>
              <a:t>Jedná </a:t>
            </a:r>
            <a:r>
              <a:rPr lang="cs-CZ" sz="1800" dirty="0"/>
              <a:t>se o tyto potřeby: </a:t>
            </a:r>
            <a:endParaRPr lang="cs-CZ" sz="1800" dirty="0" smtClean="0"/>
          </a:p>
          <a:p>
            <a:pPr lvl="0" algn="just"/>
            <a:r>
              <a:rPr lang="cs-CZ" sz="1800" dirty="0" smtClean="0"/>
              <a:t>potřeby </a:t>
            </a:r>
            <a:r>
              <a:rPr lang="cs-CZ" sz="1800" dirty="0"/>
              <a:t>zajištění existence; </a:t>
            </a:r>
            <a:endParaRPr lang="cs-CZ" sz="1800" dirty="0" smtClean="0"/>
          </a:p>
          <a:p>
            <a:pPr lvl="0" algn="just"/>
            <a:r>
              <a:rPr lang="cs-CZ" sz="1800" dirty="0" smtClean="0"/>
              <a:t>potřeby </a:t>
            </a:r>
            <a:r>
              <a:rPr lang="cs-CZ" sz="1800" dirty="0"/>
              <a:t>zajištění sociálních vztahů k pracovnímu okolí; </a:t>
            </a:r>
            <a:endParaRPr lang="cs-CZ" sz="1800" dirty="0" smtClean="0"/>
          </a:p>
          <a:p>
            <a:pPr lvl="0" algn="just"/>
            <a:r>
              <a:rPr lang="cs-CZ" sz="1800" dirty="0" smtClean="0"/>
              <a:t>potřeby </a:t>
            </a:r>
            <a:r>
              <a:rPr lang="cs-CZ" sz="1800" dirty="0"/>
              <a:t>zajištění dalšího osobního, resp. profesního a kvalifikačního rozvoje. </a:t>
            </a:r>
            <a:endParaRPr lang="cs-CZ" sz="1800" dirty="0" smtClean="0"/>
          </a:p>
          <a:p>
            <a:pPr lvl="0" algn="just"/>
            <a:r>
              <a:rPr lang="cs-CZ" sz="1800" dirty="0" smtClean="0"/>
              <a:t>Podobně </a:t>
            </a:r>
            <a:r>
              <a:rPr lang="cs-CZ" sz="1800" dirty="0"/>
              <a:t>jako u </a:t>
            </a:r>
            <a:r>
              <a:rPr lang="cs-CZ" sz="1800" dirty="0" err="1"/>
              <a:t>Maslowa</a:t>
            </a:r>
            <a:r>
              <a:rPr lang="cs-CZ" sz="1800" dirty="0"/>
              <a:t> se vychází z toho, že potřeba uspokojení vyšších potřeb se dostavuje až poté, co jsou uspokojeny potřeby nižší. </a:t>
            </a:r>
            <a:r>
              <a:rPr lang="cs-CZ" sz="1800" dirty="0" smtClean="0"/>
              <a:t>Oproti </a:t>
            </a:r>
            <a:r>
              <a:rPr lang="cs-CZ" sz="1800" dirty="0" err="1"/>
              <a:t>Maslowově</a:t>
            </a:r>
            <a:r>
              <a:rPr lang="cs-CZ" sz="1800" dirty="0"/>
              <a:t> teorie, ale </a:t>
            </a:r>
            <a:r>
              <a:rPr lang="cs-CZ" sz="1800" dirty="0" err="1"/>
              <a:t>Alderferova</a:t>
            </a:r>
            <a:r>
              <a:rPr lang="cs-CZ" sz="1800" dirty="0"/>
              <a:t> teorie předpokládá určitou substituci: když jedna z těchto skupin není dostatečně uspokojována, tak to může zvyšovat naléhavost druhé. </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tří kategorií potřeb</a:t>
            </a:r>
            <a:endParaRPr lang="cs-CZ" dirty="0"/>
          </a:p>
        </p:txBody>
      </p:sp>
    </p:spTree>
    <p:extLst>
      <p:ext uri="{BB962C8B-B14F-4D97-AF65-F5344CB8AC3E}">
        <p14:creationId xmlns:p14="http://schemas.microsoft.com/office/powerpoint/2010/main" val="41262991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Teorie </a:t>
            </a:r>
            <a:r>
              <a:rPr lang="cs-CZ" sz="1800" b="1" dirty="0"/>
              <a:t>potřeb </a:t>
            </a:r>
            <a:r>
              <a:rPr lang="cs-CZ" sz="1800" b="1" dirty="0" err="1"/>
              <a:t>McClellanda</a:t>
            </a:r>
            <a:r>
              <a:rPr lang="cs-CZ" sz="1800" dirty="0"/>
              <a:t> byla ovlivněna teorií A. </a:t>
            </a:r>
            <a:r>
              <a:rPr lang="cs-CZ" sz="1800" dirty="0" err="1"/>
              <a:t>Maslowova</a:t>
            </a:r>
            <a:r>
              <a:rPr lang="cs-CZ" sz="1800" dirty="0"/>
              <a:t>. </a:t>
            </a:r>
            <a:r>
              <a:rPr lang="cs-CZ" sz="1800" dirty="0" err="1"/>
              <a:t>McClellandovi</a:t>
            </a:r>
            <a:r>
              <a:rPr lang="cs-CZ" sz="1800" dirty="0"/>
              <a:t> se podařilo identifikovat tři základní kategorie potřeb: </a:t>
            </a:r>
            <a:endParaRPr lang="cs-CZ" sz="1800" dirty="0" smtClean="0"/>
          </a:p>
          <a:p>
            <a:pPr algn="just"/>
            <a:r>
              <a:rPr lang="cs-CZ" sz="1800" dirty="0" smtClean="0"/>
              <a:t>potřeba </a:t>
            </a:r>
            <a:r>
              <a:rPr lang="cs-CZ" sz="1800" dirty="0"/>
              <a:t>moci, </a:t>
            </a:r>
            <a:endParaRPr lang="cs-CZ" sz="1800" dirty="0" smtClean="0"/>
          </a:p>
          <a:p>
            <a:pPr algn="just"/>
            <a:r>
              <a:rPr lang="cs-CZ" sz="1800" dirty="0" smtClean="0"/>
              <a:t>potřeba výkonu, </a:t>
            </a:r>
          </a:p>
          <a:p>
            <a:pPr algn="just"/>
            <a:r>
              <a:rPr lang="cs-CZ" sz="1800" dirty="0" smtClean="0"/>
              <a:t>potřeba </a:t>
            </a:r>
            <a:r>
              <a:rPr lang="cs-CZ" sz="1800" dirty="0"/>
              <a:t>vztahů. </a:t>
            </a:r>
            <a:endParaRPr lang="cs-CZ" sz="1800" dirty="0" smtClean="0"/>
          </a:p>
          <a:p>
            <a:pPr algn="just"/>
            <a:endParaRPr lang="cs-CZ" sz="1800" dirty="0" smtClean="0"/>
          </a:p>
          <a:p>
            <a:pPr algn="just"/>
            <a:r>
              <a:rPr lang="cs-CZ" sz="1800" dirty="0" smtClean="0"/>
              <a:t>Motivované </a:t>
            </a:r>
            <a:r>
              <a:rPr lang="cs-CZ" sz="1800" dirty="0"/>
              <a:t>chování jedinců je důsledkem jedné nebo důsledkem kombinace všech těchto tří typů potřeb. </a:t>
            </a:r>
            <a:endParaRPr lang="cs-CZ" sz="1800" dirty="0" smtClean="0"/>
          </a:p>
          <a:p>
            <a:pPr algn="just"/>
            <a:r>
              <a:rPr lang="cs-CZ" sz="1800" dirty="0" smtClean="0"/>
              <a:t>Podle </a:t>
            </a:r>
            <a:r>
              <a:rPr lang="cs-CZ" sz="1800" dirty="0" err="1"/>
              <a:t>Tureckiové</a:t>
            </a:r>
            <a:r>
              <a:rPr lang="cs-CZ" sz="1800" dirty="0"/>
              <a:t> (2007) byla tato teorie od počátku navržena tak, aby umožnila poznání preference potřeb u zaměstnanců na manažerských pozicích. </a:t>
            </a:r>
            <a:r>
              <a:rPr lang="cs-CZ" sz="1800" dirty="0" err="1"/>
              <a:t>McClellandova</a:t>
            </a:r>
            <a:r>
              <a:rPr lang="cs-CZ" sz="1800" dirty="0"/>
              <a:t> teorie předpokládá, že uspokojování potřeb je podmíněno situačními vlivy. </a:t>
            </a:r>
          </a:p>
          <a:p>
            <a:pPr lvl="0"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potřeb </a:t>
            </a:r>
            <a:r>
              <a:rPr lang="cs-CZ" dirty="0" err="1" smtClean="0"/>
              <a:t>McClellanda</a:t>
            </a:r>
            <a:endParaRPr lang="cs-CZ" dirty="0"/>
          </a:p>
        </p:txBody>
      </p:sp>
    </p:spTree>
    <p:extLst>
      <p:ext uri="{BB962C8B-B14F-4D97-AF65-F5344CB8AC3E}">
        <p14:creationId xmlns:p14="http://schemas.microsoft.com/office/powerpoint/2010/main" val="35539308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56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err="1"/>
              <a:t>Herzbergova</a:t>
            </a:r>
            <a:r>
              <a:rPr lang="cs-CZ" sz="1800" b="1" dirty="0"/>
              <a:t> </a:t>
            </a:r>
            <a:r>
              <a:rPr lang="cs-CZ" sz="1800" b="1" dirty="0" err="1"/>
              <a:t>dvoufaktorová</a:t>
            </a:r>
            <a:r>
              <a:rPr lang="cs-CZ" sz="1800" b="1" dirty="0"/>
              <a:t> teorie motivace</a:t>
            </a:r>
            <a:r>
              <a:rPr lang="cs-CZ" sz="1800" dirty="0"/>
              <a:t> Frederika </a:t>
            </a:r>
            <a:r>
              <a:rPr lang="cs-CZ" sz="1800" dirty="0" err="1"/>
              <a:t>Herzberga</a:t>
            </a:r>
            <a:r>
              <a:rPr lang="cs-CZ" sz="1800" dirty="0"/>
              <a:t> z roku 1959 říká, že pro zaměstnance jsou zdrojem spokojenosti a motivace dva základní faktory – hygienické faktory a motivátory. </a:t>
            </a:r>
            <a:endParaRPr lang="cs-CZ" sz="1800" dirty="0" smtClean="0"/>
          </a:p>
          <a:p>
            <a:pPr algn="just"/>
            <a:r>
              <a:rPr lang="cs-CZ" sz="1800" dirty="0" smtClean="0"/>
              <a:t>Hygienické </a:t>
            </a:r>
            <a:r>
              <a:rPr lang="cs-CZ" sz="1800" dirty="0"/>
              <a:t>faktory (</a:t>
            </a:r>
            <a:r>
              <a:rPr lang="cs-CZ" sz="1800" dirty="0" err="1"/>
              <a:t>neuspokojovatele</a:t>
            </a:r>
            <a:r>
              <a:rPr lang="cs-CZ" sz="1800" dirty="0"/>
              <a:t>) zahrnuje faktory, jako jsou pracovní podmínky, mezilidské vztahy, platové podmínky, jistota zaměstnání a další.  Nenaplnění těchto faktorů může vyvolat pracovní nespokojenost, přičemž ale jejich naplnění nevyvolá pocit spokojenosti nebo zloby. Pracovník tyto faktory bere jako samozřejmé a účinek z jejich naplnění rychle vyprchá, účinek je krátkodobý. </a:t>
            </a:r>
            <a:endParaRPr lang="cs-CZ" sz="1800" dirty="0" smtClean="0"/>
          </a:p>
          <a:p>
            <a:pPr algn="just"/>
            <a:r>
              <a:rPr lang="cs-CZ" sz="1800" dirty="0" smtClean="0"/>
              <a:t>Motivátory </a:t>
            </a:r>
            <a:r>
              <a:rPr lang="cs-CZ" sz="1800" dirty="0"/>
              <a:t>(</a:t>
            </a:r>
            <a:r>
              <a:rPr lang="cs-CZ" sz="1800" dirty="0" err="1"/>
              <a:t>uspokojovatele</a:t>
            </a:r>
            <a:r>
              <a:rPr lang="cs-CZ" sz="1800" dirty="0"/>
              <a:t>, </a:t>
            </a:r>
            <a:r>
              <a:rPr lang="cs-CZ" sz="1800" dirty="0" smtClean="0"/>
              <a:t>motivátory) </a:t>
            </a:r>
            <a:r>
              <a:rPr lang="cs-CZ" sz="1800" dirty="0" err="1" smtClean="0"/>
              <a:t>zahnrují</a:t>
            </a:r>
            <a:r>
              <a:rPr lang="cs-CZ" sz="1800" dirty="0" smtClean="0"/>
              <a:t> například </a:t>
            </a:r>
            <a:r>
              <a:rPr lang="cs-CZ" sz="1800" dirty="0"/>
              <a:t>úspěch, uznání, profesní růst nebo odpovědnost, vzbuzují motivaci a spokojenost pracovníků. Naplněním motivačních faktorů je tudíž nezbytnou podmínkou pro motivaci k vyšším pracovním výkonům a jejich účinek na motivace je dlouhodobý</a:t>
            </a:r>
            <a:r>
              <a:rPr lang="cs-CZ" sz="1800" dirty="0" smtClean="0"/>
              <a:t>.</a:t>
            </a:r>
            <a:endParaRPr lang="cs-CZ" sz="1800" dirty="0"/>
          </a:p>
          <a:p>
            <a:pPr lvl="0"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smtClean="0"/>
              <a:t>Herzbergova</a:t>
            </a:r>
            <a:r>
              <a:rPr lang="cs-CZ" dirty="0" smtClean="0"/>
              <a:t> </a:t>
            </a:r>
            <a:r>
              <a:rPr lang="cs-CZ" dirty="0" err="1" smtClean="0"/>
              <a:t>dvoufaktorová</a:t>
            </a:r>
            <a:r>
              <a:rPr lang="cs-CZ" dirty="0" smtClean="0"/>
              <a:t> teorie motivace</a:t>
            </a:r>
            <a:endParaRPr lang="cs-CZ" dirty="0"/>
          </a:p>
        </p:txBody>
      </p:sp>
    </p:spTree>
    <p:extLst>
      <p:ext uri="{BB962C8B-B14F-4D97-AF65-F5344CB8AC3E}">
        <p14:creationId xmlns:p14="http://schemas.microsoft.com/office/powerpoint/2010/main" val="24846333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56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Expektační teorie</a:t>
            </a:r>
            <a:r>
              <a:rPr lang="cs-CZ" sz="1800" dirty="0"/>
              <a:t>, teorie očekávání, jejímž autorem je Victor H. </a:t>
            </a:r>
            <a:r>
              <a:rPr lang="cs-CZ" sz="1800" dirty="0" err="1"/>
              <a:t>Vroom</a:t>
            </a:r>
            <a:r>
              <a:rPr lang="cs-CZ" sz="1800" dirty="0"/>
              <a:t>, byla publikována v roce 1964. </a:t>
            </a:r>
            <a:endParaRPr lang="cs-CZ" sz="1800" dirty="0" smtClean="0"/>
          </a:p>
          <a:p>
            <a:pPr algn="just"/>
            <a:r>
              <a:rPr lang="cs-CZ" sz="1800" dirty="0" smtClean="0"/>
              <a:t>Základem </a:t>
            </a:r>
            <a:r>
              <a:rPr lang="cs-CZ" sz="1800" dirty="0"/>
              <a:t>této teorie je triáda VIE: valence – instrumentalista – </a:t>
            </a:r>
            <a:r>
              <a:rPr lang="cs-CZ" sz="1800" dirty="0" err="1"/>
              <a:t>expektance</a:t>
            </a:r>
            <a:r>
              <a:rPr lang="cs-CZ" sz="1800" dirty="0"/>
              <a:t>, která je považována za základ lidské motivace k dosahování cílů. </a:t>
            </a:r>
            <a:endParaRPr lang="cs-CZ" sz="1800" dirty="0" smtClean="0"/>
          </a:p>
          <a:p>
            <a:pPr algn="just"/>
            <a:r>
              <a:rPr lang="cs-CZ" sz="1800" b="1" dirty="0" smtClean="0"/>
              <a:t>Valence</a:t>
            </a:r>
            <a:r>
              <a:rPr lang="cs-CZ" sz="1800" dirty="0" smtClean="0"/>
              <a:t> </a:t>
            </a:r>
            <a:r>
              <a:rPr lang="cs-CZ" sz="1800" dirty="0"/>
              <a:t>představuje subjektivní hodnotu a atraktivitu cíle, kterého se člověk snaží dosáhnout. </a:t>
            </a:r>
            <a:endParaRPr lang="cs-CZ" sz="1800" dirty="0" smtClean="0"/>
          </a:p>
          <a:p>
            <a:pPr algn="just"/>
            <a:r>
              <a:rPr lang="cs-CZ" sz="1800" b="1" dirty="0" err="1" smtClean="0"/>
              <a:t>Instrumentalita</a:t>
            </a:r>
            <a:r>
              <a:rPr lang="cs-CZ" sz="1800" dirty="0" smtClean="0"/>
              <a:t> </a:t>
            </a:r>
            <a:r>
              <a:rPr lang="cs-CZ" sz="1800" dirty="0"/>
              <a:t>je obsažena v očekávání, že dosažení cíle bude doprovázeno adekvátní odměnou. </a:t>
            </a:r>
            <a:endParaRPr lang="cs-CZ" sz="1800" dirty="0" smtClean="0"/>
          </a:p>
          <a:p>
            <a:pPr algn="just"/>
            <a:r>
              <a:rPr lang="cs-CZ" sz="1800" b="1" dirty="0" err="1" smtClean="0"/>
              <a:t>Expektance</a:t>
            </a:r>
            <a:r>
              <a:rPr lang="cs-CZ" sz="1800" dirty="0" smtClean="0"/>
              <a:t> </a:t>
            </a:r>
            <a:r>
              <a:rPr lang="cs-CZ" sz="1800" dirty="0"/>
              <a:t>je očekávání založené na předchozích zkušenostech, že se podaří dosáhnout stanoveného cíle. </a:t>
            </a:r>
            <a:endParaRPr lang="cs-CZ" sz="1800" dirty="0" smtClean="0"/>
          </a:p>
          <a:p>
            <a:pPr algn="just"/>
            <a:r>
              <a:rPr lang="cs-CZ" sz="1800" dirty="0" smtClean="0"/>
              <a:t>Valence </a:t>
            </a:r>
            <a:r>
              <a:rPr lang="cs-CZ" sz="1800" dirty="0"/>
              <a:t>zastupuje hodnotu, instrumentalista přesvědčení, že pokud uděláme jednu věc, tak to povede k jiné, a </a:t>
            </a:r>
            <a:r>
              <a:rPr lang="cs-CZ" sz="1800" dirty="0" err="1"/>
              <a:t>expektance</a:t>
            </a:r>
            <a:r>
              <a:rPr lang="cs-CZ" sz="1800" dirty="0"/>
              <a:t> je pravděpodobnost, že úsilí povede k určitému výsledku. </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Expektační teorie motivace</a:t>
            </a:r>
            <a:endParaRPr lang="cs-CZ" dirty="0"/>
          </a:p>
        </p:txBody>
      </p:sp>
    </p:spTree>
    <p:extLst>
      <p:ext uri="{BB962C8B-B14F-4D97-AF65-F5344CB8AC3E}">
        <p14:creationId xmlns:p14="http://schemas.microsoft.com/office/powerpoint/2010/main" val="36538822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2971" y="987574"/>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Teorie cíle</a:t>
            </a:r>
            <a:r>
              <a:rPr lang="cs-CZ" sz="1800" dirty="0"/>
              <a:t>, zformulována </a:t>
            </a:r>
            <a:r>
              <a:rPr lang="cs-CZ" sz="1800" dirty="0" err="1"/>
              <a:t>Lathamem</a:t>
            </a:r>
            <a:r>
              <a:rPr lang="cs-CZ" sz="1800" dirty="0"/>
              <a:t> a Lockem v roce 1979 konstatuje, že motivace a výkon jsou vyšší, jestliže byly jednotlivcům stanoveny specifické cíle, které jsou náročné a zároveň přijatelné, a existuje-li zpětná vazba na </a:t>
            </a:r>
            <a:r>
              <a:rPr lang="cs-CZ" sz="1800" dirty="0" smtClean="0"/>
              <a:t>výkon. </a:t>
            </a:r>
          </a:p>
          <a:p>
            <a:pPr algn="just"/>
            <a:r>
              <a:rPr lang="cs-CZ" sz="1800" dirty="0" smtClean="0"/>
              <a:t>Klíčová </a:t>
            </a:r>
            <a:r>
              <a:rPr lang="cs-CZ" sz="1800" dirty="0"/>
              <a:t>podle této teorie  je participace jedinců na stanovování cílů. </a:t>
            </a:r>
            <a:endParaRPr lang="cs-CZ" sz="1800" dirty="0" smtClean="0"/>
          </a:p>
          <a:p>
            <a:pPr algn="just"/>
            <a:r>
              <a:rPr lang="cs-CZ" sz="1800" dirty="0" smtClean="0"/>
              <a:t>Přičemž </a:t>
            </a:r>
            <a:r>
              <a:rPr lang="cs-CZ" sz="1800" dirty="0"/>
              <a:t>náročnost cílů musí být projednána a odsouhlasena a jejich plnění musí být podporováno vedením a radou. </a:t>
            </a:r>
            <a:endParaRPr lang="cs-CZ" sz="1800" dirty="0" smtClean="0"/>
          </a:p>
          <a:p>
            <a:pPr algn="just"/>
            <a:r>
              <a:rPr lang="cs-CZ" sz="1800" dirty="0" smtClean="0"/>
              <a:t>Životně </a:t>
            </a:r>
            <a:r>
              <a:rPr lang="cs-CZ" sz="1800" dirty="0"/>
              <a:t>důležitou roli pro udržení motivace a dosahování stále vyšších cílů, podle této teorie, je poskytování zpětné vazby zaměstnancům</a:t>
            </a:r>
            <a:r>
              <a:rPr lang="cs-CZ" sz="18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cíle</a:t>
            </a:r>
            <a:endParaRPr lang="cs-CZ" dirty="0"/>
          </a:p>
        </p:txBody>
      </p:sp>
    </p:spTree>
    <p:extLst>
      <p:ext uri="{BB962C8B-B14F-4D97-AF65-F5344CB8AC3E}">
        <p14:creationId xmlns:p14="http://schemas.microsoft.com/office/powerpoint/2010/main" val="1133738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b="1" dirty="0"/>
              <a:t>Teorie spravedlnosti</a:t>
            </a:r>
            <a:r>
              <a:rPr lang="cs-CZ" sz="1700" dirty="0"/>
              <a:t> </a:t>
            </a:r>
            <a:r>
              <a:rPr lang="cs-CZ" sz="1700" b="1" dirty="0"/>
              <a:t>J. S. Adamse</a:t>
            </a:r>
            <a:r>
              <a:rPr lang="cs-CZ" sz="1700" dirty="0"/>
              <a:t> je založena na principu sociálního srovnání. </a:t>
            </a:r>
            <a:endParaRPr lang="cs-CZ" sz="1700" dirty="0" smtClean="0"/>
          </a:p>
          <a:p>
            <a:pPr algn="just"/>
            <a:r>
              <a:rPr lang="cs-CZ" sz="1700" dirty="0" smtClean="0"/>
              <a:t>Teorie </a:t>
            </a:r>
            <a:r>
              <a:rPr lang="cs-CZ" sz="1700" dirty="0"/>
              <a:t>se zabývá tím, jak lidé vnímají způsob, jak se s nimi v porovnání s jinými lidmi zachází. </a:t>
            </a:r>
            <a:r>
              <a:rPr lang="cs-CZ" sz="1700" dirty="0" smtClean="0"/>
              <a:t>Přičemž </a:t>
            </a:r>
            <a:r>
              <a:rPr lang="cs-CZ" sz="1700" dirty="0"/>
              <a:t>spravedlivé zacházení podle této teorie </a:t>
            </a:r>
            <a:r>
              <a:rPr lang="cs-CZ" sz="1700" dirty="0" smtClean="0"/>
              <a:t>znamená</a:t>
            </a:r>
            <a:r>
              <a:rPr lang="cs-CZ" sz="1700" dirty="0"/>
              <a:t>, že je s člověkem jednáno stejně jako s jinou skupinou lidí nebo jako s odpovídající jinou osobou. </a:t>
            </a:r>
            <a:r>
              <a:rPr lang="cs-CZ" sz="1700" dirty="0" smtClean="0"/>
              <a:t>Spravedlnost </a:t>
            </a:r>
            <a:r>
              <a:rPr lang="cs-CZ" sz="1700" dirty="0"/>
              <a:t>se týká pocitů a vnímání z porovnání. </a:t>
            </a:r>
            <a:r>
              <a:rPr lang="cs-CZ" sz="1700" i="1" dirty="0" smtClean="0"/>
              <a:t>Teorie </a:t>
            </a:r>
            <a:r>
              <a:rPr lang="cs-CZ" sz="1700" i="1" dirty="0"/>
              <a:t>spravedlnosti </a:t>
            </a:r>
            <a:r>
              <a:rPr lang="cs-CZ" sz="1700" dirty="0"/>
              <a:t>vychází z předpokladu, že lidé budou lépe motivováni, jestliže se s nimi bude zacházet spravedlivě, a demotivováni, jestliže to bude naopak. </a:t>
            </a:r>
            <a:endParaRPr lang="cs-CZ" sz="1700" dirty="0" smtClean="0"/>
          </a:p>
          <a:p>
            <a:pPr algn="just"/>
            <a:r>
              <a:rPr lang="cs-CZ" sz="1700" dirty="0" smtClean="0"/>
              <a:t>Jak </a:t>
            </a:r>
            <a:r>
              <a:rPr lang="cs-CZ" sz="1700" dirty="0"/>
              <a:t>uvádí Adams ve své </a:t>
            </a:r>
            <a:r>
              <a:rPr lang="cs-CZ" sz="1700" dirty="0" smtClean="0"/>
              <a:t>teorii, </a:t>
            </a:r>
            <a:r>
              <a:rPr lang="cs-CZ" sz="1700" dirty="0"/>
              <a:t>existují dvě formy spravedlnosti, a to distributivní spravedlnost a procedurální spravedlnost. </a:t>
            </a:r>
            <a:endParaRPr lang="cs-CZ" sz="1700" dirty="0" smtClean="0"/>
          </a:p>
          <a:p>
            <a:pPr algn="just"/>
            <a:r>
              <a:rPr lang="cs-CZ" sz="1700" dirty="0" smtClean="0"/>
              <a:t>Distributivní </a:t>
            </a:r>
            <a:r>
              <a:rPr lang="cs-CZ" sz="1700" dirty="0"/>
              <a:t>spravedlnost se týká toho, jak lidé cítí, že jsou odměňováni podle svého přínosu a v porovnání s ostatními. </a:t>
            </a:r>
            <a:endParaRPr lang="cs-CZ" sz="1700" dirty="0" smtClean="0"/>
          </a:p>
          <a:p>
            <a:pPr algn="just"/>
            <a:r>
              <a:rPr lang="cs-CZ" sz="1700" dirty="0" smtClean="0"/>
              <a:t>Procedurální </a:t>
            </a:r>
            <a:r>
              <a:rPr lang="cs-CZ" sz="1700" dirty="0"/>
              <a:t>spravedlnost se týká toho, jak pracovníci vnímají spravedlnost postupů používaných organizací v takových oblastech jako je hodnocení pracovníků, povyšování a disciplinární záležitosti</a:t>
            </a:r>
            <a:r>
              <a:rPr lang="cs-CZ" sz="17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spravedlnosti</a:t>
            </a:r>
            <a:endParaRPr lang="cs-CZ" dirty="0"/>
          </a:p>
        </p:txBody>
      </p:sp>
    </p:spTree>
    <p:extLst>
      <p:ext uri="{BB962C8B-B14F-4D97-AF65-F5344CB8AC3E}">
        <p14:creationId xmlns:p14="http://schemas.microsoft.com/office/powerpoint/2010/main" val="25212160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Motivační systém organizace je chápán jako soubor opatření, pravidel a postupů, které mají za cíl podpořit pozitivní pracovní motivaci </a:t>
            </a:r>
            <a:r>
              <a:rPr lang="cs-CZ" sz="1800" dirty="0" smtClean="0"/>
              <a:t>zaměstnanců.</a:t>
            </a:r>
          </a:p>
          <a:p>
            <a:pPr algn="just"/>
            <a:r>
              <a:rPr lang="cs-CZ" sz="1800" dirty="0" smtClean="0"/>
              <a:t>Motivační </a:t>
            </a:r>
            <a:r>
              <a:rPr lang="cs-CZ" sz="1800" dirty="0"/>
              <a:t>systém organizace </a:t>
            </a:r>
            <a:r>
              <a:rPr lang="cs-CZ" sz="1800" dirty="0" smtClean="0"/>
              <a:t>je chápán jako </a:t>
            </a:r>
            <a:r>
              <a:rPr lang="cs-CZ" sz="1800" dirty="0"/>
              <a:t>dynamický systém motivačních nástrojů, které odpovídají nejrůznějším potřebám zaměstnanců a jehož hlavním úkolem je měnit zavedené vztahy, zvyky a postoje k pracovní aktivitě. </a:t>
            </a:r>
            <a:endParaRPr lang="cs-CZ" sz="1800" dirty="0" smtClean="0"/>
          </a:p>
          <a:p>
            <a:pPr algn="just"/>
            <a:r>
              <a:rPr lang="cs-CZ" sz="1800" dirty="0"/>
              <a:t>Motivování a stimulování zaměstnanců je podstatou každého motivačního systému organizací</a:t>
            </a:r>
            <a:r>
              <a:rPr lang="cs-CZ" sz="1800" dirty="0" smtClean="0"/>
              <a:t>. Motivace </a:t>
            </a:r>
            <a:r>
              <a:rPr lang="cs-CZ" sz="1800" dirty="0"/>
              <a:t>zaměstnanců v organizacích může mít pozitivní formu i negativní formu. V souvislosti s motivačními systémy v převážné míře hovoříme o pozitivních formách </a:t>
            </a:r>
            <a:r>
              <a:rPr lang="cs-CZ" sz="1800" dirty="0" smtClean="0"/>
              <a:t>stimulace.</a:t>
            </a:r>
          </a:p>
          <a:p>
            <a:pPr algn="just"/>
            <a:r>
              <a:rPr lang="cs-CZ" sz="1800" dirty="0" smtClean="0"/>
              <a:t>Motivační </a:t>
            </a:r>
            <a:r>
              <a:rPr lang="cs-CZ" sz="1800" dirty="0"/>
              <a:t>systém </a:t>
            </a:r>
            <a:r>
              <a:rPr lang="cs-CZ" sz="1800" dirty="0" smtClean="0"/>
              <a:t>můžeme specifikovat jako </a:t>
            </a:r>
            <a:r>
              <a:rPr lang="cs-CZ" sz="1800" dirty="0"/>
              <a:t>souhrn tří základních oblastí personálních činností: hodnocení zaměstnanců; odměňování zaměstnanců; vzdělávání a rozvoj </a:t>
            </a:r>
            <a:r>
              <a:rPr lang="cs-CZ" sz="1800" dirty="0" smtClean="0"/>
              <a:t>zaměstnanců.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Motivační systémy</a:t>
            </a:r>
            <a:endParaRPr lang="cs-CZ" dirty="0"/>
          </a:p>
        </p:txBody>
      </p:sp>
    </p:spTree>
    <p:extLst>
      <p:ext uri="{BB962C8B-B14F-4D97-AF65-F5344CB8AC3E}">
        <p14:creationId xmlns:p14="http://schemas.microsoft.com/office/powerpoint/2010/main" val="3868382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smtClean="0"/>
              <a:t>Rozhodovací </a:t>
            </a:r>
            <a:r>
              <a:rPr lang="cs-CZ" sz="1800" b="1" dirty="0"/>
              <a:t>role</a:t>
            </a:r>
            <a:r>
              <a:rPr lang="cs-CZ" sz="1800" dirty="0"/>
              <a:t> – rozhodovací role je spojena s rozhodováním manažera a řešením problémů v průběhu vykonávaní manažerské práce:</a:t>
            </a:r>
          </a:p>
          <a:p>
            <a:pPr lvl="1" algn="just"/>
            <a:r>
              <a:rPr lang="cs-CZ" sz="1800" dirty="0"/>
              <a:t>role podnikatele; </a:t>
            </a:r>
          </a:p>
          <a:p>
            <a:pPr lvl="1" algn="just"/>
            <a:r>
              <a:rPr lang="cs-CZ" sz="1800" dirty="0"/>
              <a:t>role řešitele problémů; </a:t>
            </a:r>
          </a:p>
          <a:p>
            <a:pPr lvl="1" algn="just"/>
            <a:r>
              <a:rPr lang="cs-CZ" sz="1800" dirty="0"/>
              <a:t>role </a:t>
            </a:r>
            <a:r>
              <a:rPr lang="cs-CZ" sz="1800" dirty="0" err="1"/>
              <a:t>alokátora</a:t>
            </a:r>
            <a:r>
              <a:rPr lang="cs-CZ" sz="1800" dirty="0"/>
              <a:t> zdrojů; </a:t>
            </a:r>
            <a:endParaRPr lang="cs-CZ" sz="1800" dirty="0" smtClean="0"/>
          </a:p>
          <a:p>
            <a:pPr lvl="1" algn="just"/>
            <a:r>
              <a:rPr lang="cs-CZ" sz="1800" dirty="0"/>
              <a:t>role vyjednávače</a:t>
            </a:r>
          </a:p>
          <a:p>
            <a:pPr algn="just"/>
            <a:r>
              <a:rPr lang="cs-CZ" sz="1800" dirty="0"/>
              <a:t>K těmto třem rolím </a:t>
            </a:r>
            <a:r>
              <a:rPr lang="cs-CZ" sz="1800" dirty="0" smtClean="0"/>
              <a:t>se přiřazuje ještě role </a:t>
            </a:r>
            <a:r>
              <a:rPr lang="cs-CZ" sz="1800" dirty="0"/>
              <a:t>administrativní. V rámci </a:t>
            </a:r>
            <a:r>
              <a:rPr lang="cs-CZ" sz="1800" dirty="0" smtClean="0"/>
              <a:t>a</a:t>
            </a:r>
            <a:r>
              <a:rPr lang="cs-CZ" sz="1800" b="1" dirty="0" smtClean="0"/>
              <a:t>dministrativní </a:t>
            </a:r>
            <a:r>
              <a:rPr lang="cs-CZ" sz="1800" b="1" dirty="0"/>
              <a:t>role</a:t>
            </a:r>
            <a:r>
              <a:rPr lang="cs-CZ" sz="1800" dirty="0"/>
              <a:t> manažer </a:t>
            </a:r>
            <a:r>
              <a:rPr lang="cs-CZ" sz="1800" dirty="0" smtClean="0"/>
              <a:t>vystupuje v</a:t>
            </a:r>
            <a:r>
              <a:rPr lang="cs-CZ" sz="1800" dirty="0"/>
              <a:t> </a:t>
            </a:r>
            <a:r>
              <a:rPr lang="cs-CZ" sz="1800" dirty="0" smtClean="0"/>
              <a:t>roli:</a:t>
            </a:r>
          </a:p>
          <a:p>
            <a:pPr lvl="1" algn="just"/>
            <a:r>
              <a:rPr lang="cs-CZ" sz="1800" dirty="0" smtClean="0"/>
              <a:t>administrátora; </a:t>
            </a:r>
          </a:p>
          <a:p>
            <a:pPr lvl="1" algn="just"/>
            <a:r>
              <a:rPr lang="cs-CZ" sz="1800" dirty="0"/>
              <a:t>p</a:t>
            </a:r>
            <a:r>
              <a:rPr lang="cs-CZ" sz="1800" dirty="0" smtClean="0"/>
              <a:t>ozorovatele;</a:t>
            </a:r>
          </a:p>
          <a:p>
            <a:pPr lvl="1" algn="just"/>
            <a:r>
              <a:rPr lang="cs-CZ" sz="1800" dirty="0" err="1" smtClean="0"/>
              <a:t>kontrolovatele</a:t>
            </a:r>
            <a:r>
              <a:rPr lang="cs-CZ" sz="1800" dirty="0" smtClean="0"/>
              <a:t> úkolů;</a:t>
            </a:r>
          </a:p>
          <a:p>
            <a:pPr lvl="1" algn="just"/>
            <a:r>
              <a:rPr lang="cs-CZ" sz="1800" dirty="0" smtClean="0"/>
              <a:t>správce </a:t>
            </a:r>
            <a:r>
              <a:rPr lang="cs-CZ" sz="1800" dirty="0"/>
              <a:t>rozpočtů.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Manažer a jeho role III</a:t>
            </a:r>
            <a:endParaRPr lang="cs-CZ" dirty="0"/>
          </a:p>
        </p:txBody>
      </p:sp>
    </p:spTree>
    <p:extLst>
      <p:ext uri="{BB962C8B-B14F-4D97-AF65-F5344CB8AC3E}">
        <p14:creationId xmlns:p14="http://schemas.microsoft.com/office/powerpoint/2010/main" val="1678311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Motivaci </a:t>
            </a:r>
            <a:r>
              <a:rPr lang="cs-CZ" sz="1800" dirty="0"/>
              <a:t>k pracovnímu jednání chápat jako vyjádření jednotlivce k přístupu k práci a jeho ochotu pracovat vycházející z jeho vnitřních pohnutek, motivů. </a:t>
            </a:r>
            <a:endParaRPr lang="cs-CZ" sz="1800" dirty="0" smtClean="0"/>
          </a:p>
          <a:p>
            <a:pPr algn="just"/>
            <a:r>
              <a:rPr lang="cs-CZ" sz="1800" dirty="0" smtClean="0"/>
              <a:t>Motivace </a:t>
            </a:r>
            <a:r>
              <a:rPr lang="cs-CZ" sz="1800" dirty="0"/>
              <a:t>je založena na aktivizačních faktorech, které mohou být vnitřní nebo vnější povahy, a podle charakteru aktivizačního faktoru </a:t>
            </a:r>
            <a:r>
              <a:rPr lang="cs-CZ" sz="1800" dirty="0" smtClean="0"/>
              <a:t>rozlišujeme </a:t>
            </a:r>
            <a:r>
              <a:rPr lang="cs-CZ" sz="1800" dirty="0"/>
              <a:t>dva typy motivací, a to vnitřní motivace a vnější motivace. </a:t>
            </a:r>
            <a:endParaRPr lang="cs-CZ" sz="1800" dirty="0" smtClean="0"/>
          </a:p>
          <a:p>
            <a:pPr algn="just"/>
            <a:r>
              <a:rPr lang="cs-CZ" sz="1800" b="1" dirty="0" smtClean="0"/>
              <a:t>Vnitřní </a:t>
            </a:r>
            <a:r>
              <a:rPr lang="cs-CZ" sz="1800" b="1" dirty="0"/>
              <a:t>motivace</a:t>
            </a:r>
            <a:r>
              <a:rPr lang="cs-CZ" sz="1800" dirty="0"/>
              <a:t> je založena na vnitřních aktivizačních faktorech – motivech (vnitřní motivátory), což jsou vnitřní (intrapsychické) pohnutky podněcující jednání člověka k něčemu. </a:t>
            </a:r>
            <a:endParaRPr lang="cs-CZ" sz="1800" dirty="0" smtClean="0"/>
          </a:p>
          <a:p>
            <a:pPr algn="just"/>
            <a:r>
              <a:rPr lang="cs-CZ" sz="1800" dirty="0" smtClean="0"/>
              <a:t>Vnitřní </a:t>
            </a:r>
            <a:r>
              <a:rPr lang="cs-CZ" sz="1800" dirty="0"/>
              <a:t>motivy zahrnují potřebu činnosti, potřebu sociálních vztahů, touhu po moci, touhu po výkonu, potřebu seberealizace. </a:t>
            </a:r>
            <a:endParaRPr lang="cs-CZ" sz="1800" dirty="0" smtClean="0"/>
          </a:p>
          <a:p>
            <a:pPr algn="just"/>
            <a:r>
              <a:rPr lang="cs-CZ" sz="1800" dirty="0" smtClean="0"/>
              <a:t>V</a:t>
            </a:r>
            <a:r>
              <a:rPr lang="cs-CZ" sz="1800" dirty="0"/>
              <a:t> případě pracovní motivace založené převážně na vnitřních motivech, je pracovní výkon sám o sobě zdrojem uspokojení</a:t>
            </a:r>
            <a:r>
              <a:rPr lang="cs-CZ" sz="18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Vnitřní motivace</a:t>
            </a:r>
            <a:endParaRPr lang="cs-CZ" dirty="0"/>
          </a:p>
        </p:txBody>
      </p:sp>
    </p:spTree>
    <p:extLst>
      <p:ext uri="{BB962C8B-B14F-4D97-AF65-F5344CB8AC3E}">
        <p14:creationId xmlns:p14="http://schemas.microsoft.com/office/powerpoint/2010/main" val="7843385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Vnější motivace</a:t>
            </a:r>
            <a:r>
              <a:rPr lang="cs-CZ" sz="1800" dirty="0"/>
              <a:t> je založena na vnějších aktivizačních faktorech – stimulech (vnější motivátory), které představují pobídky nebo popudy z vnějšku. </a:t>
            </a:r>
            <a:endParaRPr lang="cs-CZ" sz="1800" dirty="0" smtClean="0"/>
          </a:p>
          <a:p>
            <a:pPr algn="just"/>
            <a:r>
              <a:rPr lang="cs-CZ" sz="1800" dirty="0" smtClean="0"/>
              <a:t>Tvoří </a:t>
            </a:r>
            <a:r>
              <a:rPr lang="cs-CZ" sz="1800" dirty="0"/>
              <a:t>ji odměny, jako třeba zvýšení platu, pochvala, povýšení, ale také tresty, jako například disciplinární řízení, odepření platu nebo kritika. </a:t>
            </a:r>
            <a:endParaRPr lang="cs-CZ" sz="1800" dirty="0" smtClean="0"/>
          </a:p>
          <a:p>
            <a:pPr algn="just"/>
            <a:r>
              <a:rPr lang="cs-CZ" sz="1800" dirty="0" smtClean="0"/>
              <a:t>Podle </a:t>
            </a:r>
            <a:r>
              <a:rPr lang="cs-CZ" sz="1800" dirty="0"/>
              <a:t>Armstronga (2007) mohou mít vnější motivátory bezprostřední účinek působící spíše krátkodobě. </a:t>
            </a:r>
            <a:endParaRPr lang="cs-CZ" sz="1800" dirty="0" smtClean="0"/>
          </a:p>
          <a:p>
            <a:pPr algn="just"/>
            <a:r>
              <a:rPr lang="cs-CZ" sz="1800" dirty="0" smtClean="0"/>
              <a:t>Zatímco </a:t>
            </a:r>
            <a:r>
              <a:rPr lang="cs-CZ" sz="1800" dirty="0"/>
              <a:t>vnitřní motivátory, které se týkají kvality pracovního života, mají hlubší a dlouhodobější účinek. </a:t>
            </a:r>
          </a:p>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Vnější motivace</a:t>
            </a:r>
            <a:endParaRPr lang="cs-CZ" dirty="0"/>
          </a:p>
        </p:txBody>
      </p:sp>
    </p:spTree>
    <p:extLst>
      <p:ext uri="{BB962C8B-B14F-4D97-AF65-F5344CB8AC3E}">
        <p14:creationId xmlns:p14="http://schemas.microsoft.com/office/powerpoint/2010/main" val="29670121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Vhodně a efektivně nastavený motivační systém je klíčovým prvkem v řízení lidských zdrojů v každé organizaci. </a:t>
            </a:r>
            <a:endParaRPr lang="cs-CZ" sz="1800" dirty="0" smtClean="0"/>
          </a:p>
          <a:p>
            <a:pPr algn="just"/>
            <a:r>
              <a:rPr lang="cs-CZ" sz="1800" dirty="0" smtClean="0"/>
              <a:t>Pro </a:t>
            </a:r>
            <a:r>
              <a:rPr lang="cs-CZ" sz="1800" dirty="0"/>
              <a:t>vytvoření efektivního motivačního systému organizace je nutná identifikace potřeb organizaci i zaměstnanců, a nalezení rovnovážného systému, který bude odpovídat potřebám zaměstnanců i organizace. </a:t>
            </a:r>
            <a:endParaRPr lang="cs-CZ" sz="1800" dirty="0" smtClean="0"/>
          </a:p>
          <a:p>
            <a:pPr algn="just"/>
            <a:r>
              <a:rPr lang="cs-CZ" sz="1800" dirty="0" smtClean="0"/>
              <a:t>Vhodně </a:t>
            </a:r>
            <a:r>
              <a:rPr lang="cs-CZ" sz="1800" dirty="0"/>
              <a:t>nastavený motivační systém mimo jiné posiluje firemní kulturu, posiluje loajalitu zaměstnanců a jejich spokojenost, sjednocuje zaměstnance v jejich pracovním úsilí a dosažení požadovaného výkonu organizace. </a:t>
            </a:r>
            <a:endParaRPr lang="cs-CZ" sz="1800" dirty="0" smtClean="0"/>
          </a:p>
          <a:p>
            <a:pPr algn="just"/>
            <a:r>
              <a:rPr lang="cs-CZ" sz="1800" dirty="0" smtClean="0"/>
              <a:t>Důležitou </a:t>
            </a:r>
            <a:r>
              <a:rPr lang="cs-CZ" sz="1800" dirty="0"/>
              <a:t>vlastností motivačního systému je jeho flexibilita, schopnost se pružně a včas přizpůsobit měnící se situaci a potřebám zaměstnanců.</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Požadavky na motivační systémy</a:t>
            </a:r>
            <a:endParaRPr lang="cs-CZ" dirty="0"/>
          </a:p>
        </p:txBody>
      </p:sp>
    </p:spTree>
    <p:extLst>
      <p:ext uri="{BB962C8B-B14F-4D97-AF65-F5344CB8AC3E}">
        <p14:creationId xmlns:p14="http://schemas.microsoft.com/office/powerpoint/2010/main" val="28354161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Manažerské kompetence</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smtClean="0">
                <a:solidFill>
                  <a:srgbClr val="307871"/>
                </a:solidFill>
                <a:latin typeface="Times New Roman" panose="02020603050405020304" pitchFamily="18" charset="0"/>
                <a:cs typeface="Times New Roman" panose="02020603050405020304" pitchFamily="18" charset="0"/>
              </a:rPr>
              <a:t>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09587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Ř</a:t>
            </a:r>
            <a:r>
              <a:rPr lang="cs-CZ" sz="1800" dirty="0" smtClean="0"/>
              <a:t>ízení </a:t>
            </a:r>
            <a:r>
              <a:rPr lang="cs-CZ" sz="1800" dirty="0"/>
              <a:t>podle kompetencí nový přístup k managementu, který řeší organizační výzvy komplexně s cílem poznat a odstranit problémy organizace a umět jim předcházet</a:t>
            </a:r>
            <a:r>
              <a:rPr lang="cs-CZ" sz="1800" dirty="0" smtClean="0"/>
              <a:t>. </a:t>
            </a:r>
          </a:p>
          <a:p>
            <a:pPr algn="just"/>
            <a:r>
              <a:rPr lang="cs-CZ" sz="1800" dirty="0" smtClean="0"/>
              <a:t>Pojem </a:t>
            </a:r>
            <a:r>
              <a:rPr lang="cs-CZ" sz="1800" dirty="0"/>
              <a:t>kompetence ve dvou významech, a to jednak ve smyslu pravomoci a odpovědnosti (jedinec je oprávněn dělat určitou práci – angl. </a:t>
            </a:r>
            <a:r>
              <a:rPr lang="cs-CZ" sz="1800" dirty="0" err="1"/>
              <a:t>competence</a:t>
            </a:r>
            <a:r>
              <a:rPr lang="cs-CZ" sz="1800" dirty="0"/>
              <a:t>), a také ve smyslu souboru schopnosti jedince a jeho chování potřebné k plnění pracovních úkolů kvalitně (angl. </a:t>
            </a:r>
            <a:r>
              <a:rPr lang="cs-CZ" sz="1800" dirty="0" err="1"/>
              <a:t>competency</a:t>
            </a:r>
            <a:r>
              <a:rPr lang="cs-CZ" sz="1800" dirty="0" smtClean="0"/>
              <a:t>).</a:t>
            </a:r>
          </a:p>
          <a:p>
            <a:pPr algn="just"/>
            <a:r>
              <a:rPr lang="cs-CZ" sz="1800" dirty="0"/>
              <a:t>Samotný pojem kompetence poprvé zavedl do manažerské praxe R. </a:t>
            </a:r>
            <a:r>
              <a:rPr lang="cs-CZ" sz="1800" dirty="0" err="1"/>
              <a:t>Boyatzis</a:t>
            </a:r>
            <a:r>
              <a:rPr lang="cs-CZ" sz="1800" dirty="0"/>
              <a:t> v roce 1982, kdy představil obecný kompetenční model se dvanácti kompetencemi, které je možné aplikovat v různých organizacích. </a:t>
            </a:r>
            <a:endParaRPr lang="cs-CZ" sz="1800" dirty="0" smtClean="0"/>
          </a:p>
          <a:p>
            <a:pPr algn="just"/>
            <a:r>
              <a:rPr lang="cs-CZ" sz="1800" dirty="0" smtClean="0"/>
              <a:t>Kompetence můžeme chápat jako </a:t>
            </a:r>
            <a:r>
              <a:rPr lang="cs-CZ" sz="1800" dirty="0"/>
              <a:t>základní charakteristika jednotlivce, která je spojena s jeho efektivním pracovním </a:t>
            </a:r>
            <a:r>
              <a:rPr lang="cs-CZ" sz="1800" dirty="0" smtClean="0"/>
              <a:t>výkonem.</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Vymezení pojmu kompetence</a:t>
            </a:r>
            <a:endParaRPr lang="cs-CZ" dirty="0"/>
          </a:p>
        </p:txBody>
      </p:sp>
    </p:spTree>
    <p:extLst>
      <p:ext uri="{BB962C8B-B14F-4D97-AF65-F5344CB8AC3E}">
        <p14:creationId xmlns:p14="http://schemas.microsoft.com/office/powerpoint/2010/main" val="32645783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Kompetence představují schopnosti člověka chovat se způsobem odpovídajícím způsobem požadavkům práce v konkrétním prostředí organizace, a tak přinášet žádoucí výsledky (</a:t>
            </a:r>
            <a:r>
              <a:rPr lang="cs-CZ" sz="1800" dirty="0" err="1"/>
              <a:t>Boyatzis</a:t>
            </a:r>
            <a:r>
              <a:rPr lang="cs-CZ" sz="1800" dirty="0"/>
              <a:t>, 1982). </a:t>
            </a:r>
          </a:p>
          <a:p>
            <a:pPr algn="just"/>
            <a:r>
              <a:rPr lang="cs-CZ" sz="1800" dirty="0"/>
              <a:t>Kompetence představují základní schopnosti a způsobilosti potřebné k dobrému výkonu práce (</a:t>
            </a:r>
            <a:r>
              <a:rPr lang="cs-CZ" sz="1800" dirty="0" err="1"/>
              <a:t>Furnham</a:t>
            </a:r>
            <a:r>
              <a:rPr lang="cs-CZ" sz="1800" dirty="0"/>
              <a:t>, 2005).</a:t>
            </a:r>
          </a:p>
          <a:p>
            <a:pPr algn="just"/>
            <a:r>
              <a:rPr lang="cs-CZ" sz="1800" dirty="0"/>
              <a:t>Kompetence je množina chování pracovníka, které musí v dané pozici použít, aby úkoly z této pozice kompetentně zvládl (</a:t>
            </a:r>
            <a:r>
              <a:rPr lang="cs-CZ" sz="1800" dirty="0" err="1"/>
              <a:t>Woodruffe</a:t>
            </a:r>
            <a:r>
              <a:rPr lang="cs-CZ" sz="1800" dirty="0"/>
              <a:t>, 1992). </a:t>
            </a:r>
          </a:p>
          <a:p>
            <a:pPr algn="just"/>
            <a:r>
              <a:rPr lang="cs-CZ" sz="1800" dirty="0"/>
              <a:t>Kompetence představuje jakýkoliv osobní rys, vlastnost nebo dovednost, která může být považována za bezprostředně související s efektivním nebo mimořádným pracovním výkonem (Murphy, 1993).</a:t>
            </a:r>
          </a:p>
          <a:p>
            <a:pPr algn="just"/>
            <a:r>
              <a:rPr lang="cs-CZ" sz="1800" dirty="0"/>
              <a:t>Nároky kladené na pracovní místa, nazýváme kompetencemi. Kompetence je tedy schopnost vykonávat a úspěšné zvládnout určitou profesi nebo funkci (Bělohlávek et al., 2006).</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Vybrané definice kompetence I</a:t>
            </a:r>
            <a:endParaRPr lang="cs-CZ" dirty="0"/>
          </a:p>
        </p:txBody>
      </p:sp>
    </p:spTree>
    <p:extLst>
      <p:ext uri="{BB962C8B-B14F-4D97-AF65-F5344CB8AC3E}">
        <p14:creationId xmlns:p14="http://schemas.microsoft.com/office/powerpoint/2010/main" val="26602095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Kompetence </a:t>
            </a:r>
            <a:r>
              <a:rPr lang="cs-CZ" sz="1800" dirty="0"/>
              <a:t>představuje soubor souvisejících znalostí, postojů a schopností ovlivňující významnější část práce jedince, které korelují s pracovním výkonem, mohou být měřeny na základy dobře nastavených standardů, a které mohou být zdokonalovány prostřednictvím vzdělávání a rozvoje (</a:t>
            </a:r>
            <a:r>
              <a:rPr lang="cs-CZ" sz="1800" dirty="0" err="1"/>
              <a:t>Scott</a:t>
            </a:r>
            <a:r>
              <a:rPr lang="cs-CZ" sz="1800" dirty="0"/>
              <a:t> et al., 1997).</a:t>
            </a:r>
          </a:p>
          <a:p>
            <a:pPr algn="just"/>
            <a:r>
              <a:rPr lang="cs-CZ" sz="1800" dirty="0" smtClean="0"/>
              <a:t>Kompetence </a:t>
            </a:r>
            <a:r>
              <a:rPr lang="cs-CZ" sz="1800" dirty="0"/>
              <a:t>je trs znalostí, dovedností, zkušeností a vlastností, které podporuje dosažení cíle (Hroník, 2007, s. 61). </a:t>
            </a:r>
          </a:p>
          <a:p>
            <a:pPr algn="just"/>
            <a:r>
              <a:rPr lang="cs-CZ" sz="1800" dirty="0"/>
              <a:t>Kompetence jsou definovány jako znalosti, dovednosti, schopnosti a ostatní osobní charakteristiky, které jsou mocným nástrojem pro dosažení významných pracovních výsledků a přispívají k úspěchu organizace (</a:t>
            </a:r>
            <a:r>
              <a:rPr lang="cs-CZ" sz="1800" dirty="0" err="1"/>
              <a:t>Pulakos</a:t>
            </a:r>
            <a:r>
              <a:rPr lang="cs-CZ" sz="1800" dirty="0"/>
              <a:t>, 2009</a:t>
            </a:r>
            <a:r>
              <a:rPr lang="cs-CZ" sz="1800" dirty="0" smtClean="0"/>
              <a:t>).</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Vybrané definice kompetence II</a:t>
            </a:r>
            <a:endParaRPr lang="cs-CZ" dirty="0"/>
          </a:p>
        </p:txBody>
      </p:sp>
    </p:spTree>
    <p:extLst>
      <p:ext uri="{BB962C8B-B14F-4D97-AF65-F5344CB8AC3E}">
        <p14:creationId xmlns:p14="http://schemas.microsoft.com/office/powerpoint/2010/main" val="719528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Všechny </a:t>
            </a:r>
            <a:r>
              <a:rPr lang="cs-CZ" sz="1800" dirty="0" smtClean="0"/>
              <a:t>definice </a:t>
            </a:r>
            <a:r>
              <a:rPr lang="cs-CZ" sz="1800" dirty="0"/>
              <a:t>kompetencí mají dva společné prvky </a:t>
            </a:r>
            <a:r>
              <a:rPr lang="cs-CZ" sz="1800" dirty="0" smtClean="0"/>
              <a:t>: </a:t>
            </a:r>
            <a:endParaRPr lang="cs-CZ" sz="1800" dirty="0"/>
          </a:p>
          <a:p>
            <a:pPr lvl="0" algn="just"/>
            <a:r>
              <a:rPr lang="cs-CZ" sz="1800" dirty="0"/>
              <a:t>jedná se o soubor znalostí, dovedností a schopností, které lze pozorovat a měřit;</a:t>
            </a:r>
          </a:p>
          <a:p>
            <a:pPr lvl="0" algn="just"/>
            <a:r>
              <a:rPr lang="cs-CZ" sz="1800" dirty="0"/>
              <a:t>na základě kompetencí lze rozlišit mezi jednotlivými výkony, mezi vynikajícími výkony a průměrnými.</a:t>
            </a:r>
          </a:p>
          <a:p>
            <a:pPr marL="0" indent="0" algn="just">
              <a:buNone/>
            </a:pPr>
            <a:endParaRPr lang="cs-CZ" sz="1800" dirty="0" smtClean="0"/>
          </a:p>
          <a:p>
            <a:pPr marL="0" indent="0" algn="just">
              <a:buNone/>
            </a:pPr>
            <a:r>
              <a:rPr lang="cs-CZ" sz="1800" dirty="0" smtClean="0"/>
              <a:t>Z</a:t>
            </a:r>
            <a:r>
              <a:rPr lang="cs-CZ" sz="1800" dirty="0"/>
              <a:t> pohledu pojetí </a:t>
            </a:r>
            <a:r>
              <a:rPr lang="cs-CZ" sz="1800" dirty="0" smtClean="0"/>
              <a:t>kompetencí jsou uváděny </a:t>
            </a:r>
            <a:r>
              <a:rPr lang="cs-CZ" sz="1800" dirty="0"/>
              <a:t>tyto požadavky na jejich nositele:</a:t>
            </a:r>
          </a:p>
          <a:p>
            <a:pPr lvl="0" algn="just"/>
            <a:r>
              <a:rPr lang="cs-CZ" sz="1800" dirty="0"/>
              <a:t>jejich získání vyžaduje výcvik, opakování a použití v různorodých reálných situacích;</a:t>
            </a:r>
          </a:p>
          <a:p>
            <a:pPr algn="just"/>
            <a:r>
              <a:rPr lang="cs-CZ" sz="1800" dirty="0"/>
              <a:t>je potřeba vnitřní připravenost a ochota naučené dovednosti použít, tím je zahrnuta i motivační stránka osobnosti, vztah k práci ke kolektivu, sebedůvěra a další vlastnosti týkající se samotného jádra osobnosti.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Pojetí kompetencí</a:t>
            </a:r>
            <a:endParaRPr lang="cs-CZ" dirty="0"/>
          </a:p>
        </p:txBody>
      </p:sp>
    </p:spTree>
    <p:extLst>
      <p:ext uri="{BB962C8B-B14F-4D97-AF65-F5344CB8AC3E}">
        <p14:creationId xmlns:p14="http://schemas.microsoft.com/office/powerpoint/2010/main" val="5364383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Kompetence je vždy </a:t>
            </a:r>
            <a:r>
              <a:rPr lang="cs-CZ" sz="1800" dirty="0" err="1"/>
              <a:t>kontextualizovaná</a:t>
            </a:r>
            <a:r>
              <a:rPr lang="cs-CZ" sz="1800" dirty="0"/>
              <a:t> – znamená to, že je vždy zasazené do určitého prostředí nebo situace. </a:t>
            </a:r>
          </a:p>
          <a:p>
            <a:pPr lvl="0" algn="just"/>
            <a:r>
              <a:rPr lang="cs-CZ" sz="1800" dirty="0"/>
              <a:t>Kompetence je multidimenzionální – znamená to, že se skládá z různých zdrojů a předpokládá se efektivní nakládání s těmito zdroji, které jsou propojeny se základními dimenzemi lidského chování.</a:t>
            </a:r>
          </a:p>
          <a:p>
            <a:pPr lvl="0" algn="just"/>
            <a:r>
              <a:rPr lang="cs-CZ" sz="1800" dirty="0"/>
              <a:t>Kompetence je definována standardem – znamená to, že předpokládaná úroveň zvládnutí kompetence je určena předem a zároveň existuje předem definovaný soubor výkonových standardů. </a:t>
            </a:r>
          </a:p>
          <a:p>
            <a:pPr lvl="0" algn="just"/>
            <a:r>
              <a:rPr lang="cs-CZ" sz="1800" dirty="0"/>
              <a:t>Kompetence má potenciál pro akci a rozvoj – znamená to, že je kompetence získávána a rozvíjena v procesech vzdělávání a učení, které mají kontinuální charakter a slouží k získávání a rozvíjení kompetencí.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Znaky kompetencí</a:t>
            </a:r>
            <a:endParaRPr lang="cs-CZ" dirty="0"/>
          </a:p>
        </p:txBody>
      </p:sp>
    </p:spTree>
    <p:extLst>
      <p:ext uri="{BB962C8B-B14F-4D97-AF65-F5344CB8AC3E}">
        <p14:creationId xmlns:p14="http://schemas.microsoft.com/office/powerpoint/2010/main" val="22558559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Pro členění kompetencí se používají různé přístupy. Při výběru konkrétního členění je potřeba vzít v úvahu potřeby a specifika konkrétní organizace. </a:t>
            </a:r>
          </a:p>
          <a:p>
            <a:pPr marL="0" indent="0" algn="just">
              <a:buNone/>
            </a:pPr>
            <a:endParaRPr lang="cs-CZ" sz="1800" i="1" dirty="0" smtClean="0"/>
          </a:p>
          <a:p>
            <a:pPr marL="0" indent="0" algn="just">
              <a:buNone/>
            </a:pPr>
            <a:r>
              <a:rPr lang="cs-CZ" sz="1800" b="1" dirty="0" smtClean="0"/>
              <a:t>Členění </a:t>
            </a:r>
            <a:r>
              <a:rPr lang="cs-CZ" sz="1800" b="1" dirty="0"/>
              <a:t>podle Vebera a kol. </a:t>
            </a:r>
            <a:r>
              <a:rPr lang="cs-CZ" sz="1800" dirty="0" smtClean="0"/>
              <a:t>rozlišuje </a:t>
            </a:r>
            <a:r>
              <a:rPr lang="cs-CZ" sz="1800" dirty="0"/>
              <a:t>kompetence v následujících třech oblastech:</a:t>
            </a:r>
          </a:p>
          <a:p>
            <a:pPr lvl="0" algn="just"/>
            <a:r>
              <a:rPr lang="cs-CZ" sz="1800" dirty="0"/>
              <a:t>odborná kompetence – spojená se znalostmi a vědomostní inteligencí;</a:t>
            </a:r>
          </a:p>
          <a:p>
            <a:pPr lvl="0" algn="just"/>
            <a:r>
              <a:rPr lang="cs-CZ" sz="1800" dirty="0"/>
              <a:t>dovedností kompetence – spojená s dovednostmi (technické, lidské, koncepční, projekční) a aktivizační inteligencí;</a:t>
            </a:r>
          </a:p>
          <a:p>
            <a:pPr lvl="0" algn="just"/>
            <a:r>
              <a:rPr lang="cs-CZ" sz="1800" dirty="0"/>
              <a:t>osobnostní kompetence – spojená s osobností manažera a s emoční inteligencí.</a:t>
            </a:r>
          </a:p>
          <a:p>
            <a:pPr lvl="0"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Členění kompetencí I</a:t>
            </a:r>
            <a:endParaRPr lang="cs-CZ" dirty="0"/>
          </a:p>
        </p:txBody>
      </p:sp>
    </p:spTree>
    <p:extLst>
      <p:ext uri="{BB962C8B-B14F-4D97-AF65-F5344CB8AC3E}">
        <p14:creationId xmlns:p14="http://schemas.microsoft.com/office/powerpoint/2010/main" val="2033763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Manažerská práce má cílevědomý charakter a vyznačuje se snahou dosáhnout stanovených cílů prostřednictvím co možná největšího synergického </a:t>
            </a:r>
            <a:r>
              <a:rPr lang="cs-CZ" sz="1800" dirty="0" smtClean="0"/>
              <a:t>efektu.</a:t>
            </a:r>
          </a:p>
          <a:p>
            <a:pPr algn="just"/>
            <a:r>
              <a:rPr lang="cs-CZ" sz="1800" dirty="0"/>
              <a:t>Manažerská </a:t>
            </a:r>
            <a:r>
              <a:rPr lang="cs-CZ" sz="1800" dirty="0" smtClean="0"/>
              <a:t>práce v</a:t>
            </a:r>
            <a:r>
              <a:rPr lang="cs-CZ" sz="1800" dirty="0"/>
              <a:t> sobě zahrnuje tak zvané tvrdé a měkké prvky. </a:t>
            </a:r>
            <a:endParaRPr lang="cs-CZ" sz="1800" dirty="0" smtClean="0"/>
          </a:p>
          <a:p>
            <a:pPr algn="just"/>
            <a:r>
              <a:rPr lang="cs-CZ" sz="1800" b="1" dirty="0" smtClean="0"/>
              <a:t>Tvrdé </a:t>
            </a:r>
            <a:r>
              <a:rPr lang="cs-CZ" sz="1800" b="1" dirty="0"/>
              <a:t>prvky manažerské práce </a:t>
            </a:r>
            <a:r>
              <a:rPr lang="cs-CZ" sz="1800" dirty="0"/>
              <a:t>představují hmotné aspekty organizace, jako je správa financí, tvorba organizačních struktur, tvorba distribučních kanálů, datových skladů apod. </a:t>
            </a:r>
            <a:endParaRPr lang="cs-CZ" sz="1800" dirty="0" smtClean="0"/>
          </a:p>
          <a:p>
            <a:pPr algn="just"/>
            <a:r>
              <a:rPr lang="cs-CZ" sz="1800" b="1" dirty="0" smtClean="0"/>
              <a:t>Měkké </a:t>
            </a:r>
            <a:r>
              <a:rPr lang="cs-CZ" sz="1800" b="1" dirty="0"/>
              <a:t>prvky manažerské práce </a:t>
            </a:r>
            <a:r>
              <a:rPr lang="cs-CZ" sz="1800" dirty="0"/>
              <a:t>reprezentují nehmotné prvky organizace, mezi které patří podniková kultura a </a:t>
            </a:r>
            <a:r>
              <a:rPr lang="cs-CZ" sz="1800" dirty="0" err="1"/>
              <a:t>corporate</a:t>
            </a:r>
            <a:r>
              <a:rPr lang="cs-CZ" sz="1800" dirty="0"/>
              <a:t> identity, firemní komunikace a další.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Charakter manažerské práce</a:t>
            </a:r>
            <a:endParaRPr lang="cs-CZ" dirty="0"/>
          </a:p>
        </p:txBody>
      </p:sp>
    </p:spTree>
    <p:extLst>
      <p:ext uri="{BB962C8B-B14F-4D97-AF65-F5344CB8AC3E}">
        <p14:creationId xmlns:p14="http://schemas.microsoft.com/office/powerpoint/2010/main" val="15512354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Podle </a:t>
            </a:r>
            <a:r>
              <a:rPr lang="cs-CZ" sz="1800" b="1" dirty="0"/>
              <a:t>Hroníka </a:t>
            </a:r>
            <a:r>
              <a:rPr lang="cs-CZ" sz="1800" dirty="0" smtClean="0"/>
              <a:t>můžeme </a:t>
            </a:r>
            <a:r>
              <a:rPr lang="cs-CZ" sz="1800" dirty="0"/>
              <a:t>kompetence členit:</a:t>
            </a:r>
          </a:p>
          <a:p>
            <a:pPr lvl="0" algn="just"/>
            <a:r>
              <a:rPr lang="cs-CZ" sz="1800" dirty="0"/>
              <a:t>ze sociálně psychologického hlediska na:</a:t>
            </a:r>
          </a:p>
          <a:p>
            <a:pPr lvl="1" algn="just"/>
            <a:r>
              <a:rPr lang="cs-CZ" sz="1800" dirty="0"/>
              <a:t>kompetence řešení problému,</a:t>
            </a:r>
          </a:p>
          <a:p>
            <a:pPr lvl="1" algn="just"/>
            <a:r>
              <a:rPr lang="cs-CZ" sz="1800" dirty="0"/>
              <a:t>interpersonální kompetence,</a:t>
            </a:r>
          </a:p>
          <a:p>
            <a:pPr lvl="1" algn="just"/>
            <a:r>
              <a:rPr lang="cs-CZ" sz="1800" dirty="0"/>
              <a:t>kompetence sebeřízení;</a:t>
            </a:r>
          </a:p>
          <a:p>
            <a:pPr lvl="0" algn="just"/>
            <a:r>
              <a:rPr lang="cs-CZ" sz="1800" dirty="0"/>
              <a:t>podle kompetenční orientace organizace na:</a:t>
            </a:r>
          </a:p>
          <a:p>
            <a:pPr lvl="1" algn="just"/>
            <a:r>
              <a:rPr lang="cs-CZ" sz="1800" dirty="0"/>
              <a:t>orientaci produktovou,</a:t>
            </a:r>
          </a:p>
          <a:p>
            <a:pPr lvl="1" algn="just"/>
            <a:r>
              <a:rPr lang="cs-CZ" sz="1800" dirty="0"/>
              <a:t>orientaci zákaznickou,</a:t>
            </a:r>
          </a:p>
          <a:p>
            <a:pPr lvl="1" algn="just"/>
            <a:r>
              <a:rPr lang="cs-CZ" sz="1800" dirty="0"/>
              <a:t>orientaci provozní a systémovou. </a:t>
            </a:r>
          </a:p>
          <a:p>
            <a:pPr lvl="0"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Členění kompetencí II</a:t>
            </a:r>
            <a:endParaRPr lang="cs-CZ" dirty="0"/>
          </a:p>
        </p:txBody>
      </p:sp>
    </p:spTree>
    <p:extLst>
      <p:ext uri="{BB962C8B-B14F-4D97-AF65-F5344CB8AC3E}">
        <p14:creationId xmlns:p14="http://schemas.microsoft.com/office/powerpoint/2010/main" val="19992638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Členění podle předpokládaného pracovního výkonu </a:t>
            </a:r>
            <a:r>
              <a:rPr lang="cs-CZ" sz="1800" b="1" dirty="0"/>
              <a:t>v určité pracovní </a:t>
            </a:r>
            <a:r>
              <a:rPr lang="cs-CZ" sz="1800" b="1" dirty="0" smtClean="0"/>
              <a:t>pozici:</a:t>
            </a:r>
            <a:endParaRPr lang="cs-CZ" sz="1800" b="1" dirty="0"/>
          </a:p>
          <a:p>
            <a:pPr lvl="0" algn="just"/>
            <a:r>
              <a:rPr lang="cs-CZ" sz="1800" dirty="0"/>
              <a:t>prahové kompetence – základní nevyhnutelné (minimální) dovednosti potřebné ke zvládnutí přiděleného úkolu;</a:t>
            </a:r>
          </a:p>
          <a:p>
            <a:pPr lvl="0" algn="just"/>
            <a:r>
              <a:rPr lang="cs-CZ" sz="1800" dirty="0"/>
              <a:t>odlišující kompetence – dovednosti a schopnosti odlišující výkon vynikající od průměrného.</a:t>
            </a:r>
          </a:p>
          <a:p>
            <a:pPr marL="0" indent="0" algn="just">
              <a:buNone/>
            </a:pPr>
            <a:r>
              <a:rPr lang="cs-CZ" sz="1800" b="1" i="1" dirty="0" smtClean="0"/>
              <a:t>Členění založeno </a:t>
            </a:r>
            <a:r>
              <a:rPr lang="cs-CZ" sz="1800" b="1" i="1" dirty="0"/>
              <a:t>na typu práce a na něj navázaných potřebných </a:t>
            </a:r>
            <a:r>
              <a:rPr lang="cs-CZ" sz="1800" b="1" i="1" dirty="0" smtClean="0"/>
              <a:t>dovednostech</a:t>
            </a:r>
            <a:r>
              <a:rPr lang="cs-CZ" sz="1800" b="1" dirty="0" smtClean="0"/>
              <a:t>:</a:t>
            </a:r>
            <a:endParaRPr lang="cs-CZ" sz="1800" b="1" dirty="0"/>
          </a:p>
          <a:p>
            <a:pPr lvl="0" algn="just"/>
            <a:r>
              <a:rPr lang="cs-CZ" sz="1800" dirty="0"/>
              <a:t>manažerské kompetence – dovednosti a schopnosti přispívající k výkonu v roli manažera;</a:t>
            </a:r>
          </a:p>
          <a:p>
            <a:pPr lvl="0" algn="just"/>
            <a:r>
              <a:rPr lang="cs-CZ" sz="1800" dirty="0"/>
              <a:t>interpersonální kompetence – schopnosti a dovednosti potřebné pro efektivní komunikaci a budování pozitivních vztahů s ostatními;</a:t>
            </a:r>
          </a:p>
          <a:p>
            <a:pPr lvl="0" algn="just"/>
            <a:r>
              <a:rPr lang="cs-CZ" sz="1800" dirty="0"/>
              <a:t>technické kompetence – dovednosti a schopnosti vztahující se ke konkrétní pracovní pozici. </a:t>
            </a:r>
          </a:p>
          <a:p>
            <a:pPr lvl="0"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Členění kompetencí III</a:t>
            </a:r>
            <a:endParaRPr lang="cs-CZ" dirty="0"/>
          </a:p>
        </p:txBody>
      </p:sp>
    </p:spTree>
    <p:extLst>
      <p:ext uri="{BB962C8B-B14F-4D97-AF65-F5344CB8AC3E}">
        <p14:creationId xmlns:p14="http://schemas.microsoft.com/office/powerpoint/2010/main" val="2720384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700" b="1" dirty="0"/>
              <a:t>Beneš </a:t>
            </a:r>
            <a:r>
              <a:rPr lang="cs-CZ" sz="1700" b="1" dirty="0" smtClean="0"/>
              <a:t>člení </a:t>
            </a:r>
            <a:r>
              <a:rPr lang="cs-CZ" sz="1700" b="1" dirty="0"/>
              <a:t>kompetence na:</a:t>
            </a:r>
          </a:p>
          <a:p>
            <a:pPr lvl="0" algn="just"/>
            <a:r>
              <a:rPr lang="cs-CZ" sz="1700" dirty="0"/>
              <a:t>odborné kompetence – vztahují se k obsahu, předmětu a prostředkům konkrétního pracovního výkonu;</a:t>
            </a:r>
          </a:p>
          <a:p>
            <a:pPr lvl="0" algn="just"/>
            <a:r>
              <a:rPr lang="cs-CZ" sz="1700" dirty="0"/>
              <a:t>sociální neboli týmové kompetence – zaručují zvládání sociální interakcí a komunikaci v pracovním týmu;</a:t>
            </a:r>
          </a:p>
          <a:p>
            <a:pPr lvl="0" algn="just"/>
            <a:r>
              <a:rPr lang="cs-CZ" sz="1700" dirty="0"/>
              <a:t>metodické kompetence – jsou spojené se schopnosti a dovednosti vyhledávat a zpracovávat informace a řešit konkrétní problém</a:t>
            </a:r>
            <a:r>
              <a:rPr lang="cs-CZ" sz="1700" dirty="0" smtClean="0"/>
              <a:t>.</a:t>
            </a:r>
          </a:p>
          <a:p>
            <a:pPr marL="0" indent="0">
              <a:buNone/>
            </a:pPr>
            <a:r>
              <a:rPr lang="cs-CZ" sz="1700" b="1" dirty="0" err="1"/>
              <a:t>Boyatzis</a:t>
            </a:r>
            <a:r>
              <a:rPr lang="cs-CZ" sz="1700" b="1" dirty="0"/>
              <a:t> rozlišuje kompetence na:</a:t>
            </a:r>
          </a:p>
          <a:p>
            <a:pPr lvl="0"/>
            <a:r>
              <a:rPr lang="cs-CZ" sz="1700" dirty="0"/>
              <a:t>prahové kompetence – jedná se o základní kompetence požadované k výkonu práce a nerozlišující výkonnost jednotlivých pracovníků;</a:t>
            </a:r>
          </a:p>
          <a:p>
            <a:pPr lvl="0"/>
            <a:r>
              <a:rPr lang="cs-CZ" sz="1700" dirty="0"/>
              <a:t>výkonové kompetence – kompetence rozlišující mezi vysoce a málo výkonnými pracovníky;</a:t>
            </a:r>
          </a:p>
          <a:p>
            <a:pPr lvl="0"/>
            <a:r>
              <a:rPr lang="cs-CZ" sz="1700" dirty="0"/>
              <a:t>rozlišovací kompetence – definují charakteristiky chování projevující vysoce výkonní pracovníci a charakteristiky projevující méně výkonní lidé. </a:t>
            </a:r>
          </a:p>
          <a:p>
            <a:pPr lvl="0"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Členění kompetencí IV</a:t>
            </a:r>
            <a:endParaRPr lang="cs-CZ" dirty="0"/>
          </a:p>
        </p:txBody>
      </p:sp>
    </p:spTree>
    <p:extLst>
      <p:ext uri="{BB962C8B-B14F-4D97-AF65-F5344CB8AC3E}">
        <p14:creationId xmlns:p14="http://schemas.microsoft.com/office/powerpoint/2010/main" val="7979379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Armstrong (1999) rozlišuje tyto typy kompetencí:</a:t>
            </a:r>
          </a:p>
          <a:p>
            <a:pPr lvl="0" algn="just"/>
            <a:r>
              <a:rPr lang="cs-CZ" sz="1800" dirty="0"/>
              <a:t>behaviorální nebo personální kompetence (tzv. měkké kompetence) – zahrnují základní vlastnosti jedinců přenášené do jejich pracovních rolí;</a:t>
            </a:r>
          </a:p>
          <a:p>
            <a:pPr lvl="0" algn="just"/>
            <a:r>
              <a:rPr lang="cs-CZ" sz="1800" dirty="0"/>
              <a:t>kompetence založené na práci nebo povolání (tzv. tvrdé kompetence) – týkají se očekávání na pracovišti, normách a očekávaných výstupech;</a:t>
            </a:r>
          </a:p>
          <a:p>
            <a:pPr lvl="0" algn="just"/>
            <a:r>
              <a:rPr lang="cs-CZ" sz="1800" dirty="0"/>
              <a:t>druhové, základní a specifické kompetence:</a:t>
            </a:r>
          </a:p>
          <a:p>
            <a:pPr lvl="1" algn="just"/>
            <a:r>
              <a:rPr lang="cs-CZ" sz="1800" dirty="0"/>
              <a:t>druhové kompetence mají univerzální charakter a mají je všichni lidé v určitém povolání a to nezávisle na typu organizace nebo jejich konkrétní roli v organizaci;</a:t>
            </a:r>
          </a:p>
          <a:p>
            <a:pPr lvl="1" algn="just"/>
            <a:r>
              <a:rPr lang="cs-CZ" sz="1800" dirty="0"/>
              <a:t>základní kompetence – týkají se všech pracovníků a mohou být zaměřené na konkrétní pracovní místa nebo na určitou kategorii pracovníků;</a:t>
            </a:r>
          </a:p>
          <a:p>
            <a:pPr algn="just"/>
            <a:r>
              <a:rPr lang="cs-CZ" sz="1800" dirty="0"/>
              <a:t>specifické kompetence – jsou stanoveny pro určitou skupinu pracovních míst nebo pro jednotlivé role v organizaci.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Členění kompetencí V</a:t>
            </a:r>
            <a:endParaRPr lang="cs-CZ" dirty="0"/>
          </a:p>
        </p:txBody>
      </p:sp>
    </p:spTree>
    <p:extLst>
      <p:ext uri="{BB962C8B-B14F-4D97-AF65-F5344CB8AC3E}">
        <p14:creationId xmlns:p14="http://schemas.microsoft.com/office/powerpoint/2010/main" val="38996382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7973" y="843558"/>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Kompetence lze také rozdělit podle skupiny pracovníků a jejich potřeb:</a:t>
            </a:r>
          </a:p>
          <a:p>
            <a:pPr lvl="0" algn="just"/>
            <a:r>
              <a:rPr lang="cs-CZ" sz="1800" dirty="0"/>
              <a:t>kompetence klíčové – určené pro všechny pracovníky;</a:t>
            </a:r>
          </a:p>
          <a:p>
            <a:pPr lvl="0" algn="just"/>
            <a:r>
              <a:rPr lang="cs-CZ" sz="1800" dirty="0"/>
              <a:t>kompetence týmové – především pro skupiny vzájemně závislé a projektově zaměřené;</a:t>
            </a:r>
          </a:p>
          <a:p>
            <a:pPr lvl="0" algn="just"/>
            <a:r>
              <a:rPr lang="cs-CZ" sz="1800" dirty="0"/>
              <a:t>kompetence funkční neboli profesní – spojené se specifickým pracovním výkonem;</a:t>
            </a:r>
          </a:p>
          <a:p>
            <a:pPr algn="just"/>
            <a:r>
              <a:rPr lang="cs-CZ" sz="1800" dirty="0"/>
              <a:t>kompetence manažerské a vůdcovské – základem pro zvládnutí aktivit manažerských a v oblasti vedení lidí.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Členění kompetencí VI</a:t>
            </a:r>
            <a:endParaRPr lang="cs-CZ" dirty="0"/>
          </a:p>
        </p:txBody>
      </p:sp>
    </p:spTree>
    <p:extLst>
      <p:ext uri="{BB962C8B-B14F-4D97-AF65-F5344CB8AC3E}">
        <p14:creationId xmlns:p14="http://schemas.microsoft.com/office/powerpoint/2010/main" val="37219273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7973" y="843558"/>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a:t>
            </a:r>
            <a:r>
              <a:rPr lang="cs-CZ" sz="1800" dirty="0" smtClean="0"/>
              <a:t>anažerské </a:t>
            </a:r>
            <a:r>
              <a:rPr lang="cs-CZ" sz="1800" dirty="0"/>
              <a:t>kompetence v podstatě kombinací tří aspektů, a to analytického, interpersonálního a emocionálního. Na základě těchto tří aspektů je možné manažerské kompetence členit do těchto </a:t>
            </a:r>
            <a:r>
              <a:rPr lang="cs-CZ" sz="1800" dirty="0" smtClean="0"/>
              <a:t>skupin</a:t>
            </a:r>
            <a:r>
              <a:rPr lang="cs-CZ" sz="1800" i="1" dirty="0" smtClean="0"/>
              <a:t>:</a:t>
            </a:r>
            <a:endParaRPr lang="cs-CZ" sz="1800" dirty="0"/>
          </a:p>
          <a:p>
            <a:pPr lvl="0" algn="just"/>
            <a:r>
              <a:rPr lang="cs-CZ" sz="1800" b="1" dirty="0"/>
              <a:t>analyticko-koncepční schopnosti </a:t>
            </a:r>
            <a:r>
              <a:rPr lang="cs-CZ" sz="1800" dirty="0"/>
              <a:t>– „co dělat“ – soubor manažerských postupů a přístupů k jednotlivým činnostem (např. řízení lidských zdrojů, finance, výroba atd.);</a:t>
            </a:r>
          </a:p>
          <a:p>
            <a:pPr lvl="0" algn="just"/>
            <a:r>
              <a:rPr lang="cs-CZ" sz="1800" b="1" dirty="0"/>
              <a:t>manažerské procesní dovednosti </a:t>
            </a:r>
            <a:r>
              <a:rPr lang="cs-CZ" sz="1800" dirty="0"/>
              <a:t>– „jak to dělat“ – umění jednat, naslouchat a komunikovat, schopnost si efektivně zorganizovat vlastní čas apod.;</a:t>
            </a:r>
          </a:p>
          <a:p>
            <a:pPr lvl="0" algn="just"/>
            <a:r>
              <a:rPr lang="cs-CZ" sz="1800" b="1" dirty="0"/>
              <a:t>osobní rysy a vlastnosti </a:t>
            </a:r>
            <a:r>
              <a:rPr lang="cs-CZ" sz="1800" dirty="0"/>
              <a:t>– schopnost pracovat v týmech, tvořivost, pracovitost, cílevědomost, důslednost, další osobností a profesní rozvoj a vzdělávání apod.;</a:t>
            </a:r>
          </a:p>
          <a:p>
            <a:pPr algn="just"/>
            <a:r>
              <a:rPr lang="cs-CZ" sz="1800" b="1" dirty="0"/>
              <a:t>„know-how“ daného odvětví </a:t>
            </a:r>
            <a:r>
              <a:rPr lang="cs-CZ" sz="1800" dirty="0"/>
              <a:t>– soubor znalostí o daném oboru a vše co souvisí s dalším rozvojem odvětví a oboru</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Složky manažerských kompetencí I</a:t>
            </a:r>
            <a:endParaRPr lang="cs-CZ" dirty="0"/>
          </a:p>
        </p:txBody>
      </p:sp>
    </p:spTree>
    <p:extLst>
      <p:ext uri="{BB962C8B-B14F-4D97-AF65-F5344CB8AC3E}">
        <p14:creationId xmlns:p14="http://schemas.microsoft.com/office/powerpoint/2010/main" val="27637116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7973" y="843558"/>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i="1" dirty="0"/>
              <a:t>Sociální psycholog organizace Robert L. </a:t>
            </a:r>
            <a:r>
              <a:rPr lang="cs-CZ" sz="1800" i="1" dirty="0" err="1"/>
              <a:t>Katz</a:t>
            </a:r>
            <a:r>
              <a:rPr lang="cs-CZ" sz="1800" i="1" dirty="0"/>
              <a:t> specifikoval požadované manažerské kompetence v souvislosti s určitou hierarchickou úrovní managementu</a:t>
            </a:r>
            <a:r>
              <a:rPr lang="cs-CZ" sz="1800" dirty="0"/>
              <a:t>:</a:t>
            </a:r>
          </a:p>
          <a:p>
            <a:pPr lvl="0" algn="just"/>
            <a:r>
              <a:rPr lang="cs-CZ" sz="1800" dirty="0"/>
              <a:t>technické kompetence – významné především pro nižší management;</a:t>
            </a:r>
          </a:p>
          <a:p>
            <a:pPr lvl="0" algn="just"/>
            <a:r>
              <a:rPr lang="cs-CZ" sz="1800" dirty="0"/>
              <a:t>lidské kompetence – potřebné pro všechny úrovně managementu;</a:t>
            </a:r>
          </a:p>
          <a:p>
            <a:pPr lvl="0" algn="just"/>
            <a:r>
              <a:rPr lang="cs-CZ" sz="1800" dirty="0"/>
              <a:t>koncepční kompetence – kompetence mající zásadní význam především u top managementu. </a:t>
            </a:r>
          </a:p>
          <a:p>
            <a:pPr algn="just"/>
            <a:r>
              <a:rPr lang="cs-CZ" sz="1800" dirty="0"/>
              <a:t>Požadavky na manažerské kompetence závisí na postavení manažera v rámci hierarchie řízení dané organizace. Každá úroveň řízení vyžaduje konkrétní, specifické manažerské kompetence. Manažerské kompetence se projevují v chování, a to především v chování spojeném s plněním pracovních úkolů.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Složky manažerských kompetencí II</a:t>
            </a:r>
            <a:endParaRPr lang="cs-CZ" dirty="0"/>
          </a:p>
        </p:txBody>
      </p:sp>
    </p:spTree>
    <p:extLst>
      <p:ext uri="{BB962C8B-B14F-4D97-AF65-F5344CB8AC3E}">
        <p14:creationId xmlns:p14="http://schemas.microsoft.com/office/powerpoint/2010/main" val="26314934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Kompetence je poměrně stabilní charakteristika osobnosti a napovídá, jakým způsobem se bude její nositel chovat, myslet a projevovat v určitém typu situace. </a:t>
            </a:r>
            <a:r>
              <a:rPr lang="cs-CZ" sz="1800" dirty="0" smtClean="0"/>
              <a:t>Manažerské </a:t>
            </a:r>
            <a:r>
              <a:rPr lang="cs-CZ" sz="1800" dirty="0"/>
              <a:t>kompetence, jak již bylo uvedeno, představuje chování spojené s výkonem určitého pracovního zadání. </a:t>
            </a:r>
            <a:endParaRPr lang="cs-CZ" sz="1800" dirty="0" smtClean="0"/>
          </a:p>
          <a:p>
            <a:pPr algn="just"/>
            <a:r>
              <a:rPr lang="cs-CZ" sz="1800" dirty="0" smtClean="0"/>
              <a:t>Proto </a:t>
            </a:r>
            <a:r>
              <a:rPr lang="cs-CZ" sz="1800" dirty="0"/>
              <a:t>mezi složky manažerských kompetencí bývají zařazovány znalosti, dovednosti a schopnosti jedinců, kteří zastávají konkrétní manažerskou </a:t>
            </a:r>
            <a:r>
              <a:rPr lang="cs-CZ" sz="1800" dirty="0" smtClean="0"/>
              <a:t>pozici</a:t>
            </a:r>
            <a:endParaRPr lang="cs-CZ" sz="1800" dirty="0"/>
          </a:p>
          <a:p>
            <a:pPr marL="0" indent="0" algn="just">
              <a:buNone/>
            </a:pPr>
            <a:r>
              <a:rPr lang="cs-CZ" sz="1800" dirty="0" smtClean="0"/>
              <a:t>Jednotlivé </a:t>
            </a:r>
            <a:r>
              <a:rPr lang="cs-CZ" sz="1800" dirty="0"/>
              <a:t>složky osobnosti vstupující do kompetence lze rozdělit do pěti </a:t>
            </a:r>
            <a:r>
              <a:rPr lang="cs-CZ" sz="1800" dirty="0" smtClean="0"/>
              <a:t>kategorií: </a:t>
            </a:r>
          </a:p>
          <a:p>
            <a:pPr algn="just"/>
            <a:r>
              <a:rPr lang="cs-CZ" sz="1800" dirty="0" smtClean="0"/>
              <a:t>motivy</a:t>
            </a:r>
            <a:r>
              <a:rPr lang="cs-CZ" sz="1800" dirty="0"/>
              <a:t>; </a:t>
            </a:r>
            <a:endParaRPr lang="cs-CZ" sz="1800" dirty="0" smtClean="0"/>
          </a:p>
          <a:p>
            <a:pPr algn="just"/>
            <a:r>
              <a:rPr lang="cs-CZ" sz="1800" dirty="0" smtClean="0"/>
              <a:t>rysy</a:t>
            </a:r>
            <a:r>
              <a:rPr lang="cs-CZ" sz="1800" dirty="0"/>
              <a:t>; </a:t>
            </a:r>
            <a:endParaRPr lang="cs-CZ" sz="1800" dirty="0" smtClean="0"/>
          </a:p>
          <a:p>
            <a:pPr algn="just"/>
            <a:r>
              <a:rPr lang="cs-CZ" sz="1800" dirty="0" smtClean="0"/>
              <a:t>vnímání </a:t>
            </a:r>
            <a:r>
              <a:rPr lang="cs-CZ" sz="1800" dirty="0"/>
              <a:t>sebe samotného; </a:t>
            </a:r>
            <a:endParaRPr lang="cs-CZ" sz="1800" dirty="0" smtClean="0"/>
          </a:p>
          <a:p>
            <a:pPr algn="just"/>
            <a:r>
              <a:rPr lang="cs-CZ" sz="1800" dirty="0" smtClean="0"/>
              <a:t>vědomosti</a:t>
            </a:r>
            <a:r>
              <a:rPr lang="cs-CZ" sz="1800" dirty="0"/>
              <a:t>; </a:t>
            </a:r>
            <a:endParaRPr lang="cs-CZ" sz="1800" dirty="0" smtClean="0"/>
          </a:p>
          <a:p>
            <a:pPr algn="just"/>
            <a:r>
              <a:rPr lang="cs-CZ" sz="1800" dirty="0" smtClean="0"/>
              <a:t>dovednosti</a:t>
            </a:r>
            <a:r>
              <a:rPr lang="cs-CZ" sz="1800" dirty="0"/>
              <a:t>. </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Složky manažerských kompetencí III</a:t>
            </a:r>
            <a:endParaRPr lang="cs-CZ" dirty="0"/>
          </a:p>
        </p:txBody>
      </p:sp>
    </p:spTree>
    <p:extLst>
      <p:ext uri="{BB962C8B-B14F-4D97-AF65-F5344CB8AC3E}">
        <p14:creationId xmlns:p14="http://schemas.microsoft.com/office/powerpoint/2010/main" val="28330673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4721" y="843558"/>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Znalosti</a:t>
            </a:r>
            <a:r>
              <a:rPr lang="cs-CZ" sz="1800" dirty="0"/>
              <a:t> představují poznatky získané díky učení, vzdělávání se. Umožní manažerovi správné rozhodování při volbě nejoptimálnější varianty. Mezi požadované znalosti patří všeobecné vzdělání, politické a ekonomické znalosti, odborné znalosti, orientace v určité technologii a znalost prostředí pro konkrétní realizaci</a:t>
            </a:r>
            <a:r>
              <a:rPr lang="cs-CZ" sz="1800" dirty="0" smtClean="0"/>
              <a:t>.</a:t>
            </a:r>
          </a:p>
          <a:p>
            <a:pPr lvl="0" algn="just"/>
            <a:endParaRPr lang="cs-CZ" sz="1800" dirty="0"/>
          </a:p>
          <a:p>
            <a:pPr lvl="0" algn="just"/>
            <a:r>
              <a:rPr lang="cs-CZ" sz="1800" b="1" dirty="0"/>
              <a:t>Dovednosti</a:t>
            </a:r>
            <a:r>
              <a:rPr lang="cs-CZ" sz="1800" dirty="0"/>
              <a:t> získané schopnosti vykonávat určité činnosti související s konkrétním fyzickým nebo duševním úkonem. Dovednosti manažera se projeví se schopnosti aplikovat nové poznatky do výkonu své pracovní role. Jsou výsledkem účelného uplatnění intelektových schopností manažera. Dovednost je způsob, jakým manažer aplikuje své znalosti. Efektivní řízení organizace vyžaduje tři základní manažerské dovednosti, a to koncepční, lidské a technické</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Složky manažerských kompetencí IV</a:t>
            </a:r>
            <a:endParaRPr lang="cs-CZ" dirty="0"/>
          </a:p>
        </p:txBody>
      </p:sp>
    </p:spTree>
    <p:extLst>
      <p:ext uri="{BB962C8B-B14F-4D97-AF65-F5344CB8AC3E}">
        <p14:creationId xmlns:p14="http://schemas.microsoft.com/office/powerpoint/2010/main" val="37659966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smtClean="0"/>
              <a:t>Schopnosti </a:t>
            </a:r>
            <a:r>
              <a:rPr lang="cs-CZ" sz="1800" dirty="0"/>
              <a:t>- jedná se o vrozené způsobilosti, které může člověk cíleným tréninkem rozvíjet, přičemž nikdy nemůže touto cestou získat schopnosti nové. Mezi nejvýznamnější manažerské způsobilosti patří intelektové schopnosti jedince (schopnost paměti a soustředěné pozornosti a vnímání), racionální inteligence a emoční inteligence. </a:t>
            </a:r>
            <a:endParaRPr lang="cs-CZ" sz="1800" dirty="0" smtClean="0"/>
          </a:p>
          <a:p>
            <a:pPr algn="just"/>
            <a:r>
              <a:rPr lang="cs-CZ" sz="1800" dirty="0" smtClean="0"/>
              <a:t>Strukturovanost </a:t>
            </a:r>
            <a:r>
              <a:rPr lang="cs-CZ" sz="1800" dirty="0"/>
              <a:t>kompetencí je značně složitá záležitost, a to nejen v případě manažerských kompetencí. K lepšímu pochopení struktury kompetence byl vytvořen hierarchický model struktury kompetence od autorů Lucia a </a:t>
            </a:r>
            <a:r>
              <a:rPr lang="cs-CZ" sz="1800" dirty="0" err="1" smtClean="0"/>
              <a:t>Lepsingera</a:t>
            </a:r>
            <a:r>
              <a:rPr lang="cs-CZ" sz="1800" dirty="0" smtClean="0"/>
              <a:t>. </a:t>
            </a:r>
            <a:r>
              <a:rPr lang="cs-CZ" sz="1800" dirty="0"/>
              <a:t>Spodní vrstva představuje stabilní a základní složky osobnosti jedince. Tyto složky jsou obtížně ovlivnitelné a měnitelné. Prostřední vrstva naopak zahrnuje složky poměrně lehce ovlivnitelné. Jedná se o předvídatelné charakteristiky získané během života a profesní praxí. Vrchol pyramidy tvoří chování jakožto přímo pozorovatelný projev jedince.</a:t>
            </a:r>
            <a:r>
              <a:rPr lang="cs-CZ" sz="1800" dirty="0" smtClean="0"/>
              <a:t> </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Složky manažerských kompetencí V</a:t>
            </a:r>
            <a:endParaRPr lang="cs-CZ" dirty="0"/>
          </a:p>
        </p:txBody>
      </p:sp>
    </p:spTree>
    <p:extLst>
      <p:ext uri="{BB962C8B-B14F-4D97-AF65-F5344CB8AC3E}">
        <p14:creationId xmlns:p14="http://schemas.microsoft.com/office/powerpoint/2010/main" val="1527856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Styl manažerské práce představuje způsob práce (řízení a rozhodování) manažera a zvolené metody pro dosahování cílů </a:t>
            </a:r>
            <a:r>
              <a:rPr lang="cs-CZ" sz="1800" dirty="0" smtClean="0"/>
              <a:t>organizace.</a:t>
            </a:r>
          </a:p>
          <a:p>
            <a:pPr algn="just"/>
            <a:r>
              <a:rPr lang="cs-CZ" sz="1800" dirty="0"/>
              <a:t>V</a:t>
            </a:r>
            <a:r>
              <a:rPr lang="cs-CZ" sz="1800" dirty="0" smtClean="0"/>
              <a:t>olba </a:t>
            </a:r>
            <a:r>
              <a:rPr lang="cs-CZ" sz="1800" dirty="0"/>
              <a:t>konkrétního stylu manažerské </a:t>
            </a:r>
            <a:r>
              <a:rPr lang="cs-CZ" sz="1800" dirty="0" smtClean="0"/>
              <a:t>práce </a:t>
            </a:r>
            <a:r>
              <a:rPr lang="cs-CZ" sz="1800" dirty="0"/>
              <a:t>vychází ze znalostí, zkušeností a autority manažera. </a:t>
            </a:r>
            <a:endParaRPr lang="cs-CZ" sz="1800" dirty="0" smtClean="0"/>
          </a:p>
          <a:p>
            <a:pPr algn="just"/>
            <a:r>
              <a:rPr lang="cs-CZ" sz="1800" dirty="0" smtClean="0"/>
              <a:t>Zvolený </a:t>
            </a:r>
            <a:r>
              <a:rPr lang="cs-CZ" sz="1800" dirty="0"/>
              <a:t>styl manažerské práce ovlivňuje také vztah manažera ke svým zaměstnancům (způsob komunikace s pracovníky, motivace a stimulace pracovníků) a uplatnění moci (autority) při vlastní manažerské práci. </a:t>
            </a:r>
            <a:endParaRPr lang="cs-CZ" sz="1800" dirty="0" smtClean="0"/>
          </a:p>
          <a:p>
            <a:pPr algn="just"/>
            <a:r>
              <a:rPr lang="cs-CZ" sz="1800" dirty="0"/>
              <a:t>Styl práce manažerů není neměnný, ale manažeři svůj manažerský styl mění v závislosti na konkrétní situaci a na konkrétních podmínkách v organizaci</a:t>
            </a:r>
            <a:r>
              <a:rPr lang="cs-CZ" sz="1800" dirty="0" smtClean="0"/>
              <a:t>.</a:t>
            </a:r>
          </a:p>
          <a:p>
            <a:pPr algn="just"/>
            <a:r>
              <a:rPr lang="cs-CZ" sz="1800" dirty="0"/>
              <a:t>Významným faktorem pro práci manažera </a:t>
            </a:r>
            <a:r>
              <a:rPr lang="cs-CZ" sz="1800" dirty="0" smtClean="0"/>
              <a:t>je povaha </a:t>
            </a:r>
            <a:r>
              <a:rPr lang="cs-CZ" sz="1800" dirty="0"/>
              <a:t>externího a interního prostředí organizace, ve kterém manažer </a:t>
            </a:r>
            <a:r>
              <a:rPr lang="cs-CZ" sz="1800" dirty="0" smtClean="0"/>
              <a:t>působí. </a:t>
            </a:r>
            <a:r>
              <a:rPr lang="cs-CZ" sz="1800" dirty="0"/>
              <a:t>Manažeři musí svou práci vykonávat v takovém prostředí, v jakém se sami </a:t>
            </a:r>
            <a:r>
              <a:rPr lang="cs-CZ" sz="1800" dirty="0" smtClean="0"/>
              <a:t>nacházejí.</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Styl manažerské práce I</a:t>
            </a:r>
            <a:endParaRPr lang="cs-CZ" dirty="0"/>
          </a:p>
        </p:txBody>
      </p:sp>
    </p:spTree>
    <p:extLst>
      <p:ext uri="{BB962C8B-B14F-4D97-AF65-F5344CB8AC3E}">
        <p14:creationId xmlns:p14="http://schemas.microsoft.com/office/powerpoint/2010/main" val="9642562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Hierarchický model struktury kompetencí</a:t>
            </a:r>
            <a:endParaRPr lang="cs-CZ" dirty="0"/>
          </a:p>
        </p:txBody>
      </p:sp>
      <p:sp>
        <p:nvSpPr>
          <p:cNvPr id="5" name="Rovnoramenný trojúhelník 4"/>
          <p:cNvSpPr/>
          <p:nvPr/>
        </p:nvSpPr>
        <p:spPr>
          <a:xfrm>
            <a:off x="1835696" y="966788"/>
            <a:ext cx="5112568" cy="3549178"/>
          </a:xfrm>
          <a:prstGeom prst="triangle">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6" name="Textové pole 17"/>
          <p:cNvSpPr txBox="1"/>
          <p:nvPr/>
        </p:nvSpPr>
        <p:spPr>
          <a:xfrm>
            <a:off x="3924840" y="1668401"/>
            <a:ext cx="934280" cy="4476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chování</a:t>
            </a:r>
          </a:p>
        </p:txBody>
      </p:sp>
      <p:sp>
        <p:nvSpPr>
          <p:cNvPr id="7" name="Textové pole 132"/>
          <p:cNvSpPr txBox="1"/>
          <p:nvPr/>
        </p:nvSpPr>
        <p:spPr>
          <a:xfrm>
            <a:off x="3035164" y="2879508"/>
            <a:ext cx="1098686" cy="3810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15000"/>
              </a:lnSpc>
              <a:spcBef>
                <a:spcPts val="425"/>
              </a:spcBef>
              <a:spcAft>
                <a:spcPts val="10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dovednosti</a:t>
            </a:r>
          </a:p>
        </p:txBody>
      </p:sp>
      <p:sp>
        <p:nvSpPr>
          <p:cNvPr id="8" name="Textové pole 154"/>
          <p:cNvSpPr txBox="1"/>
          <p:nvPr/>
        </p:nvSpPr>
        <p:spPr>
          <a:xfrm>
            <a:off x="5027703" y="3563469"/>
            <a:ext cx="1055038" cy="6096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425"/>
              </a:spcBef>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hodnoty</a:t>
            </a:r>
          </a:p>
          <a:p>
            <a:pPr indent="180340" algn="ctr">
              <a:spcBef>
                <a:spcPts val="425"/>
              </a:spcBef>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postoje</a:t>
            </a:r>
          </a:p>
          <a:p>
            <a:pPr indent="180340" algn="ctr">
              <a:spcBef>
                <a:spcPts val="425"/>
              </a:spcBef>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motivy</a:t>
            </a:r>
          </a:p>
        </p:txBody>
      </p:sp>
      <p:sp>
        <p:nvSpPr>
          <p:cNvPr id="9" name="Textové pole 133"/>
          <p:cNvSpPr txBox="1"/>
          <p:nvPr/>
        </p:nvSpPr>
        <p:spPr>
          <a:xfrm>
            <a:off x="4207997" y="2540131"/>
            <a:ext cx="1302246" cy="6953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vědomosti</a:t>
            </a:r>
          </a:p>
          <a:p>
            <a:pPr indent="180340" algn="ctr">
              <a:lnSpc>
                <a:spcPct val="115000"/>
              </a:lnSpc>
              <a:spcBef>
                <a:spcPts val="425"/>
              </a:spcBef>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zkušenosti</a:t>
            </a:r>
          </a:p>
          <a:p>
            <a:pPr indent="180340" algn="ctr">
              <a:lnSpc>
                <a:spcPct val="115000"/>
              </a:lnSpc>
              <a:spcBef>
                <a:spcPts val="425"/>
              </a:spcBef>
              <a:spcAft>
                <a:spcPts val="10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know-how</a:t>
            </a:r>
          </a:p>
        </p:txBody>
      </p:sp>
      <p:sp>
        <p:nvSpPr>
          <p:cNvPr id="11" name="Textové pole 134"/>
          <p:cNvSpPr txBox="1"/>
          <p:nvPr/>
        </p:nvSpPr>
        <p:spPr>
          <a:xfrm>
            <a:off x="2567154" y="3595652"/>
            <a:ext cx="1212758" cy="6191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425"/>
              </a:spcBef>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inteligence</a:t>
            </a:r>
          </a:p>
          <a:p>
            <a:pPr indent="180340" algn="ctr">
              <a:spcBef>
                <a:spcPts val="425"/>
              </a:spcBef>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talent</a:t>
            </a:r>
          </a:p>
          <a:p>
            <a:pPr indent="180340" algn="ctr">
              <a:spcBef>
                <a:spcPts val="425"/>
              </a:spcBef>
              <a:spcAft>
                <a:spcPts val="10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schopnost</a:t>
            </a:r>
          </a:p>
        </p:txBody>
      </p:sp>
      <p:cxnSp>
        <p:nvCxnSpPr>
          <p:cNvPr id="4" name="Přímá spojnice 3"/>
          <p:cNvCxnSpPr/>
          <p:nvPr/>
        </p:nvCxnSpPr>
        <p:spPr>
          <a:xfrm flipV="1">
            <a:off x="2567154" y="3595652"/>
            <a:ext cx="373303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3491880" y="2283648"/>
            <a:ext cx="1800200" cy="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Přímá spojnice 19"/>
          <p:cNvCxnSpPr>
            <a:endCxn id="5" idx="3"/>
          </p:cNvCxnSpPr>
          <p:nvPr/>
        </p:nvCxnSpPr>
        <p:spPr>
          <a:xfrm>
            <a:off x="4391980" y="2283648"/>
            <a:ext cx="0" cy="22323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8938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3368" y="843558"/>
            <a:ext cx="756534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Stejně jako člověk roste a rozvíjí se, tak se i mění a rozvíjí kompetence. Je to podobné jako s životním cyklem výrobku nebo organizace. </a:t>
            </a:r>
            <a:r>
              <a:rPr lang="cs-CZ" sz="1700" dirty="0" smtClean="0"/>
              <a:t>Kompetence</a:t>
            </a:r>
            <a:r>
              <a:rPr lang="cs-CZ" sz="1700" dirty="0"/>
              <a:t>, které byly včera postačující pro výkon manažerských funkcí, dnes a v budoucnu již nemusí stačit. </a:t>
            </a:r>
            <a:endParaRPr lang="cs-CZ" sz="1700" dirty="0" smtClean="0"/>
          </a:p>
          <a:p>
            <a:pPr marL="0" indent="0" algn="just">
              <a:buNone/>
            </a:pPr>
            <a:r>
              <a:rPr lang="cs-CZ" sz="1700" dirty="0" smtClean="0"/>
              <a:t>V</a:t>
            </a:r>
            <a:r>
              <a:rPr lang="cs-CZ" sz="1700" dirty="0"/>
              <a:t> souvislosti s vývojem kompetencí </a:t>
            </a:r>
            <a:r>
              <a:rPr lang="cs-CZ" sz="1700" dirty="0" smtClean="0"/>
              <a:t>můžeme specifikovat </a:t>
            </a:r>
            <a:r>
              <a:rPr lang="cs-CZ" sz="1700" dirty="0"/>
              <a:t>čtyři fáze, které mohou v průběhu života kompetencí nastat:</a:t>
            </a:r>
          </a:p>
          <a:p>
            <a:pPr lvl="0" algn="just"/>
            <a:r>
              <a:rPr lang="cs-CZ" sz="1700" b="1" dirty="0"/>
              <a:t>zánik kompetence </a:t>
            </a:r>
            <a:r>
              <a:rPr lang="cs-CZ" sz="1700" dirty="0"/>
              <a:t>– kompetence odpovídají nastaveným standardům výkonu nebo cílům;</a:t>
            </a:r>
          </a:p>
          <a:p>
            <a:pPr lvl="0" algn="just"/>
            <a:r>
              <a:rPr lang="cs-CZ" sz="1700" b="1" dirty="0"/>
              <a:t>udržování osvědčených kompetencí </a:t>
            </a:r>
            <a:r>
              <a:rPr lang="cs-CZ" sz="1700" dirty="0"/>
              <a:t>– udržování a posilování kompetencí aktuálních v současné době i v budoucnu;</a:t>
            </a:r>
          </a:p>
          <a:p>
            <a:pPr lvl="0" algn="just"/>
            <a:r>
              <a:rPr lang="cs-CZ" sz="1700" b="1" dirty="0"/>
              <a:t>rozvoj kompetencí </a:t>
            </a:r>
            <a:r>
              <a:rPr lang="cs-CZ" sz="1700" dirty="0"/>
              <a:t>– probíhá na základě dalšího vzdělávání a rozvoje manažerů;</a:t>
            </a:r>
          </a:p>
          <a:p>
            <a:pPr algn="just"/>
            <a:r>
              <a:rPr lang="cs-CZ" sz="1700" b="1" dirty="0"/>
              <a:t>zavádění nových kompetencí </a:t>
            </a:r>
            <a:r>
              <a:rPr lang="cs-CZ" sz="1700" dirty="0"/>
              <a:t>– z důvodu nastavení nových standardů nebo změnách v organizaci, např. při zavádění nové strategie apod.</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Životní cyklus manažerských kompetencí</a:t>
            </a:r>
            <a:endParaRPr lang="cs-CZ" dirty="0"/>
          </a:p>
        </p:txBody>
      </p:sp>
    </p:spTree>
    <p:extLst>
      <p:ext uri="{BB962C8B-B14F-4D97-AF65-F5344CB8AC3E}">
        <p14:creationId xmlns:p14="http://schemas.microsoft.com/office/powerpoint/2010/main" val="3946879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27534"/>
            <a:ext cx="756534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Měření úrovně manažerských </a:t>
            </a:r>
            <a:r>
              <a:rPr lang="cs-CZ" sz="1800" dirty="0" smtClean="0"/>
              <a:t>kompetencí </a:t>
            </a:r>
            <a:r>
              <a:rPr lang="cs-CZ" sz="1800" dirty="0"/>
              <a:t>by mělo zjistit, na jaké úrovni jsou u manažerů požadované kompetence rozvinuty, což znamená rozdíl mezi skutečným a potřebným stavem (nastaveným standardem). </a:t>
            </a:r>
            <a:endParaRPr lang="cs-CZ" sz="1800" dirty="0" smtClean="0"/>
          </a:p>
          <a:p>
            <a:pPr marL="0" indent="0" algn="just">
              <a:buNone/>
            </a:pPr>
            <a:r>
              <a:rPr lang="cs-CZ" sz="1800" dirty="0" smtClean="0"/>
              <a:t>Předmětem </a:t>
            </a:r>
            <a:r>
              <a:rPr lang="cs-CZ" sz="1800" dirty="0"/>
              <a:t>měření by měly být znalosti a dovednosti, ale i postoje manažerů v organizaci. </a:t>
            </a:r>
            <a:r>
              <a:rPr lang="cs-CZ" sz="1800" dirty="0" smtClean="0"/>
              <a:t>V</a:t>
            </a:r>
            <a:r>
              <a:rPr lang="cs-CZ" sz="1800" dirty="0"/>
              <a:t> souvislosti s měřením </a:t>
            </a:r>
            <a:r>
              <a:rPr lang="cs-CZ" sz="1800" dirty="0" smtClean="0"/>
              <a:t>manažerských se </a:t>
            </a:r>
            <a:r>
              <a:rPr lang="cs-CZ" sz="1800" dirty="0"/>
              <a:t>rozlišují čtyři hlavní přístupy, metody využitelné v této oblasti: </a:t>
            </a:r>
          </a:p>
          <a:p>
            <a:pPr lvl="0" algn="just"/>
            <a:r>
              <a:rPr lang="cs-CZ" sz="1800" b="1" dirty="0"/>
              <a:t>behaviorální přístup </a:t>
            </a:r>
            <a:r>
              <a:rPr lang="cs-CZ" sz="1800" dirty="0"/>
              <a:t>– vychází z toho, že kompetence se týkají pracovníků, takže těžiště spočívá v pozorování chování manažerů v různých situacích;</a:t>
            </a:r>
          </a:p>
          <a:p>
            <a:pPr lvl="0" algn="just"/>
            <a:r>
              <a:rPr lang="cs-CZ" sz="1800" b="1" dirty="0"/>
              <a:t>analogové metody </a:t>
            </a:r>
            <a:r>
              <a:rPr lang="cs-CZ" sz="1800" dirty="0"/>
              <a:t>– při tomto přístupu se zkoumá bezprostřední chování po vyprovokované podnětné situace (např. hraní rolí, případové studie, skupinové cvičení atd.);</a:t>
            </a:r>
          </a:p>
          <a:p>
            <a:pPr lvl="0" algn="just"/>
            <a:r>
              <a:rPr lang="cs-CZ" sz="1800" b="1" dirty="0"/>
              <a:t>analytické metody </a:t>
            </a:r>
            <a:r>
              <a:rPr lang="cs-CZ" sz="1800" dirty="0"/>
              <a:t>– zaměřují se na charakteristiky osobnosti univerzálně potřebné a použitelné, patří zde třeba testy osobnosti, motivační testy atd. </a:t>
            </a:r>
          </a:p>
          <a:p>
            <a:pPr algn="just"/>
            <a:r>
              <a:rPr lang="cs-CZ" sz="1800" b="1" dirty="0"/>
              <a:t>další metody </a:t>
            </a:r>
            <a:r>
              <a:rPr lang="cs-CZ" sz="1800" dirty="0"/>
              <a:t>– například dotazování</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Měření úrovně manažerských kompetencí</a:t>
            </a:r>
            <a:endParaRPr lang="cs-CZ" dirty="0"/>
          </a:p>
        </p:txBody>
      </p:sp>
    </p:spTree>
    <p:extLst>
      <p:ext uri="{BB962C8B-B14F-4D97-AF65-F5344CB8AC3E}">
        <p14:creationId xmlns:p14="http://schemas.microsoft.com/office/powerpoint/2010/main" val="4954789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56534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Kompetenční model představuje určitou kombinaci znalostí, dovedností a schopností, které jsou potřebné k výkonu určité funkce, k plnění konkrétních úkolů. </a:t>
            </a:r>
            <a:endParaRPr lang="cs-CZ" sz="1800" dirty="0" smtClean="0"/>
          </a:p>
          <a:p>
            <a:pPr algn="just"/>
            <a:r>
              <a:rPr lang="cs-CZ" sz="1800" dirty="0" smtClean="0"/>
              <a:t>Kompetenční </a:t>
            </a:r>
            <a:r>
              <a:rPr lang="cs-CZ" sz="1800" dirty="0"/>
              <a:t>model není cestou tvorby standardu, ale cestou k řízení diverzity a výkonu, a zajišťující vysokou míru měřitelnosti výkonů</a:t>
            </a:r>
            <a:r>
              <a:rPr lang="cs-CZ" sz="1800" dirty="0" smtClean="0"/>
              <a:t>.</a:t>
            </a:r>
          </a:p>
          <a:p>
            <a:pPr algn="just"/>
            <a:r>
              <a:rPr lang="cs-CZ" sz="1800" dirty="0"/>
              <a:t>K</a:t>
            </a:r>
            <a:r>
              <a:rPr lang="cs-CZ" sz="1800" dirty="0" smtClean="0"/>
              <a:t>ompetenční </a:t>
            </a:r>
            <a:r>
              <a:rPr lang="cs-CZ" sz="1800" dirty="0"/>
              <a:t>model </a:t>
            </a:r>
            <a:r>
              <a:rPr lang="cs-CZ" sz="1800" dirty="0" smtClean="0"/>
              <a:t>je </a:t>
            </a:r>
            <a:r>
              <a:rPr lang="cs-CZ" sz="1800" dirty="0"/>
              <a:t>soubor kompetencí, neboli způsobilostí, nezbytných pro výkon konkrétní pracovní </a:t>
            </a:r>
            <a:r>
              <a:rPr lang="cs-CZ" sz="1800" dirty="0" smtClean="0"/>
              <a:t>pozice.</a:t>
            </a:r>
          </a:p>
          <a:p>
            <a:pPr algn="just"/>
            <a:r>
              <a:rPr lang="cs-CZ" sz="1800" dirty="0"/>
              <a:t>Kompetenční model propojuje kompetence organizace a jejich pracovníků a reflektuje, že stejnou věc lze realizovat různými způsoby. </a:t>
            </a:r>
            <a:endParaRPr lang="cs-CZ" sz="1800" dirty="0" smtClean="0"/>
          </a:p>
          <a:p>
            <a:pPr algn="just"/>
            <a:r>
              <a:rPr lang="cs-CZ" sz="1800" dirty="0" smtClean="0"/>
              <a:t>Kompetenční </a:t>
            </a:r>
            <a:r>
              <a:rPr lang="cs-CZ" sz="1800" dirty="0"/>
              <a:t>model tak může být chápán jako most, po němž kráčí lidé z pravé strany (personální strategie), aby naplnili strategii organizace na levé straně mostu.</a:t>
            </a:r>
            <a:r>
              <a:rPr lang="cs-CZ" sz="1800" dirty="0" smtClean="0"/>
              <a:t> </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Kompetenční model</a:t>
            </a:r>
            <a:endParaRPr lang="cs-CZ" dirty="0"/>
          </a:p>
        </p:txBody>
      </p:sp>
    </p:spTree>
    <p:extLst>
      <p:ext uri="{BB962C8B-B14F-4D97-AF65-F5344CB8AC3E}">
        <p14:creationId xmlns:p14="http://schemas.microsoft.com/office/powerpoint/2010/main" val="12508180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4117" y="987574"/>
            <a:ext cx="756534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Sociálně-psychologické východisko </a:t>
            </a:r>
            <a:r>
              <a:rPr lang="cs-CZ" sz="1800" dirty="0"/>
              <a:t>znamená, že při sestavování kompetenčního modelu je potřeba směřovat od kompetentního jedince ke kompetentní organizaci, tj. kompetence organizace jsou součtem kompetencí jednotlivců</a:t>
            </a:r>
            <a:r>
              <a:rPr lang="cs-CZ" sz="1800" dirty="0" smtClean="0"/>
              <a:t>.</a:t>
            </a:r>
          </a:p>
          <a:p>
            <a:pPr lvl="0" algn="just"/>
            <a:endParaRPr lang="cs-CZ" sz="1800" dirty="0"/>
          </a:p>
          <a:p>
            <a:pPr lvl="0" algn="just"/>
            <a:r>
              <a:rPr lang="cs-CZ" sz="1800" b="1" dirty="0"/>
              <a:t>Strategické východisko </a:t>
            </a:r>
            <a:r>
              <a:rPr lang="cs-CZ" sz="1800" dirty="0"/>
              <a:t>znamená, že při sestavování kompetenčního modelu je potřeba směřovat od kompetence organizace ke kompetencím jednotlivců, tj. je potřeba vytvořit podobu kompetentní organizace a z nich odvodit představu o kompetencích jednotlivců.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Východiska kompetenčních modelů</a:t>
            </a:r>
            <a:endParaRPr lang="cs-CZ" dirty="0"/>
          </a:p>
        </p:txBody>
      </p:sp>
    </p:spTree>
    <p:extLst>
      <p:ext uri="{BB962C8B-B14F-4D97-AF65-F5344CB8AC3E}">
        <p14:creationId xmlns:p14="http://schemas.microsoft.com/office/powerpoint/2010/main" val="29040369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4117" y="987574"/>
            <a:ext cx="756534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Funkční kompetenční model je charakterizován těmito </a:t>
            </a:r>
            <a:r>
              <a:rPr lang="cs-CZ" sz="1800" dirty="0" smtClean="0"/>
              <a:t>body:</a:t>
            </a:r>
            <a:endParaRPr lang="cs-CZ" sz="1800" dirty="0"/>
          </a:p>
          <a:p>
            <a:pPr lvl="0" algn="just"/>
            <a:r>
              <a:rPr lang="cs-CZ" sz="1800" dirty="0"/>
              <a:t>propojující – vytváří propojení na danou strategii organizace;</a:t>
            </a:r>
          </a:p>
          <a:p>
            <a:pPr lvl="0" algn="just"/>
            <a:r>
              <a:rPr lang="cs-CZ" sz="1800" dirty="0"/>
              <a:t>uživatelsky-přátelský – jednoduchost vystihující podstatu věci;</a:t>
            </a:r>
          </a:p>
          <a:p>
            <a:pPr lvl="0" algn="just"/>
            <a:r>
              <a:rPr lang="cs-CZ" sz="1800" dirty="0"/>
              <a:t>jednotný – fungující napříč celou společností;</a:t>
            </a:r>
          </a:p>
          <a:p>
            <a:pPr lvl="0" algn="just"/>
            <a:r>
              <a:rPr lang="cs-CZ" sz="1800" dirty="0"/>
              <a:t>široce využitelný – poskytující schéma pro výběr, hodnocení, rozvoj a vzdělávání v organizaci;</a:t>
            </a:r>
          </a:p>
          <a:p>
            <a:pPr lvl="0" algn="just"/>
            <a:r>
              <a:rPr lang="cs-CZ" sz="1800" dirty="0"/>
              <a:t>sdílený – sdílení s uživateli. </a:t>
            </a:r>
            <a:endParaRPr lang="cs-CZ" sz="1800" dirty="0" smtClean="0"/>
          </a:p>
          <a:p>
            <a:pPr lvl="0" algn="just"/>
            <a:endParaRPr lang="cs-CZ" sz="1800" dirty="0"/>
          </a:p>
          <a:p>
            <a:pPr marL="0" lvl="0" indent="0" algn="just">
              <a:buNone/>
            </a:pPr>
            <a:r>
              <a:rPr lang="cs-CZ" sz="1800" dirty="0"/>
              <a:t>Samotná tvorba a volba konkrétního kompetenčního modelu závisí na charakteristikách organizace a jejich </a:t>
            </a:r>
            <a:r>
              <a:rPr lang="cs-CZ" sz="1800" dirty="0" smtClean="0"/>
              <a:t>cílech.</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Funkční kompetenční model</a:t>
            </a:r>
            <a:endParaRPr lang="cs-CZ" dirty="0"/>
          </a:p>
        </p:txBody>
      </p:sp>
    </p:spTree>
    <p:extLst>
      <p:ext uri="{BB962C8B-B14F-4D97-AF65-F5344CB8AC3E}">
        <p14:creationId xmlns:p14="http://schemas.microsoft.com/office/powerpoint/2010/main" val="113125588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4117" y="987574"/>
            <a:ext cx="756534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smtClean="0"/>
              <a:t>Model </a:t>
            </a:r>
            <a:r>
              <a:rPr lang="cs-CZ" sz="1800" b="1" dirty="0"/>
              <a:t>ústředních kompetencí</a:t>
            </a:r>
            <a:r>
              <a:rPr lang="cs-CZ" sz="1800" dirty="0"/>
              <a:t> – zahrnuje kompetence společné a nevyhnutelné pro všechny zaměstnance organizace bez ohledu na jejich pozici v hierarchii nebo jejich </a:t>
            </a:r>
            <a:r>
              <a:rPr lang="cs-CZ" sz="1800" dirty="0" smtClean="0"/>
              <a:t>roli.</a:t>
            </a:r>
          </a:p>
          <a:p>
            <a:pPr lvl="0" algn="just"/>
            <a:endParaRPr lang="cs-CZ" sz="1800" dirty="0"/>
          </a:p>
          <a:p>
            <a:pPr lvl="0" algn="just"/>
            <a:r>
              <a:rPr lang="cs-CZ" sz="1800" b="1" dirty="0" smtClean="0"/>
              <a:t>Specifický </a:t>
            </a:r>
            <a:r>
              <a:rPr lang="cs-CZ" sz="1800" b="1" dirty="0"/>
              <a:t>kompetenční model</a:t>
            </a:r>
            <a:r>
              <a:rPr lang="cs-CZ" sz="1800" dirty="0"/>
              <a:t> – bývá vytvořený za účelem identifikace specifických kompetencí manažerů, které je činí tak úspěšnými v konkrétních pozicích dané </a:t>
            </a:r>
            <a:r>
              <a:rPr lang="cs-CZ" sz="1800" dirty="0" smtClean="0"/>
              <a:t>organizace.</a:t>
            </a:r>
          </a:p>
          <a:p>
            <a:pPr lvl="0" algn="just"/>
            <a:endParaRPr lang="cs-CZ" sz="1800" dirty="0"/>
          </a:p>
          <a:p>
            <a:pPr lvl="0" algn="just"/>
            <a:r>
              <a:rPr lang="cs-CZ" sz="1800" b="1" dirty="0" smtClean="0"/>
              <a:t>Generický </a:t>
            </a:r>
            <a:r>
              <a:rPr lang="cs-CZ" sz="1800" b="1" dirty="0"/>
              <a:t>kompetenční model</a:t>
            </a:r>
            <a:r>
              <a:rPr lang="cs-CZ" sz="1800" dirty="0"/>
              <a:t> – zahrnuje seznam kompetencí, které jsou obvykle shodné pro všechny nebo většinu konkrétních manažerských pozic v organizaci.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Typy kompetenčních modelů</a:t>
            </a:r>
            <a:endParaRPr lang="cs-CZ" dirty="0"/>
          </a:p>
        </p:txBody>
      </p:sp>
    </p:spTree>
    <p:extLst>
      <p:ext uri="{BB962C8B-B14F-4D97-AF65-F5344CB8AC3E}">
        <p14:creationId xmlns:p14="http://schemas.microsoft.com/office/powerpoint/2010/main" val="41660744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96961" y="843558"/>
            <a:ext cx="756534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Při sestavování kompetenčního modelu je potřeba v první řadě specifikovat kompetence, které jsou rozhodující a přispívají k úspěšnému zvládnutí úkolů jednotlivých pracovníků. </a:t>
            </a:r>
            <a:endParaRPr lang="cs-CZ" sz="1800" dirty="0" smtClean="0"/>
          </a:p>
          <a:p>
            <a:pPr lvl="0" algn="just"/>
            <a:r>
              <a:rPr lang="cs-CZ" sz="1800" dirty="0" smtClean="0"/>
              <a:t>Až </a:t>
            </a:r>
            <a:r>
              <a:rPr lang="cs-CZ" sz="1800" dirty="0"/>
              <a:t>na základě tohoto poznání je možné nastavit standardy výkonu pro jednotlivé pracovníky a vytvořit vhodný kompetenční model. </a:t>
            </a:r>
            <a:endParaRPr lang="cs-CZ" sz="1800" dirty="0" smtClean="0"/>
          </a:p>
          <a:p>
            <a:pPr lvl="0" algn="just"/>
            <a:r>
              <a:rPr lang="cs-CZ" sz="1800" dirty="0" smtClean="0"/>
              <a:t>Pro </a:t>
            </a:r>
            <a:r>
              <a:rPr lang="cs-CZ" sz="1800" dirty="0"/>
              <a:t>analýzu a identifikaci vhodných a potřebných kompetencí je možné využít celou řadu metod a přístupů. </a:t>
            </a:r>
            <a:endParaRPr lang="cs-CZ" sz="1800" dirty="0" smtClean="0"/>
          </a:p>
          <a:p>
            <a:pPr lvl="0" algn="just"/>
            <a:r>
              <a:rPr lang="cs-CZ" sz="1800" dirty="0" smtClean="0"/>
              <a:t>Celý proces sestavení kompetenčního modelu lze sestavit do pěti postupných kroků.</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Proces sestavení kompetenčního modelu I</a:t>
            </a:r>
            <a:endParaRPr lang="cs-CZ" dirty="0"/>
          </a:p>
        </p:txBody>
      </p:sp>
    </p:spTree>
    <p:extLst>
      <p:ext uri="{BB962C8B-B14F-4D97-AF65-F5344CB8AC3E}">
        <p14:creationId xmlns:p14="http://schemas.microsoft.com/office/powerpoint/2010/main" val="243773446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685358"/>
            <a:ext cx="756534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r>
              <a:rPr lang="cs-CZ" sz="1750" b="1" dirty="0" smtClean="0"/>
              <a:t>Přípravná </a:t>
            </a:r>
            <a:r>
              <a:rPr lang="cs-CZ" sz="1750" b="1" dirty="0"/>
              <a:t>fáze </a:t>
            </a:r>
          </a:p>
          <a:p>
            <a:pPr lvl="0" algn="just"/>
            <a:r>
              <a:rPr lang="cs-CZ" sz="1750" dirty="0"/>
              <a:t>klíčová je identifikace pracovní pozice, které se má kompetenční model týkat; </a:t>
            </a:r>
          </a:p>
          <a:p>
            <a:pPr lvl="0" algn="just"/>
            <a:r>
              <a:rPr lang="cs-CZ" sz="1750" dirty="0"/>
              <a:t>dále je důležité získávání informací o cílech a strategických záměrech organizace, pochopení podnikové kultury, organizační struktury a rozhodovacích procesů, vztahy mezi pracovními místy a další informace týkajíc se dané pracovní pozice;</a:t>
            </a:r>
          </a:p>
          <a:p>
            <a:pPr marL="0" lvl="0" indent="0" algn="just">
              <a:buNone/>
            </a:pPr>
            <a:r>
              <a:rPr lang="cs-CZ" sz="1750" b="1" dirty="0" smtClean="0"/>
              <a:t>Fáze </a:t>
            </a:r>
            <a:r>
              <a:rPr lang="cs-CZ" sz="1750" b="1" dirty="0"/>
              <a:t>sběru dat</a:t>
            </a:r>
          </a:p>
          <a:p>
            <a:pPr lvl="0" algn="just"/>
            <a:r>
              <a:rPr lang="cs-CZ" sz="1750" dirty="0"/>
              <a:t>volba metody vhodné pro identifikaci kompetencí (analýza pracovního místa) – analýza interních dokumentů, rozhovory, panely expertů, dotazování, analýza pracovních úkolů;</a:t>
            </a:r>
          </a:p>
          <a:p>
            <a:pPr lvl="0" algn="just"/>
            <a:r>
              <a:rPr lang="cs-CZ" sz="1750" dirty="0"/>
              <a:t>ověření relevantnosti získaných informací;</a:t>
            </a:r>
          </a:p>
          <a:p>
            <a:pPr algn="just"/>
            <a:r>
              <a:rPr lang="cs-CZ" sz="1750" dirty="0"/>
              <a:t>zohlednění časových a finančních možností organizace a zkušenosti pracovníků v oblasti řízení lidských vztahů;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Proces sestavení kompetenčního modelu II</a:t>
            </a:r>
            <a:endParaRPr lang="cs-CZ" dirty="0"/>
          </a:p>
        </p:txBody>
      </p:sp>
    </p:spTree>
    <p:extLst>
      <p:ext uri="{BB962C8B-B14F-4D97-AF65-F5344CB8AC3E}">
        <p14:creationId xmlns:p14="http://schemas.microsoft.com/office/powerpoint/2010/main" val="4812095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6853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r>
              <a:rPr lang="cs-CZ" sz="1700" b="1" dirty="0" smtClean="0"/>
              <a:t>Fáze </a:t>
            </a:r>
            <a:r>
              <a:rPr lang="cs-CZ" sz="1700" b="1" dirty="0"/>
              <a:t>analýzy a klasifikace informací</a:t>
            </a:r>
          </a:p>
          <a:p>
            <a:pPr lvl="0" algn="just"/>
            <a:r>
              <a:rPr lang="cs-CZ" sz="1700" dirty="0"/>
              <a:t>zpracování získaných informací a vytvoření seznamu kompetencí potřebných pro manažery k řízení konkrétních aktivit a projektů;</a:t>
            </a:r>
          </a:p>
          <a:p>
            <a:pPr marL="0" lvl="0" indent="0" algn="just">
              <a:buNone/>
            </a:pPr>
            <a:r>
              <a:rPr lang="cs-CZ" sz="1700" b="1" dirty="0" smtClean="0"/>
              <a:t>Popis </a:t>
            </a:r>
            <a:r>
              <a:rPr lang="cs-CZ" sz="1700" b="1" dirty="0"/>
              <a:t>a tvorba kompetencí a kompetenčního modelu</a:t>
            </a:r>
          </a:p>
          <a:p>
            <a:pPr lvl="0" algn="just"/>
            <a:r>
              <a:rPr lang="cs-CZ" sz="1700" dirty="0"/>
              <a:t>zpracování charakteristiky kompetencí v pojmech znalostí a dovedností potřebných pro manažery;</a:t>
            </a:r>
          </a:p>
          <a:p>
            <a:pPr lvl="0" algn="just"/>
            <a:r>
              <a:rPr lang="cs-CZ" sz="1700" dirty="0"/>
              <a:t>definitivní pojmenování kompetencí a vytvoření stupnice k měření výstupů;</a:t>
            </a:r>
          </a:p>
          <a:p>
            <a:pPr lvl="0" algn="just"/>
            <a:r>
              <a:rPr lang="cs-CZ" sz="1700" dirty="0"/>
              <a:t>vytvoření vlastního kompetenčního modelu nebo jeho převzetí z jiné organizace, případně převzetí z jiné organizace s následným přizpůsobením podmínkám konkrétní organizace;</a:t>
            </a:r>
          </a:p>
          <a:p>
            <a:pPr marL="0" lvl="0" indent="0" algn="just">
              <a:buNone/>
            </a:pPr>
            <a:r>
              <a:rPr lang="cs-CZ" sz="1700" b="1" dirty="0" smtClean="0"/>
              <a:t>Ověření </a:t>
            </a:r>
            <a:r>
              <a:rPr lang="cs-CZ" sz="1700" b="1" dirty="0"/>
              <a:t>a </a:t>
            </a:r>
            <a:r>
              <a:rPr lang="cs-CZ" sz="1700" b="1" dirty="0" err="1"/>
              <a:t>validizace</a:t>
            </a:r>
            <a:r>
              <a:rPr lang="cs-CZ" sz="1700" b="1" dirty="0"/>
              <a:t> vzniklého modelu </a:t>
            </a:r>
          </a:p>
          <a:p>
            <a:pPr lvl="0" algn="just"/>
            <a:r>
              <a:rPr lang="cs-CZ" sz="1700" dirty="0"/>
              <a:t>posouzení jednotlivých kompetencí v modelu a provedení případné revize, úpravy nastaveného kompetenčního modelu;</a:t>
            </a:r>
          </a:p>
          <a:p>
            <a:pPr lvl="0" algn="just"/>
            <a:r>
              <a:rPr lang="cs-CZ" sz="1700" dirty="0"/>
              <a:t>ověření nastaveného kompetenčního modelu zaměstnancům a expertům.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Proces sestavení kompetenčního modelu III</a:t>
            </a:r>
            <a:endParaRPr lang="cs-CZ" dirty="0"/>
          </a:p>
        </p:txBody>
      </p:sp>
    </p:spTree>
    <p:extLst>
      <p:ext uri="{BB962C8B-B14F-4D97-AF65-F5344CB8AC3E}">
        <p14:creationId xmlns:p14="http://schemas.microsoft.com/office/powerpoint/2010/main" val="3292525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Styl manažerské práce představuje způsob práce (řízení a rozhodování</a:t>
            </a:r>
            <a:r>
              <a:rPr lang="cs-CZ" sz="1800" dirty="0" smtClean="0"/>
              <a:t>). </a:t>
            </a:r>
          </a:p>
          <a:p>
            <a:pPr marL="0" indent="0" algn="just">
              <a:buNone/>
            </a:pPr>
            <a:endParaRPr lang="cs-CZ" sz="1800" dirty="0" smtClean="0"/>
          </a:p>
          <a:p>
            <a:pPr marL="0" indent="0" algn="just">
              <a:buNone/>
            </a:pPr>
            <a:r>
              <a:rPr lang="cs-CZ" sz="1800" dirty="0" smtClean="0"/>
              <a:t>Veber </a:t>
            </a:r>
            <a:r>
              <a:rPr lang="cs-CZ" sz="1800" dirty="0"/>
              <a:t>a kol. (2009) konkrétně uvádí, že manažerský styl aplikovaný v praxi je ovlivněn těmito charakteristikami:</a:t>
            </a:r>
          </a:p>
          <a:p>
            <a:pPr lvl="0" algn="just"/>
            <a:r>
              <a:rPr lang="cs-CZ" sz="1800" dirty="0"/>
              <a:t>charakter situace;</a:t>
            </a:r>
          </a:p>
          <a:p>
            <a:pPr lvl="0" algn="just"/>
            <a:r>
              <a:rPr lang="cs-CZ" sz="1800" dirty="0"/>
              <a:t>význam, závažnost rozhodnutí;</a:t>
            </a:r>
          </a:p>
          <a:p>
            <a:pPr lvl="0" algn="just"/>
            <a:r>
              <a:rPr lang="cs-CZ" sz="1800" dirty="0"/>
              <a:t>rizikovost rozhodnutí a strukturovanost problému;</a:t>
            </a:r>
          </a:p>
          <a:p>
            <a:pPr lvl="0" algn="just"/>
            <a:r>
              <a:rPr lang="cs-CZ" sz="1800" dirty="0"/>
              <a:t>osobní charakteristiky manažera;</a:t>
            </a:r>
          </a:p>
          <a:p>
            <a:pPr lvl="0" algn="just"/>
            <a:r>
              <a:rPr lang="cs-CZ" sz="1800" dirty="0"/>
              <a:t>postoj podřízených.</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Styl manažerské práce II</a:t>
            </a:r>
            <a:endParaRPr lang="cs-CZ" dirty="0"/>
          </a:p>
        </p:txBody>
      </p:sp>
    </p:spTree>
    <p:extLst>
      <p:ext uri="{BB962C8B-B14F-4D97-AF65-F5344CB8AC3E}">
        <p14:creationId xmlns:p14="http://schemas.microsoft.com/office/powerpoint/2010/main" val="25076155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07504"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ujasnění si cílů – k čemu a proč chceme model využívat;</a:t>
            </a:r>
          </a:p>
          <a:p>
            <a:pPr lvl="0" algn="just"/>
            <a:r>
              <a:rPr lang="cs-CZ" sz="1800" dirty="0"/>
              <a:t>identifikace cílové skupiny – motiv uplatnění modelu, komu bude sloužit;</a:t>
            </a:r>
          </a:p>
          <a:p>
            <a:pPr lvl="0" algn="just"/>
            <a:r>
              <a:rPr lang="cs-CZ" sz="1800" dirty="0"/>
              <a:t>volba vhodného přístupu – zvážit podmínky a možnosti organizace, její specifika a požadavky;</a:t>
            </a:r>
          </a:p>
          <a:p>
            <a:pPr lvl="0" algn="just"/>
            <a:r>
              <a:rPr lang="cs-CZ" sz="1800" dirty="0"/>
              <a:t>sestavení projektového týmu – zapojení co nejvíce pracovníků odpovědných za implementaci a používání modelu;</a:t>
            </a:r>
          </a:p>
          <a:p>
            <a:pPr lvl="0" algn="just"/>
            <a:r>
              <a:rPr lang="cs-CZ" sz="1800" dirty="0"/>
              <a:t>identifikace různých úrovní výkonu – je to potřebné pro definování kritérií efektivního výkonu;</a:t>
            </a:r>
          </a:p>
          <a:p>
            <a:pPr lvl="0" algn="just"/>
            <a:r>
              <a:rPr lang="cs-CZ" sz="1800" dirty="0"/>
              <a:t>sběr dat a jejich analýza;</a:t>
            </a:r>
          </a:p>
          <a:p>
            <a:pPr lvl="0" algn="just"/>
            <a:r>
              <a:rPr lang="cs-CZ" sz="1800" dirty="0" err="1"/>
              <a:t>validizace</a:t>
            </a:r>
            <a:r>
              <a:rPr lang="cs-CZ" sz="1800" dirty="0"/>
              <a:t> – praktické ověření zvoleného kompetenčního modelu;</a:t>
            </a:r>
          </a:p>
          <a:p>
            <a:pPr algn="just"/>
            <a:r>
              <a:rPr lang="cs-CZ" sz="1800" dirty="0"/>
              <a:t>připravení modelu k užívání – začlenění uživatele modelu do jeho implementace.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Zásady pro sestavení úspěšného kompetenčního modelu</a:t>
            </a:r>
            <a:endParaRPr lang="cs-CZ" dirty="0"/>
          </a:p>
        </p:txBody>
      </p:sp>
    </p:spTree>
    <p:extLst>
      <p:ext uri="{BB962C8B-B14F-4D97-AF65-F5344CB8AC3E}">
        <p14:creationId xmlns:p14="http://schemas.microsoft.com/office/powerpoint/2010/main" val="295766182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Příklad kompetenčního modelu MŠMT I</a:t>
            </a:r>
            <a:endParaRPr lang="cs-CZ" dirty="0"/>
          </a:p>
        </p:txBody>
      </p:sp>
      <p:graphicFrame>
        <p:nvGraphicFramePr>
          <p:cNvPr id="2" name="Tabulka 1"/>
          <p:cNvGraphicFramePr>
            <a:graphicFrameLocks noGrp="1"/>
          </p:cNvGraphicFramePr>
          <p:nvPr>
            <p:extLst/>
          </p:nvPr>
        </p:nvGraphicFramePr>
        <p:xfrm>
          <a:off x="683565" y="915566"/>
          <a:ext cx="7272810" cy="3619350"/>
        </p:xfrm>
        <a:graphic>
          <a:graphicData uri="http://schemas.openxmlformats.org/drawingml/2006/table">
            <a:tbl>
              <a:tblPr firstRow="1" firstCol="1" bandRow="1">
                <a:tableStyleId>{5C22544A-7EE6-4342-B048-85BDC9FD1C3A}</a:tableStyleId>
              </a:tblPr>
              <a:tblGrid>
                <a:gridCol w="1368155">
                  <a:extLst>
                    <a:ext uri="{9D8B030D-6E8A-4147-A177-3AD203B41FA5}">
                      <a16:colId xmlns:a16="http://schemas.microsoft.com/office/drawing/2014/main" val="1421315882"/>
                    </a:ext>
                  </a:extLst>
                </a:gridCol>
                <a:gridCol w="1296144">
                  <a:extLst>
                    <a:ext uri="{9D8B030D-6E8A-4147-A177-3AD203B41FA5}">
                      <a16:colId xmlns:a16="http://schemas.microsoft.com/office/drawing/2014/main" val="3616794799"/>
                    </a:ext>
                  </a:extLst>
                </a:gridCol>
                <a:gridCol w="1234692">
                  <a:extLst>
                    <a:ext uri="{9D8B030D-6E8A-4147-A177-3AD203B41FA5}">
                      <a16:colId xmlns:a16="http://schemas.microsoft.com/office/drawing/2014/main" val="386359169"/>
                    </a:ext>
                  </a:extLst>
                </a:gridCol>
                <a:gridCol w="496051">
                  <a:extLst>
                    <a:ext uri="{9D8B030D-6E8A-4147-A177-3AD203B41FA5}">
                      <a16:colId xmlns:a16="http://schemas.microsoft.com/office/drawing/2014/main" val="1911568359"/>
                    </a:ext>
                  </a:extLst>
                </a:gridCol>
                <a:gridCol w="2877768">
                  <a:extLst>
                    <a:ext uri="{9D8B030D-6E8A-4147-A177-3AD203B41FA5}">
                      <a16:colId xmlns:a16="http://schemas.microsoft.com/office/drawing/2014/main" val="3869466281"/>
                    </a:ext>
                  </a:extLst>
                </a:gridCol>
              </a:tblGrid>
              <a:tr h="472403">
                <a:tc rowSpan="4">
                  <a:txBody>
                    <a:bodyPr/>
                    <a:lstStyle/>
                    <a:p>
                      <a:pPr indent="13970" algn="ctr">
                        <a:lnSpc>
                          <a:spcPct val="115000"/>
                        </a:lnSpc>
                        <a:spcBef>
                          <a:spcPts val="1200"/>
                        </a:spcBef>
                        <a:spcAft>
                          <a:spcPts val="1200"/>
                        </a:spcAft>
                      </a:pPr>
                      <a:r>
                        <a:rPr lang="cs-CZ" sz="1800" dirty="0">
                          <a:solidFill>
                            <a:srgbClr val="000000"/>
                          </a:solidFill>
                          <a:effectLst/>
                        </a:rPr>
                        <a:t>Kompetence</a:t>
                      </a:r>
                      <a:endPar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13" marR="46813" marT="0" marB="0" anchor="ctr"/>
                </a:tc>
                <a:tc gridSpan="3">
                  <a:txBody>
                    <a:bodyPr/>
                    <a:lstStyle/>
                    <a:p>
                      <a:pPr indent="180340" algn="just">
                        <a:lnSpc>
                          <a:spcPct val="115000"/>
                        </a:lnSpc>
                        <a:spcBef>
                          <a:spcPts val="1200"/>
                        </a:spcBef>
                        <a:spcAft>
                          <a:spcPts val="1200"/>
                        </a:spcAft>
                      </a:pPr>
                      <a:r>
                        <a:rPr lang="cs-CZ" sz="1800">
                          <a:solidFill>
                            <a:srgbClr val="000000"/>
                          </a:solidFill>
                          <a:effectLst/>
                        </a:rPr>
                        <a:t>Měkké (soft) kompetence </a:t>
                      </a:r>
                      <a:endParaRPr lang="cs-CZ"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13" marR="46813" marT="0" marB="0"/>
                </a:tc>
                <a:tc hMerge="1">
                  <a:txBody>
                    <a:bodyPr/>
                    <a:lstStyle/>
                    <a:p>
                      <a:endParaRPr lang="cs-CZ"/>
                    </a:p>
                  </a:txBody>
                  <a:tcPr/>
                </a:tc>
                <a:tc hMerge="1">
                  <a:txBody>
                    <a:bodyPr/>
                    <a:lstStyle/>
                    <a:p>
                      <a:endParaRPr lang="cs-CZ"/>
                    </a:p>
                  </a:txBody>
                  <a:tcPr/>
                </a:tc>
                <a:tc rowSpan="2">
                  <a:txBody>
                    <a:bodyPr/>
                    <a:lstStyle/>
                    <a:p>
                      <a:pPr indent="180340" algn="ctr">
                        <a:lnSpc>
                          <a:spcPct val="115000"/>
                        </a:lnSpc>
                        <a:spcBef>
                          <a:spcPts val="1200"/>
                        </a:spcBef>
                        <a:spcAft>
                          <a:spcPts val="1200"/>
                        </a:spcAft>
                      </a:pPr>
                      <a:r>
                        <a:rPr lang="cs-CZ" sz="1800">
                          <a:solidFill>
                            <a:srgbClr val="000000"/>
                          </a:solidFill>
                          <a:effectLst/>
                        </a:rPr>
                        <a:t>Obecné kompetence</a:t>
                      </a:r>
                      <a:endParaRPr lang="cs-CZ"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13" marR="46813" marT="0" marB="0" anchor="ctr"/>
                </a:tc>
                <a:extLst>
                  <a:ext uri="{0D108BD9-81ED-4DB2-BD59-A6C34878D82A}">
                    <a16:rowId xmlns:a16="http://schemas.microsoft.com/office/drawing/2014/main" val="2537654454"/>
                  </a:ext>
                </a:extLst>
              </a:tr>
              <a:tr h="1638783">
                <a:tc vMerge="1">
                  <a:txBody>
                    <a:bodyPr/>
                    <a:lstStyle/>
                    <a:p>
                      <a:endParaRPr lang="cs-CZ"/>
                    </a:p>
                  </a:txBody>
                  <a:tcPr/>
                </a:tc>
                <a:tc rowSpan="3">
                  <a:txBody>
                    <a:bodyPr/>
                    <a:lstStyle/>
                    <a:p>
                      <a:pPr marL="0" indent="0" algn="just">
                        <a:lnSpc>
                          <a:spcPct val="115000"/>
                        </a:lnSpc>
                        <a:spcBef>
                          <a:spcPts val="1200"/>
                        </a:spcBef>
                        <a:spcAft>
                          <a:spcPts val="1200"/>
                        </a:spcAft>
                      </a:pPr>
                      <a:r>
                        <a:rPr lang="cs-CZ" sz="1800" dirty="0">
                          <a:solidFill>
                            <a:srgbClr val="000000"/>
                          </a:solidFill>
                          <a:effectLst/>
                        </a:rPr>
                        <a:t>Odborné (hard) kompetence</a:t>
                      </a:r>
                      <a:endPar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13" marR="46813" marT="0" marB="0"/>
                </a:tc>
                <a:tc gridSpan="2">
                  <a:txBody>
                    <a:bodyPr/>
                    <a:lstStyle/>
                    <a:p>
                      <a:pPr marL="0" indent="0" algn="l">
                        <a:lnSpc>
                          <a:spcPct val="115000"/>
                        </a:lnSpc>
                        <a:spcBef>
                          <a:spcPts val="1200"/>
                        </a:spcBef>
                        <a:spcAft>
                          <a:spcPts val="0"/>
                        </a:spcAft>
                      </a:pPr>
                      <a:r>
                        <a:rPr lang="cs-CZ" sz="1800" dirty="0">
                          <a:solidFill>
                            <a:srgbClr val="000000"/>
                          </a:solidFill>
                          <a:effectLst/>
                        </a:rPr>
                        <a:t>Odborné kompetence</a:t>
                      </a:r>
                    </a:p>
                    <a:p>
                      <a:pPr marL="0" indent="0" algn="l">
                        <a:lnSpc>
                          <a:spcPct val="115000"/>
                        </a:lnSpc>
                        <a:spcBef>
                          <a:spcPts val="1200"/>
                        </a:spcBef>
                        <a:spcAft>
                          <a:spcPts val="0"/>
                        </a:spcAft>
                      </a:pPr>
                      <a:r>
                        <a:rPr lang="cs-CZ" sz="1800" dirty="0">
                          <a:solidFill>
                            <a:srgbClr val="000000"/>
                          </a:solidFill>
                          <a:effectLst/>
                        </a:rPr>
                        <a:t>obecné (přenositelné, průřezové</a:t>
                      </a:r>
                      <a:endPar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13" marR="46813" marT="0" marB="0" anchor="ctr"/>
                </a:tc>
                <a:tc hMerge="1">
                  <a:txBody>
                    <a:bodyPr/>
                    <a:lstStyle/>
                    <a:p>
                      <a:endParaRPr lang="cs-CZ"/>
                    </a:p>
                  </a:txBody>
                  <a:tcPr/>
                </a:tc>
                <a:tc vMerge="1">
                  <a:txBody>
                    <a:bodyPr/>
                    <a:lstStyle/>
                    <a:p>
                      <a:endParaRPr lang="cs-CZ"/>
                    </a:p>
                  </a:txBody>
                  <a:tcPr/>
                </a:tc>
                <a:extLst>
                  <a:ext uri="{0D108BD9-81ED-4DB2-BD59-A6C34878D82A}">
                    <a16:rowId xmlns:a16="http://schemas.microsoft.com/office/drawing/2014/main" val="1677130577"/>
                  </a:ext>
                </a:extLst>
              </a:tr>
              <a:tr h="472403">
                <a:tc vMerge="1">
                  <a:txBody>
                    <a:bodyPr/>
                    <a:lstStyle/>
                    <a:p>
                      <a:endParaRPr lang="cs-CZ"/>
                    </a:p>
                  </a:txBody>
                  <a:tcPr/>
                </a:tc>
                <a:tc vMerge="1">
                  <a:txBody>
                    <a:bodyPr/>
                    <a:lstStyle/>
                    <a:p>
                      <a:endParaRPr lang="cs-CZ"/>
                    </a:p>
                  </a:txBody>
                  <a:tcPr/>
                </a:tc>
                <a:tc rowSpan="2">
                  <a:txBody>
                    <a:bodyPr/>
                    <a:lstStyle/>
                    <a:p>
                      <a:pPr marL="0" indent="0" algn="just">
                        <a:lnSpc>
                          <a:spcPct val="115000"/>
                        </a:lnSpc>
                        <a:spcBef>
                          <a:spcPts val="1200"/>
                        </a:spcBef>
                        <a:spcAft>
                          <a:spcPts val="1200"/>
                        </a:spcAft>
                      </a:pPr>
                      <a:r>
                        <a:rPr lang="cs-CZ" sz="1800" dirty="0">
                          <a:solidFill>
                            <a:srgbClr val="000000"/>
                          </a:solidFill>
                          <a:effectLst/>
                        </a:rPr>
                        <a:t>Odborné kompetence specifické</a:t>
                      </a:r>
                      <a:endPar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13" marR="46813" marT="0" marB="0"/>
                </a:tc>
                <a:tc gridSpan="2">
                  <a:txBody>
                    <a:bodyPr/>
                    <a:lstStyle/>
                    <a:p>
                      <a:pPr marL="0" indent="0" algn="just">
                        <a:lnSpc>
                          <a:spcPct val="115000"/>
                        </a:lnSpc>
                        <a:spcBef>
                          <a:spcPts val="1200"/>
                        </a:spcBef>
                        <a:spcAft>
                          <a:spcPts val="1200"/>
                        </a:spcAft>
                      </a:pPr>
                      <a:r>
                        <a:rPr lang="cs-CZ" sz="1800" dirty="0">
                          <a:solidFill>
                            <a:srgbClr val="000000"/>
                          </a:solidFill>
                          <a:effectLst/>
                        </a:rPr>
                        <a:t>Kompetence – činnostní charakter</a:t>
                      </a:r>
                      <a:endPar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13" marR="46813" marT="0" marB="0"/>
                </a:tc>
                <a:tc hMerge="1">
                  <a:txBody>
                    <a:bodyPr/>
                    <a:lstStyle/>
                    <a:p>
                      <a:endParaRPr lang="cs-CZ"/>
                    </a:p>
                  </a:txBody>
                  <a:tcPr/>
                </a:tc>
                <a:extLst>
                  <a:ext uri="{0D108BD9-81ED-4DB2-BD59-A6C34878D82A}">
                    <a16:rowId xmlns:a16="http://schemas.microsoft.com/office/drawing/2014/main" val="1337028443"/>
                  </a:ext>
                </a:extLst>
              </a:tr>
              <a:tr h="944804">
                <a:tc vMerge="1">
                  <a:txBody>
                    <a:bodyPr/>
                    <a:lstStyle/>
                    <a:p>
                      <a:endParaRPr lang="cs-CZ"/>
                    </a:p>
                  </a:txBody>
                  <a:tcPr/>
                </a:tc>
                <a:tc vMerge="1">
                  <a:txBody>
                    <a:bodyPr/>
                    <a:lstStyle/>
                    <a:p>
                      <a:endParaRPr lang="cs-CZ"/>
                    </a:p>
                  </a:txBody>
                  <a:tcPr/>
                </a:tc>
                <a:tc vMerge="1">
                  <a:txBody>
                    <a:bodyPr/>
                    <a:lstStyle/>
                    <a:p>
                      <a:endParaRPr lang="cs-CZ"/>
                    </a:p>
                  </a:txBody>
                  <a:tcPr/>
                </a:tc>
                <a:tc gridSpan="2">
                  <a:txBody>
                    <a:bodyPr/>
                    <a:lstStyle/>
                    <a:p>
                      <a:pPr indent="180340" algn="just">
                        <a:lnSpc>
                          <a:spcPct val="115000"/>
                        </a:lnSpc>
                        <a:spcBef>
                          <a:spcPts val="1200"/>
                        </a:spcBef>
                        <a:spcAft>
                          <a:spcPts val="1200"/>
                        </a:spcAft>
                      </a:pPr>
                      <a:r>
                        <a:rPr lang="cs-CZ" sz="1800" dirty="0">
                          <a:solidFill>
                            <a:srgbClr val="000000"/>
                          </a:solidFill>
                          <a:effectLst/>
                        </a:rPr>
                        <a:t>Znalosti - výjimky</a:t>
                      </a:r>
                      <a:endPar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13" marR="46813" marT="0" marB="0"/>
                </a:tc>
                <a:tc hMerge="1">
                  <a:txBody>
                    <a:bodyPr/>
                    <a:lstStyle/>
                    <a:p>
                      <a:endParaRPr lang="cs-CZ"/>
                    </a:p>
                  </a:txBody>
                  <a:tcPr/>
                </a:tc>
                <a:extLst>
                  <a:ext uri="{0D108BD9-81ED-4DB2-BD59-A6C34878D82A}">
                    <a16:rowId xmlns:a16="http://schemas.microsoft.com/office/drawing/2014/main" val="4071149404"/>
                  </a:ext>
                </a:extLst>
              </a:tr>
            </a:tbl>
          </a:graphicData>
        </a:graphic>
      </p:graphicFrame>
    </p:spTree>
    <p:extLst>
      <p:ext uri="{BB962C8B-B14F-4D97-AF65-F5344CB8AC3E}">
        <p14:creationId xmlns:p14="http://schemas.microsoft.com/office/powerpoint/2010/main" val="17895240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07504"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Kompetence jsou rozdělené do tří základních typů:</a:t>
            </a:r>
          </a:p>
          <a:p>
            <a:pPr lvl="0" algn="just"/>
            <a:r>
              <a:rPr lang="cs-CZ" sz="1800" dirty="0"/>
              <a:t>měkké kompetence – efektivní komunikace, plánování a organizování práce, orientace v informacích aj. </a:t>
            </a:r>
          </a:p>
          <a:p>
            <a:pPr lvl="0" algn="just"/>
            <a:r>
              <a:rPr lang="cs-CZ" sz="1800" dirty="0"/>
              <a:t>odborné kompetence obecné – obecné znalosti představují obecné způsobilosti jako je znalost anglického jazyka, využívání PC při práci, řidičský průkaz B, základní právní a ekonomické povědomí aj. </a:t>
            </a:r>
          </a:p>
          <a:p>
            <a:pPr algn="just"/>
            <a:r>
              <a:rPr lang="cs-CZ" sz="1800" dirty="0"/>
              <a:t>odborné kompetence specifické – kompetence specifické tvoří kvalifikační standard dílčí kvalifikace a je tvořenou složkou činnostní (např. kladení elektrických vedení, sestavování jídelního lístku aj.) a složkou znalostní (např. legislativa mysliveckého a lesního hospodářství, základní pojmy a vztahy v elektrotechnice aj.) </a:t>
            </a:r>
            <a:r>
              <a:rPr lang="cs-CZ" sz="1800" dirty="0" smtClean="0"/>
              <a:t> </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a:t>Příklad kompetenčního modelu </a:t>
            </a:r>
            <a:r>
              <a:rPr lang="cs-CZ" dirty="0" smtClean="0"/>
              <a:t>MŠMT II</a:t>
            </a:r>
            <a:endParaRPr lang="cs-CZ" dirty="0"/>
          </a:p>
        </p:txBody>
      </p:sp>
    </p:spTree>
    <p:extLst>
      <p:ext uri="{BB962C8B-B14F-4D97-AF65-F5344CB8AC3E}">
        <p14:creationId xmlns:p14="http://schemas.microsoft.com/office/powerpoint/2010/main" val="307184857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07504"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smtClean="0"/>
              <a:t>odborné </a:t>
            </a:r>
            <a:r>
              <a:rPr lang="cs-CZ" sz="1800" dirty="0"/>
              <a:t>kompetence obecné </a:t>
            </a:r>
            <a:r>
              <a:rPr lang="cs-CZ" sz="1800" dirty="0" smtClean="0"/>
              <a:t>– ekonomické povědomí; právní povědomí; jazyková </a:t>
            </a:r>
            <a:r>
              <a:rPr lang="cs-CZ" sz="1800" dirty="0"/>
              <a:t>způsobilost v </a:t>
            </a:r>
            <a:r>
              <a:rPr lang="cs-CZ" sz="1800" dirty="0" smtClean="0"/>
              <a:t>češtině; jazyková </a:t>
            </a:r>
            <a:r>
              <a:rPr lang="cs-CZ" sz="1800" dirty="0"/>
              <a:t>způsobilost v anglickém </a:t>
            </a:r>
            <a:r>
              <a:rPr lang="cs-CZ" sz="1800" dirty="0" smtClean="0"/>
              <a:t>jazyce;</a:t>
            </a:r>
          </a:p>
          <a:p>
            <a:pPr lvl="0" algn="just"/>
            <a:endParaRPr lang="cs-CZ" sz="1800" dirty="0"/>
          </a:p>
          <a:p>
            <a:pPr lvl="0" algn="just"/>
            <a:r>
              <a:rPr lang="cs-CZ" sz="1800" dirty="0"/>
              <a:t>o</a:t>
            </a:r>
            <a:r>
              <a:rPr lang="cs-CZ" sz="1800" dirty="0" smtClean="0"/>
              <a:t>dborné </a:t>
            </a:r>
            <a:r>
              <a:rPr lang="cs-CZ" sz="1800" dirty="0"/>
              <a:t>kompetence </a:t>
            </a:r>
            <a:r>
              <a:rPr lang="cs-CZ" sz="1800" dirty="0" smtClean="0"/>
              <a:t>specifické – strategické </a:t>
            </a:r>
            <a:r>
              <a:rPr lang="cs-CZ" sz="1800" dirty="0"/>
              <a:t>řízení regionálního </a:t>
            </a:r>
            <a:r>
              <a:rPr lang="cs-CZ" sz="1800" dirty="0" smtClean="0"/>
              <a:t>rozvoje; projektové </a:t>
            </a:r>
            <a:r>
              <a:rPr lang="cs-CZ" sz="1800" dirty="0"/>
              <a:t>a programové </a:t>
            </a:r>
            <a:r>
              <a:rPr lang="cs-CZ" sz="1800" dirty="0" smtClean="0"/>
              <a:t>řízení; risk management;</a:t>
            </a:r>
          </a:p>
          <a:p>
            <a:pPr lvl="0" algn="just"/>
            <a:endParaRPr lang="cs-CZ" sz="1800" dirty="0"/>
          </a:p>
          <a:p>
            <a:pPr lvl="0" algn="just"/>
            <a:r>
              <a:rPr lang="cs-CZ" sz="1800" dirty="0"/>
              <a:t>měkké kompetence </a:t>
            </a:r>
            <a:r>
              <a:rPr lang="cs-CZ" sz="1800" dirty="0" smtClean="0"/>
              <a:t>– kompetence </a:t>
            </a:r>
            <a:r>
              <a:rPr lang="cs-CZ" sz="1800" dirty="0"/>
              <a:t>k ovlivňování a přesvědčování </a:t>
            </a:r>
            <a:r>
              <a:rPr lang="cs-CZ" sz="1800" dirty="0" smtClean="0"/>
              <a:t>ostatních; kompetence </a:t>
            </a:r>
            <a:r>
              <a:rPr lang="cs-CZ" sz="1800" dirty="0"/>
              <a:t>k vedení </a:t>
            </a:r>
            <a:r>
              <a:rPr lang="cs-CZ" sz="1800" dirty="0" smtClean="0"/>
              <a:t>lidí; kompetence </a:t>
            </a:r>
            <a:r>
              <a:rPr lang="cs-CZ" sz="1800" dirty="0"/>
              <a:t>k </a:t>
            </a:r>
            <a:r>
              <a:rPr lang="cs-CZ" sz="1800" dirty="0" smtClean="0"/>
              <a:t>výkonnosti; kompetence </a:t>
            </a:r>
            <a:r>
              <a:rPr lang="cs-CZ" sz="1800" dirty="0"/>
              <a:t>ke koncepčnímu </a:t>
            </a:r>
            <a:r>
              <a:rPr lang="cs-CZ" sz="1800" dirty="0" smtClean="0"/>
              <a:t>myšlení; kompetence </a:t>
            </a:r>
            <a:r>
              <a:rPr lang="cs-CZ" sz="1800" dirty="0"/>
              <a:t>k </a:t>
            </a:r>
            <a:r>
              <a:rPr lang="cs-CZ" sz="1800" dirty="0" smtClean="0"/>
              <a:t>samostatnosti; kompetence </a:t>
            </a:r>
            <a:r>
              <a:rPr lang="cs-CZ" sz="1800" dirty="0"/>
              <a:t>k řešení </a:t>
            </a:r>
            <a:r>
              <a:rPr lang="cs-CZ" sz="1800" dirty="0" smtClean="0"/>
              <a:t>problémů; kompetence </a:t>
            </a:r>
            <a:r>
              <a:rPr lang="cs-CZ" sz="1800" dirty="0"/>
              <a:t>k budování </a:t>
            </a:r>
            <a:r>
              <a:rPr lang="cs-CZ" sz="1800" dirty="0" smtClean="0"/>
              <a:t>vztahů;</a:t>
            </a:r>
          </a:p>
          <a:p>
            <a:pPr lvl="0" algn="just"/>
            <a:endParaRPr lang="cs-CZ" sz="1800" dirty="0"/>
          </a:p>
          <a:p>
            <a:pPr algn="just"/>
            <a:r>
              <a:rPr lang="cs-CZ" sz="1800" dirty="0"/>
              <a:t>kompetence k orientaci v mocenské a organizační </a:t>
            </a:r>
            <a:r>
              <a:rPr lang="cs-CZ" sz="1800" dirty="0" smtClean="0"/>
              <a:t>struktuře.  </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smtClean="0"/>
              <a:t>Příklad:  Kompetenční model pro nově přijatého manažera</a:t>
            </a:r>
            <a:endParaRPr lang="cs-CZ" dirty="0"/>
          </a:p>
        </p:txBody>
      </p:sp>
    </p:spTree>
    <p:extLst>
      <p:ext uri="{BB962C8B-B14F-4D97-AF65-F5344CB8AC3E}">
        <p14:creationId xmlns:p14="http://schemas.microsoft.com/office/powerpoint/2010/main" val="382554068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Manažerské techniky a přístupy</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smtClean="0">
                <a:solidFill>
                  <a:srgbClr val="307871"/>
                </a:solidFill>
                <a:latin typeface="Times New Roman" panose="02020603050405020304" pitchFamily="18" charset="0"/>
                <a:cs typeface="Times New Roman" panose="02020603050405020304" pitchFamily="18" charset="0"/>
              </a:rPr>
              <a:t>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58991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1619"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Manažerské přístupy představují způsob činnosti a zvolené metody práce manažera, především jeho práce se zaměstnanci, vedoucí k dosažení nastavených cílů. </a:t>
            </a:r>
            <a:endParaRPr lang="cs-CZ" sz="1800" dirty="0" smtClean="0"/>
          </a:p>
          <a:p>
            <a:pPr algn="just"/>
            <a:r>
              <a:rPr lang="cs-CZ" sz="1800" dirty="0" smtClean="0"/>
              <a:t>Vývoj </a:t>
            </a:r>
            <a:r>
              <a:rPr lang="cs-CZ" sz="1800" dirty="0"/>
              <a:t>manažerských přístupů do určité míry kopíruje vývoj společnosti. </a:t>
            </a:r>
            <a:endParaRPr lang="cs-CZ" sz="1800" dirty="0" smtClean="0"/>
          </a:p>
          <a:p>
            <a:pPr algn="just"/>
            <a:r>
              <a:rPr lang="cs-CZ" sz="1800" dirty="0" smtClean="0"/>
              <a:t>Každý </a:t>
            </a:r>
            <a:r>
              <a:rPr lang="cs-CZ" sz="1800" dirty="0"/>
              <a:t>manažer si volí svůj přístup na základě různých kritérií, jako jsou třeba podřízení, nastavené cíle, jeho osobní charakteristiky apod. </a:t>
            </a:r>
            <a:endParaRPr lang="cs-CZ" sz="1800" dirty="0" smtClean="0"/>
          </a:p>
          <a:p>
            <a:pPr algn="just"/>
            <a:r>
              <a:rPr lang="cs-CZ" sz="1800" dirty="0" smtClean="0"/>
              <a:t>Manažer </a:t>
            </a:r>
            <a:r>
              <a:rPr lang="cs-CZ" sz="1800" dirty="0"/>
              <a:t>má možnost volby svého přístupu, která je ovlivněna takovými faktory je třeba charakter okamžité situace, závažnost rozhodnutí, postoje podřízených, osobní vlastnosti manažera.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Manažerské přístupy</a:t>
            </a:r>
            <a:endParaRPr lang="cs-CZ" dirty="0"/>
          </a:p>
        </p:txBody>
      </p:sp>
    </p:spTree>
    <p:extLst>
      <p:ext uri="{BB962C8B-B14F-4D97-AF65-F5344CB8AC3E}">
        <p14:creationId xmlns:p14="http://schemas.microsoft.com/office/powerpoint/2010/main" val="20534715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Delegování </a:t>
            </a:r>
            <a:r>
              <a:rPr lang="cs-CZ" sz="1800" dirty="0"/>
              <a:t>představuje přenesení určitých úkolů a pravomocí nadřízeného pracovníka na jednoho nebo více podřízených pracovníků. Úkoly a pravomoci s konkrétní funkcí jsou přeneseny spíše dočasně, účelově a podmíněně na konkrétního </a:t>
            </a:r>
            <a:r>
              <a:rPr lang="cs-CZ" sz="1800" dirty="0" smtClean="0"/>
              <a:t>pracovníka.</a:t>
            </a:r>
          </a:p>
          <a:p>
            <a:pPr algn="just"/>
            <a:r>
              <a:rPr lang="cs-CZ" sz="1800" dirty="0"/>
              <a:t>K delegování </a:t>
            </a:r>
            <a:r>
              <a:rPr lang="cs-CZ" sz="1800" dirty="0" smtClean="0"/>
              <a:t>dochází, </a:t>
            </a:r>
            <a:r>
              <a:rPr lang="cs-CZ" sz="1800" dirty="0"/>
              <a:t>když jsou jedincům v zájmu dosažení určitých výsledků přiděleny povinnosti a úkolu, za něž jsou odpovědni jejich manažeři, ale které manažeři z rozličných důvodů nemohou nebo nechtějí vykonávat </a:t>
            </a:r>
            <a:r>
              <a:rPr lang="cs-CZ" sz="1800" dirty="0" smtClean="0"/>
              <a:t>sami. </a:t>
            </a:r>
          </a:p>
          <a:p>
            <a:pPr algn="just"/>
            <a:r>
              <a:rPr lang="cs-CZ" sz="1800" dirty="0"/>
              <a:t>Delegování je dlouhodobý proces, který je založen především na důvěře manažera ve svého podřízeného nebo kolegu. Jedná se dlouhodobý proces, jelikož je chápán jako investice do pracovníka, jejíž návratnost se projeví až po delší době. Z tohoto pohledu je delegování chápáno nejen jako nástroj předávání úkolů a pravomocí, ale také jako nástroj motivování a rozvíjení pracovníků.</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Delegování</a:t>
            </a:r>
            <a:endParaRPr lang="cs-CZ" dirty="0"/>
          </a:p>
        </p:txBody>
      </p:sp>
    </p:spTree>
    <p:extLst>
      <p:ext uri="{BB962C8B-B14F-4D97-AF65-F5344CB8AC3E}">
        <p14:creationId xmlns:p14="http://schemas.microsoft.com/office/powerpoint/2010/main" val="402187080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1619"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Důležité je dosažení rovnováhy mezi příliš rozsáhlým a příliš malým delegováním a přehnaným a nedostatečným dohledem na práci. Z tohoto pohledu můžeme rozeznávat určitou míru delegování, jak to </a:t>
            </a:r>
            <a:r>
              <a:rPr lang="cs-CZ" sz="1800" dirty="0" smtClean="0"/>
              <a:t>uvedl:</a:t>
            </a:r>
            <a:endParaRPr lang="cs-CZ" sz="1800" dirty="0"/>
          </a:p>
          <a:p>
            <a:pPr lvl="0" algn="just"/>
            <a:r>
              <a:rPr lang="cs-CZ" sz="1800" dirty="0"/>
              <a:t>manažer přiděluje úkoly, ale vše má pod kontrolou;</a:t>
            </a:r>
          </a:p>
          <a:p>
            <a:pPr lvl="0" algn="just"/>
            <a:r>
              <a:rPr lang="cs-CZ" sz="1800" dirty="0"/>
              <a:t>manažer poskytuje konkrétní instrukce a stále prověřuje práci;</a:t>
            </a:r>
          </a:p>
          <a:p>
            <a:pPr lvl="0" algn="just"/>
            <a:r>
              <a:rPr lang="cs-CZ" sz="1800" dirty="0"/>
              <a:t>manažer stručně informuje pracovníka a pravidelně prověřuje práci;</a:t>
            </a:r>
          </a:p>
          <a:p>
            <a:pPr lvl="0" algn="just"/>
            <a:r>
              <a:rPr lang="cs-CZ" sz="1800" dirty="0"/>
              <a:t>manažer poskytuje pracovníkovi všeobecné pokyny a určitou volnost a vyžaduje zpětnou vazbu;</a:t>
            </a:r>
          </a:p>
          <a:p>
            <a:pPr algn="just"/>
            <a:r>
              <a:rPr lang="cs-CZ" sz="1800" dirty="0"/>
              <a:t>manažer pověřuje pracovníka, aby sám řídil plnění úkolu</a:t>
            </a:r>
            <a:r>
              <a:rPr lang="cs-CZ" sz="1800" dirty="0" smtClean="0"/>
              <a:t>.</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Míra delegování</a:t>
            </a:r>
            <a:endParaRPr lang="cs-CZ" dirty="0"/>
          </a:p>
        </p:txBody>
      </p:sp>
    </p:spTree>
    <p:extLst>
      <p:ext uri="{BB962C8B-B14F-4D97-AF65-F5344CB8AC3E}">
        <p14:creationId xmlns:p14="http://schemas.microsoft.com/office/powerpoint/2010/main" val="267456336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6802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Hlavním cílem </a:t>
            </a:r>
            <a:r>
              <a:rPr lang="cs-CZ" sz="1800" dirty="0" smtClean="0"/>
              <a:t>delegování je </a:t>
            </a:r>
            <a:r>
              <a:rPr lang="cs-CZ" sz="1800" dirty="0"/>
              <a:t>vždy růst efektivity práce, zisk, stabilita, konkurenceschopnost a trvale udržitelný rozvoj organizace. </a:t>
            </a:r>
            <a:endParaRPr lang="cs-CZ" sz="1800" dirty="0" smtClean="0"/>
          </a:p>
          <a:p>
            <a:pPr marL="0" indent="0" algn="just">
              <a:buNone/>
            </a:pPr>
            <a:r>
              <a:rPr lang="cs-CZ" sz="1800" dirty="0" smtClean="0"/>
              <a:t>K </a:t>
            </a:r>
            <a:r>
              <a:rPr lang="cs-CZ" sz="1800" dirty="0"/>
              <a:t>dílčím cílům delegování, a potažmo výhodám delegování, patří:</a:t>
            </a:r>
          </a:p>
          <a:p>
            <a:pPr lvl="0" algn="just"/>
            <a:r>
              <a:rPr lang="cs-CZ" sz="1800" dirty="0"/>
              <a:t>podpora efektivního využití času a úspora času manažerovi pro řešení významnějších úkolů;</a:t>
            </a:r>
          </a:p>
          <a:p>
            <a:pPr lvl="0" algn="just"/>
            <a:r>
              <a:rPr lang="cs-CZ" sz="1800" dirty="0"/>
              <a:t>podpora rozvoje schopností a dovedností manažera;</a:t>
            </a:r>
          </a:p>
          <a:p>
            <a:pPr lvl="0" algn="just"/>
            <a:r>
              <a:rPr lang="cs-CZ" sz="1800" dirty="0"/>
              <a:t>zvyšování nároků na podřízení a posilování pocitu spoluodpovědnosti podřízených za chod organizace;</a:t>
            </a:r>
          </a:p>
          <a:p>
            <a:pPr lvl="0" algn="just"/>
            <a:r>
              <a:rPr lang="cs-CZ" sz="1800" dirty="0"/>
              <a:t>diagnostika schopností podřízených a možnost jejich objektivního hodnocení a kontroly;</a:t>
            </a:r>
          </a:p>
          <a:p>
            <a:pPr lvl="0" algn="just"/>
            <a:r>
              <a:rPr lang="cs-CZ" sz="1800" dirty="0"/>
              <a:t>příprava případné personální náhrady;</a:t>
            </a:r>
          </a:p>
          <a:p>
            <a:pPr algn="just"/>
            <a:r>
              <a:rPr lang="cs-CZ" sz="1800" dirty="0" err="1"/>
              <a:t>sebediagnostika</a:t>
            </a:r>
            <a:r>
              <a:rPr lang="cs-CZ" sz="1800" dirty="0"/>
              <a:t> manažera vlastní nenahraditelnosti nebo nepostradatelnosti</a:t>
            </a:r>
            <a:r>
              <a:rPr lang="cs-CZ" sz="1800" dirty="0" smtClean="0"/>
              <a:t>.</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Cíl delegování</a:t>
            </a:r>
            <a:endParaRPr lang="cs-CZ" dirty="0"/>
          </a:p>
        </p:txBody>
      </p:sp>
    </p:spTree>
    <p:extLst>
      <p:ext uri="{BB962C8B-B14F-4D97-AF65-F5344CB8AC3E}">
        <p14:creationId xmlns:p14="http://schemas.microsoft.com/office/powerpoint/2010/main" val="162822101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6802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Vlastní </a:t>
            </a:r>
            <a:r>
              <a:rPr lang="cs-CZ" sz="1800" b="1" dirty="0"/>
              <a:t>proces delegování</a:t>
            </a:r>
            <a:r>
              <a:rPr lang="cs-CZ" sz="1800" dirty="0"/>
              <a:t> zahrnuje tyto kroky (</a:t>
            </a:r>
            <a:r>
              <a:rPr lang="cs-CZ" sz="1800" dirty="0" err="1"/>
              <a:t>Koontz</a:t>
            </a:r>
            <a:r>
              <a:rPr lang="cs-CZ" sz="1800" dirty="0"/>
              <a:t> et al., 1993):</a:t>
            </a:r>
          </a:p>
          <a:p>
            <a:pPr lvl="0" algn="just"/>
            <a:r>
              <a:rPr lang="cs-CZ" sz="1800" dirty="0"/>
              <a:t>věcná stránka – řešen problém „komu“ a „co“ delegovat - znalost podřízených a jejich kvalifikační předpoklady;</a:t>
            </a:r>
          </a:p>
          <a:p>
            <a:pPr lvl="0" algn="just"/>
            <a:r>
              <a:rPr lang="cs-CZ" sz="1800" dirty="0"/>
              <a:t>formální stránka – řeší problém „jak“ delegovat – znalost struktury osobnosti podřízených;</a:t>
            </a:r>
          </a:p>
          <a:p>
            <a:pPr lvl="0" algn="just"/>
            <a:r>
              <a:rPr lang="cs-CZ" sz="1800" dirty="0"/>
              <a:t>předmět procesu delegování – jednotlivé činnosti, úkoly, oblasti rozhodování, pravomoci.</a:t>
            </a:r>
          </a:p>
          <a:p>
            <a:pPr marL="0" indent="0" algn="just">
              <a:buNone/>
            </a:pPr>
            <a:endParaRPr lang="cs-CZ" sz="1800" dirty="0"/>
          </a:p>
          <a:p>
            <a:pPr marL="0" indent="0" algn="just">
              <a:buNone/>
            </a:pPr>
            <a:r>
              <a:rPr lang="cs-CZ" sz="1800" dirty="0" smtClean="0"/>
              <a:t>Efektivní </a:t>
            </a:r>
            <a:r>
              <a:rPr lang="cs-CZ" sz="1800" dirty="0"/>
              <a:t>delegování podle Koubka (2007) vyžaduje (Koubek, 2007) analýzu práce manažera, plánování, výběr vhodných pracovníků, správný způsob zadání a přiměřenou podporu. Analýza práce manažera spočívá v analýze pracovních povinností a odpovědnosti manažera a na základě této analýzy manažer může specifikovat úkoly vhodné a nevhodné pro delegování.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Proces delegování</a:t>
            </a:r>
            <a:endParaRPr lang="cs-CZ" dirty="0"/>
          </a:p>
        </p:txBody>
      </p:sp>
    </p:spTree>
    <p:extLst>
      <p:ext uri="{BB962C8B-B14F-4D97-AF65-F5344CB8AC3E}">
        <p14:creationId xmlns:p14="http://schemas.microsoft.com/office/powerpoint/2010/main" val="3197021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3671</TotalTime>
  <Words>16301</Words>
  <Application>Microsoft Office PowerPoint</Application>
  <PresentationFormat>Předvádění na obrazovce (16:9)</PresentationFormat>
  <Paragraphs>1167</Paragraphs>
  <Slides>155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155</vt:i4>
      </vt:variant>
    </vt:vector>
  </HeadingPairs>
  <TitlesOfParts>
    <vt:vector size="160" baseType="lpstr">
      <vt:lpstr>Arial</vt:lpstr>
      <vt:lpstr>Calibri</vt:lpstr>
      <vt:lpstr>Enriqueta</vt:lpstr>
      <vt:lpstr>Times New Roman</vt:lpstr>
      <vt:lpstr>SLU</vt:lpstr>
      <vt:lpstr>Management a leadership</vt:lpstr>
      <vt:lpstr>Rozdíl mezi managementem a leadershipem</vt:lpstr>
      <vt:lpstr>Rozdíly mezi manažerem a lídrem</vt:lpstr>
      <vt:lpstr>Manažer a jeho role I</vt:lpstr>
      <vt:lpstr>Manažer a jeho role II</vt:lpstr>
      <vt:lpstr>Manažer a jeho role III</vt:lpstr>
      <vt:lpstr>Charakter manažerské práce</vt:lpstr>
      <vt:lpstr>Styl manažerské práce I</vt:lpstr>
      <vt:lpstr>Styl manažerské práce II</vt:lpstr>
      <vt:lpstr>Vliv prostředí na práci manažera</vt:lpstr>
      <vt:lpstr>Leadership I</vt:lpstr>
      <vt:lpstr>Leadership II</vt:lpstr>
      <vt:lpstr>Role lídra</vt:lpstr>
      <vt:lpstr>Formální lídrovství</vt:lpstr>
      <vt:lpstr>Neformální lídrovství</vt:lpstr>
      <vt:lpstr>McGregorova Teorie XY</vt:lpstr>
      <vt:lpstr>Teorie stylů</vt:lpstr>
      <vt:lpstr>Autoritativní styl vedení</vt:lpstr>
      <vt:lpstr>Demokratický styl vedení</vt:lpstr>
      <vt:lpstr>Participativní styl vedení</vt:lpstr>
      <vt:lpstr>Delegativní styl vedení</vt:lpstr>
      <vt:lpstr>Studie University of Michigan</vt:lpstr>
      <vt:lpstr>Studie Ohio State University</vt:lpstr>
      <vt:lpstr>Manažerská mřížka GRID I</vt:lpstr>
      <vt:lpstr>Manažerská mřížka GRID II</vt:lpstr>
      <vt:lpstr>Manažerská mřížka GRID III</vt:lpstr>
      <vt:lpstr>Fiedlerův kontingenční model I</vt:lpstr>
      <vt:lpstr>Fiedlerův kontingenční model II</vt:lpstr>
      <vt:lpstr>Hersey a Blanchardova teorie situačního vedení I</vt:lpstr>
      <vt:lpstr>Hersey a Blanchardova teorie situačního vedení II</vt:lpstr>
      <vt:lpstr>Hersey a Blanchardova teorie situačního vedení III</vt:lpstr>
      <vt:lpstr>Moderní styly vedení a motivace</vt:lpstr>
      <vt:lpstr>Teorie vedení cesta-cíl I</vt:lpstr>
      <vt:lpstr>Teorie vedení cesta-cíl II</vt:lpstr>
      <vt:lpstr>Transakční vedení</vt:lpstr>
      <vt:lpstr>Transformační vedení</vt:lpstr>
      <vt:lpstr>Charismatické vedení</vt:lpstr>
      <vt:lpstr>Vizionářské vedení</vt:lpstr>
      <vt:lpstr>Autentické vedení</vt:lpstr>
      <vt:lpstr>Koučování</vt:lpstr>
      <vt:lpstr>Cíle koučování</vt:lpstr>
      <vt:lpstr>Charakteristiky koučování I</vt:lpstr>
      <vt:lpstr>Charakteristiky koučování II</vt:lpstr>
      <vt:lpstr>Etapy koučování </vt:lpstr>
      <vt:lpstr>Mentorování</vt:lpstr>
      <vt:lpstr>Zásady volby stylu vedení</vt:lpstr>
      <vt:lpstr>Motivace I</vt:lpstr>
      <vt:lpstr>Motivace II</vt:lpstr>
      <vt:lpstr>Motivační teorie</vt:lpstr>
      <vt:lpstr>Rozdělení motivačních teorií</vt:lpstr>
      <vt:lpstr>Maslowova pyramida potřeb</vt:lpstr>
      <vt:lpstr>Maslowova pyramida potřeb</vt:lpstr>
      <vt:lpstr>Teorie tří kategorií potřeb</vt:lpstr>
      <vt:lpstr>Teorie potřeb McClellanda</vt:lpstr>
      <vt:lpstr>Herzbergova dvoufaktorová teorie motivace</vt:lpstr>
      <vt:lpstr>Expektační teorie motivace</vt:lpstr>
      <vt:lpstr>Teorie cíle</vt:lpstr>
      <vt:lpstr>Teorie spravedlnosti</vt:lpstr>
      <vt:lpstr>Motivační systémy</vt:lpstr>
      <vt:lpstr>Vnitřní motivace</vt:lpstr>
      <vt:lpstr>Vnější motivace</vt:lpstr>
      <vt:lpstr>Požadavky na motivační systémy</vt:lpstr>
      <vt:lpstr>Manažerské kompetence</vt:lpstr>
      <vt:lpstr>Vymezení pojmu kompetence</vt:lpstr>
      <vt:lpstr>Vybrané definice kompetence I</vt:lpstr>
      <vt:lpstr>Vybrané definice kompetence II</vt:lpstr>
      <vt:lpstr>Pojetí kompetencí</vt:lpstr>
      <vt:lpstr>Znaky kompetencí</vt:lpstr>
      <vt:lpstr>Členění kompetencí I</vt:lpstr>
      <vt:lpstr>Členění kompetencí II</vt:lpstr>
      <vt:lpstr>Členění kompetencí III</vt:lpstr>
      <vt:lpstr>Členění kompetencí IV</vt:lpstr>
      <vt:lpstr>Členění kompetencí V</vt:lpstr>
      <vt:lpstr>Členění kompetencí VI</vt:lpstr>
      <vt:lpstr>Složky manažerských kompetencí I</vt:lpstr>
      <vt:lpstr>Složky manažerských kompetencí II</vt:lpstr>
      <vt:lpstr>Složky manažerských kompetencí III</vt:lpstr>
      <vt:lpstr>Složky manažerských kompetencí IV</vt:lpstr>
      <vt:lpstr>Složky manažerských kompetencí V</vt:lpstr>
      <vt:lpstr>Hierarchický model struktury kompetencí</vt:lpstr>
      <vt:lpstr>Životní cyklus manažerských kompetencí</vt:lpstr>
      <vt:lpstr>Měření úrovně manažerských kompetencí</vt:lpstr>
      <vt:lpstr>Kompetenční model</vt:lpstr>
      <vt:lpstr>Východiska kompetenčních modelů</vt:lpstr>
      <vt:lpstr>Funkční kompetenční model</vt:lpstr>
      <vt:lpstr>Typy kompetenčních modelů</vt:lpstr>
      <vt:lpstr>Proces sestavení kompetenčního modelu I</vt:lpstr>
      <vt:lpstr>Proces sestavení kompetenčního modelu II</vt:lpstr>
      <vt:lpstr>Proces sestavení kompetenčního modelu III</vt:lpstr>
      <vt:lpstr>Zásady pro sestavení úspěšného kompetenčního modelu</vt:lpstr>
      <vt:lpstr>Příklad kompetenčního modelu MŠMT I</vt:lpstr>
      <vt:lpstr>Příklad kompetenčního modelu MŠMT II</vt:lpstr>
      <vt:lpstr>Příklad:  Kompetenční model pro nově přijatého manažera</vt:lpstr>
      <vt:lpstr>Manažerské techniky a přístupy</vt:lpstr>
      <vt:lpstr>Manažerské přístupy</vt:lpstr>
      <vt:lpstr>Delegování</vt:lpstr>
      <vt:lpstr>Míra delegování</vt:lpstr>
      <vt:lpstr>Cíl delegování</vt:lpstr>
      <vt:lpstr>Proces delegování</vt:lpstr>
      <vt:lpstr>Činnosti vhodné k delegování</vt:lpstr>
      <vt:lpstr>Činnosti nevhodné k delegování</vt:lpstr>
      <vt:lpstr>Plánování delegování</vt:lpstr>
      <vt:lpstr>Plánování delegování</vt:lpstr>
      <vt:lpstr>Týmová práce</vt:lpstr>
      <vt:lpstr>Týmová práce</vt:lpstr>
      <vt:lpstr>Týmy I</vt:lpstr>
      <vt:lpstr>Týmy II</vt:lpstr>
      <vt:lpstr>Týmy III</vt:lpstr>
      <vt:lpstr>Týmové role podle Belbina</vt:lpstr>
      <vt:lpstr>Fáze vývoje týmu</vt:lpstr>
      <vt:lpstr>Výhody týmové práce</vt:lpstr>
      <vt:lpstr>Nevýhody týmové práce</vt:lpstr>
      <vt:lpstr>Management by Objectives MBO I</vt:lpstr>
      <vt:lpstr>Management by Objectives MBO II</vt:lpstr>
      <vt:lpstr>MBO jako cyklus aktivit</vt:lpstr>
      <vt:lpstr>Předpoklady úspěšného programu MBO </vt:lpstr>
      <vt:lpstr>Metoda Balanced Scorecard</vt:lpstr>
      <vt:lpstr>Základní charakteristiky metody BSC</vt:lpstr>
      <vt:lpstr>Perspektivy metody BSC</vt:lpstr>
      <vt:lpstr>Perspektivy metody BSC</vt:lpstr>
      <vt:lpstr>Perspektivy a měřítka BSC</vt:lpstr>
      <vt:lpstr>Proces aplikace metody BSC</vt:lpstr>
      <vt:lpstr>Sestavení metody BSC</vt:lpstr>
      <vt:lpstr>Příklad využití strategické mapy v BSC</vt:lpstr>
      <vt:lpstr>Manažerské techniky a přístupy II</vt:lpstr>
      <vt:lpstr>Time management</vt:lpstr>
      <vt:lpstr>Generace Time managementu</vt:lpstr>
      <vt:lpstr>Plánování času</vt:lpstr>
      <vt:lpstr>Nástroje plánování času</vt:lpstr>
      <vt:lpstr>Optimální rozložení času v běžném pracovním týdnu</vt:lpstr>
      <vt:lpstr>Zloději času</vt:lpstr>
      <vt:lpstr>Techniky řízení času</vt:lpstr>
      <vt:lpstr>Paretovo pravidlo</vt:lpstr>
      <vt:lpstr>Paretovo pravidlo</vt:lpstr>
      <vt:lpstr>ABC analýza</vt:lpstr>
      <vt:lpstr>Eisenhowerův princip I</vt:lpstr>
      <vt:lpstr>Eisenhowerův princip II</vt:lpstr>
      <vt:lpstr>Eisenhowerova matice</vt:lpstr>
      <vt:lpstr>Pravidla řízení času</vt:lpstr>
      <vt:lpstr>Manažerské přístupy v mezinárodním prostředí</vt:lpstr>
      <vt:lpstr>Interkulturní kompetence I</vt:lpstr>
      <vt:lpstr>Interkulturní kompetence</vt:lpstr>
      <vt:lpstr>Interkulturní kompetence II</vt:lpstr>
      <vt:lpstr>Interkulturní kompetence III</vt:lpstr>
      <vt:lpstr>Typy mezinárodních manažerů</vt:lpstr>
      <vt:lpstr>Typy chování mezinárodních manažerů</vt:lpstr>
      <vt:lpstr>Americký management</vt:lpstr>
      <vt:lpstr>Charakteristiky amerického managementu</vt:lpstr>
      <vt:lpstr>Japonský management I</vt:lpstr>
      <vt:lpstr>Japonský management II</vt:lpstr>
      <vt:lpstr>Charakteristické znaky japonského managementu I</vt:lpstr>
      <vt:lpstr>Charakteristické znaky japonského managementu II</vt:lpstr>
      <vt:lpstr>Charakteristické znaky japonského managementu III</vt:lpstr>
      <vt:lpstr>EPRG model</vt:lpstr>
      <vt:lpstr>EPRG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zap0046</cp:lastModifiedBy>
  <cp:revision>354</cp:revision>
  <dcterms:created xsi:type="dcterms:W3CDTF">2016-07-06T15:42:34Z</dcterms:created>
  <dcterms:modified xsi:type="dcterms:W3CDTF">2021-05-05T19:08:42Z</dcterms:modified>
</cp:coreProperties>
</file>