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86" r:id="rId4"/>
    <p:sldId id="329" r:id="rId5"/>
    <p:sldId id="314" r:id="rId6"/>
    <p:sldId id="288" r:id="rId7"/>
    <p:sldId id="290" r:id="rId8"/>
    <p:sldId id="294" r:id="rId9"/>
    <p:sldId id="292" r:id="rId10"/>
    <p:sldId id="293" r:id="rId11"/>
    <p:sldId id="318" r:id="rId12"/>
    <p:sldId id="319" r:id="rId13"/>
    <p:sldId id="330" r:id="rId14"/>
    <p:sldId id="331" r:id="rId15"/>
    <p:sldId id="332" r:id="rId16"/>
    <p:sldId id="333" r:id="rId17"/>
    <p:sldId id="334" r:id="rId18"/>
    <p:sldId id="343" r:id="rId19"/>
    <p:sldId id="335" r:id="rId20"/>
    <p:sldId id="337" r:id="rId21"/>
    <p:sldId id="338" r:id="rId22"/>
    <p:sldId id="339" r:id="rId23"/>
    <p:sldId id="336" r:id="rId24"/>
    <p:sldId id="340" r:id="rId25"/>
    <p:sldId id="341" r:id="rId26"/>
    <p:sldId id="342" r:id="rId27"/>
    <p:sldId id="287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0050D-7448-4E58-A21C-63A979914D54}" type="doc">
      <dgm:prSet loTypeId="urn:microsoft.com/office/officeart/2005/8/layout/h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7E829A24-4BF9-43CC-A845-CE72AE3C4818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Veřejné zdroje</a:t>
          </a:r>
        </a:p>
      </dgm:t>
    </dgm:pt>
    <dgm:pt modelId="{DCB7AD5E-8825-405D-80A2-DDA85B940598}" type="parTrans" cxnId="{2FE066D1-5552-42F5-A57B-1C261C46F6A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0F08C637-B2E5-4514-BD69-2B5C106AE1F6}" type="sibTrans" cxnId="{2FE066D1-5552-42F5-A57B-1C261C46F6A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33E0465E-7AD9-495B-AACA-48ABD0EB624E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příslušná ministerstva</a:t>
          </a:r>
        </a:p>
      </dgm:t>
    </dgm:pt>
    <dgm:pt modelId="{FFCF836A-1FF4-47A2-A418-5D188773E3D6}" type="parTrans" cxnId="{C0423532-7FA3-4B69-8C69-EF490CE36B0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7CF8DF7C-CCFB-444A-9119-3515854F1778}" type="sibTrans" cxnId="{C0423532-7FA3-4B69-8C69-EF490CE36B0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5157F28B-9895-4F6E-8486-A4E564E29991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kraje</a:t>
          </a:r>
        </a:p>
      </dgm:t>
    </dgm:pt>
    <dgm:pt modelId="{AB062814-6482-493B-814D-5C99D0CEF1BA}" type="parTrans" cxnId="{93885E53-BCC8-48F7-8C84-F3FF7F9D87D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A8110D0D-3511-4ECF-ADC5-C8AC7F4D8F40}" type="sibTrans" cxnId="{93885E53-BCC8-48F7-8C84-F3FF7F9D87D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C113E1CA-64EC-4985-8F93-6AA14A7497EE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Soukromé zdroje</a:t>
          </a:r>
        </a:p>
      </dgm:t>
    </dgm:pt>
    <dgm:pt modelId="{2A91EA88-8A52-43BB-98C4-8DA93E9A63B6}" type="parTrans" cxnId="{AA63911D-6B13-419E-A869-34DBC66E34E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20A6DBEA-D309-4ED3-A5F9-669DEEE0FD89}" type="sibTrans" cxnId="{AA63911D-6B13-419E-A869-34DBC66E34E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E959608-8353-4524-98E8-D516456C0970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nadace a nadační fondy</a:t>
          </a:r>
        </a:p>
      </dgm:t>
    </dgm:pt>
    <dgm:pt modelId="{9DBD1278-FB9F-464D-AE9C-7B2E120D2514}" type="parTrans" cxnId="{161A9A09-B7C6-44BF-828D-621B8060DF5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99421BA1-11DA-439B-A41D-2DAF94BE1051}" type="sibTrans" cxnId="{161A9A09-B7C6-44BF-828D-621B8060DF5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3FF27230-046B-4C7B-8D32-F69463F269EC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soukromí dárci</a:t>
          </a:r>
        </a:p>
      </dgm:t>
    </dgm:pt>
    <dgm:pt modelId="{C2B9DBC1-00F2-44A8-A36F-CCB751A1E1DA}" type="parTrans" cxnId="{4B056085-899F-46D7-814E-983611967A7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3502E66E-935F-4FA8-A190-B2C3DD5CF978}" type="sibTrans" cxnId="{4B056085-899F-46D7-814E-983611967A7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F282001-E975-44FC-9206-7A96456BD029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úřady práce</a:t>
          </a:r>
        </a:p>
      </dgm:t>
    </dgm:pt>
    <dgm:pt modelId="{951B0323-AE45-402F-91E4-2C05CF043EB6}" type="parTrans" cxnId="{74219114-421E-47FC-959B-376C6499D6ED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D7F183B-4513-4660-BE74-9A50B00B497F}" type="sibTrans" cxnId="{74219114-421E-47FC-959B-376C6499D6ED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994F9E5F-D64F-4E0E-A0ED-BDC0EF65A3C8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obce</a:t>
          </a:r>
        </a:p>
      </dgm:t>
    </dgm:pt>
    <dgm:pt modelId="{CB11B172-980B-40F0-B7FA-9DBA7FCA70EC}" type="parTrans" cxnId="{89E6FE58-9794-48A1-A6C6-3849EB85820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4447E9B7-0AA9-4675-B8C9-333DDA741ADF}" type="sibTrans" cxnId="{89E6FE58-9794-48A1-A6C6-3849EB85820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E94BBA5E-AD34-41F7-8748-5A2AB2ACAFBD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fondy Evropské unie</a:t>
          </a:r>
        </a:p>
      </dgm:t>
    </dgm:pt>
    <dgm:pt modelId="{C56A59D7-E80E-4C00-A470-9AD5B55A090A}" type="parTrans" cxnId="{FCAA2950-2830-4CFD-858B-AE5BB2F75491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D7972CCD-7B0D-41E9-B583-5536254D45FE}" type="sibTrans" cxnId="{FCAA2950-2830-4CFD-858B-AE5BB2F75491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CAF57854-A522-44F3-9802-07B01E01EC56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členské příspěvky</a:t>
          </a:r>
        </a:p>
      </dgm:t>
    </dgm:pt>
    <dgm:pt modelId="{7A215F6D-9274-42B7-A7FF-EAAFDE704DD6}" type="parTrans" cxnId="{05595020-4B18-4ABA-B83A-E1C95F5D6435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BBD077B4-E611-42CE-B6DB-C6C90C7CF966}" type="sibTrans" cxnId="{05595020-4B18-4ABA-B83A-E1C95F5D6435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7035657D-CE2E-4B26-90DE-558DF39B4465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prodej výrobků a služeb</a:t>
          </a:r>
        </a:p>
      </dgm:t>
    </dgm:pt>
    <dgm:pt modelId="{C1EF57B0-FA1F-4B12-B79B-5A177A8D4A13}" type="parTrans" cxnId="{5C0759DF-701F-4258-AB73-4405E95F31B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99A3E176-6FE6-4E03-AC88-FB7E1D9ACAB7}" type="sibTrans" cxnId="{5C0759DF-701F-4258-AB73-4405E95F31B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C5D8BF6B-17AE-4E80-80EE-0DDD0C5C2443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atd.</a:t>
          </a:r>
        </a:p>
      </dgm:t>
    </dgm:pt>
    <dgm:pt modelId="{BE751571-60EB-43C5-8AB1-5681083CC135}" type="parTrans" cxnId="{20506A70-E074-42D0-9466-EB9C545AF40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7673698E-DD19-4768-9AD0-D773B846D63D}" type="sibTrans" cxnId="{20506A70-E074-42D0-9466-EB9C545AF40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D986221-8137-409A-8FFD-642B2C3DC4D0}">
      <dgm:prSet phldrT="[Text]" custT="1"/>
      <dgm:spPr/>
      <dgm:t>
        <a:bodyPr/>
        <a:lstStyle/>
        <a:p>
          <a:r>
            <a:rPr lang="cs-CZ" sz="2400" dirty="0" err="1">
              <a:latin typeface="Times New Roman" pitchFamily="18" charset="0"/>
              <a:cs typeface="Times New Roman" pitchFamily="18" charset="0"/>
            </a:rPr>
            <a:t>crowdfunding</a:t>
          </a:r>
          <a:endParaRPr lang="cs-CZ" sz="2400" dirty="0">
            <a:latin typeface="Times New Roman" pitchFamily="18" charset="0"/>
            <a:cs typeface="Times New Roman" pitchFamily="18" charset="0"/>
          </a:endParaRPr>
        </a:p>
      </dgm:t>
    </dgm:pt>
    <dgm:pt modelId="{565801F0-3FC9-439D-B993-7D9BEFE731E5}" type="parTrans" cxnId="{87801C44-ED3F-4273-B14F-FD5010D25376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24850AC7-4E71-4AEB-A703-B3077494E397}" type="sibTrans" cxnId="{87801C44-ED3F-4273-B14F-FD5010D25376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EA57D672-F5F8-40BA-A712-62F95547E94A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sociální podnikání </a:t>
          </a:r>
        </a:p>
      </dgm:t>
    </dgm:pt>
    <dgm:pt modelId="{020A87BF-7669-4B8B-8D8A-B7221DC10158}" type="parTrans" cxnId="{99642448-C366-41D7-9F39-042FED297F9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BEFE0E4D-1359-460F-8B8B-70D289AF57BC}" type="sibTrans" cxnId="{99642448-C366-41D7-9F39-042FED297F9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47EB7A63-CFDE-41C6-85E7-9DE4EEC172F1}">
      <dgm:prSet phldrT="[Text]" custT="1"/>
      <dgm:spPr/>
      <dgm:t>
        <a:bodyPr/>
        <a:lstStyle/>
        <a:p>
          <a:r>
            <a:rPr lang="cs-CZ" sz="2400" dirty="0">
              <a:latin typeface="Times New Roman" pitchFamily="18" charset="0"/>
              <a:cs typeface="Times New Roman" pitchFamily="18" charset="0"/>
            </a:rPr>
            <a:t>atd.</a:t>
          </a:r>
        </a:p>
      </dgm:t>
    </dgm:pt>
    <dgm:pt modelId="{EF55D7FE-7714-427C-B69C-0DE1498AAFCB}" type="parTrans" cxnId="{6974D624-C68C-4B40-826F-AD402BFDE28F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6F063A37-0A83-487F-91EF-7B9167A37744}" type="sibTrans" cxnId="{6974D624-C68C-4B40-826F-AD402BFDE28F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1B59EAE0-2E17-4DD7-9A43-D8F9C819AD56}" type="pres">
      <dgm:prSet presAssocID="{5B10050D-7448-4E58-A21C-63A979914D54}" presName="Name0" presStyleCnt="0">
        <dgm:presLayoutVars>
          <dgm:dir/>
          <dgm:animLvl val="lvl"/>
          <dgm:resizeHandles val="exact"/>
        </dgm:presLayoutVars>
      </dgm:prSet>
      <dgm:spPr/>
    </dgm:pt>
    <dgm:pt modelId="{66E5D2BD-B9E3-4725-9672-2BD528683D5E}" type="pres">
      <dgm:prSet presAssocID="{7E829A24-4BF9-43CC-A845-CE72AE3C4818}" presName="composite" presStyleCnt="0"/>
      <dgm:spPr/>
    </dgm:pt>
    <dgm:pt modelId="{BE40EC8A-7D6A-4671-BAC5-6D5398B9DA65}" type="pres">
      <dgm:prSet presAssocID="{7E829A24-4BF9-43CC-A845-CE72AE3C481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CD38EB4-C8F5-4AF9-9D95-47DBAAB6A659}" type="pres">
      <dgm:prSet presAssocID="{7E829A24-4BF9-43CC-A845-CE72AE3C4818}" presName="desTx" presStyleLbl="alignAccFollowNode1" presStyleIdx="0" presStyleCnt="2" custLinFactNeighborX="-1" custLinFactNeighborY="843">
        <dgm:presLayoutVars>
          <dgm:bulletEnabled val="1"/>
        </dgm:presLayoutVars>
      </dgm:prSet>
      <dgm:spPr/>
    </dgm:pt>
    <dgm:pt modelId="{48F98904-13A5-4226-97EF-FE7A8957768D}" type="pres">
      <dgm:prSet presAssocID="{0F08C637-B2E5-4514-BD69-2B5C106AE1F6}" presName="space" presStyleCnt="0"/>
      <dgm:spPr/>
    </dgm:pt>
    <dgm:pt modelId="{277B2F68-33C6-4BF7-8939-F87798522E96}" type="pres">
      <dgm:prSet presAssocID="{C113E1CA-64EC-4985-8F93-6AA14A7497EE}" presName="composite" presStyleCnt="0"/>
      <dgm:spPr/>
    </dgm:pt>
    <dgm:pt modelId="{76E72852-1388-4B8C-BB06-981E2066D746}" type="pres">
      <dgm:prSet presAssocID="{C113E1CA-64EC-4985-8F93-6AA14A7497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B93F02C-90C1-410F-AE61-C66DB8DD6C20}" type="pres">
      <dgm:prSet presAssocID="{C113E1CA-64EC-4985-8F93-6AA14A7497E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D29A308-6429-40D0-996B-E498A7A7031A}" type="presOf" srcId="{5157F28B-9895-4F6E-8486-A4E564E29991}" destId="{7CD38EB4-C8F5-4AF9-9D95-47DBAAB6A659}" srcOrd="0" destOrd="2" presId="urn:microsoft.com/office/officeart/2005/8/layout/hList1"/>
    <dgm:cxn modelId="{161A9A09-B7C6-44BF-828D-621B8060DF54}" srcId="{C113E1CA-64EC-4985-8F93-6AA14A7497EE}" destId="{8E959608-8353-4524-98E8-D516456C0970}" srcOrd="0" destOrd="0" parTransId="{9DBD1278-FB9F-464D-AE9C-7B2E120D2514}" sibTransId="{99421BA1-11DA-439B-A41D-2DAF94BE1051}"/>
    <dgm:cxn modelId="{F998B911-AABB-4461-91BE-9FD37ED3F675}" type="presOf" srcId="{E94BBA5E-AD34-41F7-8748-5A2AB2ACAFBD}" destId="{7CD38EB4-C8F5-4AF9-9D95-47DBAAB6A659}" srcOrd="0" destOrd="4" presId="urn:microsoft.com/office/officeart/2005/8/layout/hList1"/>
    <dgm:cxn modelId="{74219114-421E-47FC-959B-376C6499D6ED}" srcId="{7E829A24-4BF9-43CC-A845-CE72AE3C4818}" destId="{8F282001-E975-44FC-9206-7A96456BD029}" srcOrd="1" destOrd="0" parTransId="{951B0323-AE45-402F-91E4-2C05CF043EB6}" sibTransId="{8D7F183B-4513-4660-BE74-9A50B00B497F}"/>
    <dgm:cxn modelId="{AA63911D-6B13-419E-A869-34DBC66E34E2}" srcId="{5B10050D-7448-4E58-A21C-63A979914D54}" destId="{C113E1CA-64EC-4985-8F93-6AA14A7497EE}" srcOrd="1" destOrd="0" parTransId="{2A91EA88-8A52-43BB-98C4-8DA93E9A63B6}" sibTransId="{20A6DBEA-D309-4ED3-A5F9-669DEEE0FD89}"/>
    <dgm:cxn modelId="{05595020-4B18-4ABA-B83A-E1C95F5D6435}" srcId="{C113E1CA-64EC-4985-8F93-6AA14A7497EE}" destId="{CAF57854-A522-44F3-9802-07B01E01EC56}" srcOrd="2" destOrd="0" parTransId="{7A215F6D-9274-42B7-A7FF-EAAFDE704DD6}" sibTransId="{BBD077B4-E611-42CE-B6DB-C6C90C7CF966}"/>
    <dgm:cxn modelId="{283DA224-0B68-4743-8830-7676E423A6FA}" type="presOf" srcId="{8F282001-E975-44FC-9206-7A96456BD029}" destId="{7CD38EB4-C8F5-4AF9-9D95-47DBAAB6A659}" srcOrd="0" destOrd="1" presId="urn:microsoft.com/office/officeart/2005/8/layout/hList1"/>
    <dgm:cxn modelId="{6974D624-C68C-4B40-826F-AD402BFDE28F}" srcId="{C113E1CA-64EC-4985-8F93-6AA14A7497EE}" destId="{47EB7A63-CFDE-41C6-85E7-9DE4EEC172F1}" srcOrd="6" destOrd="0" parTransId="{EF55D7FE-7714-427C-B69C-0DE1498AAFCB}" sibTransId="{6F063A37-0A83-487F-91EF-7B9167A37744}"/>
    <dgm:cxn modelId="{C0423532-7FA3-4B69-8C69-EF490CE36B0C}" srcId="{7E829A24-4BF9-43CC-A845-CE72AE3C4818}" destId="{33E0465E-7AD9-495B-AACA-48ABD0EB624E}" srcOrd="0" destOrd="0" parTransId="{FFCF836A-1FF4-47A2-A418-5D188773E3D6}" sibTransId="{7CF8DF7C-CCFB-444A-9119-3515854F1778}"/>
    <dgm:cxn modelId="{5E1E5D5B-1E1F-4E46-A766-6C86A1FCBFB3}" type="presOf" srcId="{5B10050D-7448-4E58-A21C-63A979914D54}" destId="{1B59EAE0-2E17-4DD7-9A43-D8F9C819AD56}" srcOrd="0" destOrd="0" presId="urn:microsoft.com/office/officeart/2005/8/layout/hList1"/>
    <dgm:cxn modelId="{89A7BB62-82B6-4B3B-9D59-E5F64CD4F572}" type="presOf" srcId="{CAF57854-A522-44F3-9802-07B01E01EC56}" destId="{9B93F02C-90C1-410F-AE61-C66DB8DD6C20}" srcOrd="0" destOrd="2" presId="urn:microsoft.com/office/officeart/2005/8/layout/hList1"/>
    <dgm:cxn modelId="{87801C44-ED3F-4273-B14F-FD5010D25376}" srcId="{C113E1CA-64EC-4985-8F93-6AA14A7497EE}" destId="{8D986221-8137-409A-8FFD-642B2C3DC4D0}" srcOrd="4" destOrd="0" parTransId="{565801F0-3FC9-439D-B993-7D9BEFE731E5}" sibTransId="{24850AC7-4E71-4AEB-A703-B3077494E397}"/>
    <dgm:cxn modelId="{99642448-C366-41D7-9F39-042FED297F9C}" srcId="{C113E1CA-64EC-4985-8F93-6AA14A7497EE}" destId="{EA57D672-F5F8-40BA-A712-62F95547E94A}" srcOrd="5" destOrd="0" parTransId="{020A87BF-7669-4B8B-8D8A-B7221DC10158}" sibTransId="{BEFE0E4D-1359-460F-8B8B-70D289AF57BC}"/>
    <dgm:cxn modelId="{96B8376B-6E6E-4112-8640-B22DC021D8CC}" type="presOf" srcId="{33E0465E-7AD9-495B-AACA-48ABD0EB624E}" destId="{7CD38EB4-C8F5-4AF9-9D95-47DBAAB6A659}" srcOrd="0" destOrd="0" presId="urn:microsoft.com/office/officeart/2005/8/layout/hList1"/>
    <dgm:cxn modelId="{FCAA2950-2830-4CFD-858B-AE5BB2F75491}" srcId="{7E829A24-4BF9-43CC-A845-CE72AE3C4818}" destId="{E94BBA5E-AD34-41F7-8748-5A2AB2ACAFBD}" srcOrd="4" destOrd="0" parTransId="{C56A59D7-E80E-4C00-A470-9AD5B55A090A}" sibTransId="{D7972CCD-7B0D-41E9-B583-5536254D45FE}"/>
    <dgm:cxn modelId="{20506A70-E074-42D0-9466-EB9C545AF40A}" srcId="{7E829A24-4BF9-43CC-A845-CE72AE3C4818}" destId="{C5D8BF6B-17AE-4E80-80EE-0DDD0C5C2443}" srcOrd="5" destOrd="0" parTransId="{BE751571-60EB-43C5-8AB1-5681083CC135}" sibTransId="{7673698E-DD19-4768-9AD0-D773B846D63D}"/>
    <dgm:cxn modelId="{93885E53-BCC8-48F7-8C84-F3FF7F9D87DB}" srcId="{7E829A24-4BF9-43CC-A845-CE72AE3C4818}" destId="{5157F28B-9895-4F6E-8486-A4E564E29991}" srcOrd="2" destOrd="0" parTransId="{AB062814-6482-493B-814D-5C99D0CEF1BA}" sibTransId="{A8110D0D-3511-4ECF-ADC5-C8AC7F4D8F40}"/>
    <dgm:cxn modelId="{D7077875-4D23-4B65-BB59-F75C7D8DF072}" type="presOf" srcId="{994F9E5F-D64F-4E0E-A0ED-BDC0EF65A3C8}" destId="{7CD38EB4-C8F5-4AF9-9D95-47DBAAB6A659}" srcOrd="0" destOrd="3" presId="urn:microsoft.com/office/officeart/2005/8/layout/hList1"/>
    <dgm:cxn modelId="{89E6FE58-9794-48A1-A6C6-3849EB858204}" srcId="{7E829A24-4BF9-43CC-A845-CE72AE3C4818}" destId="{994F9E5F-D64F-4E0E-A0ED-BDC0EF65A3C8}" srcOrd="3" destOrd="0" parTransId="{CB11B172-980B-40F0-B7FA-9DBA7FCA70EC}" sibTransId="{4447E9B7-0AA9-4675-B8C9-333DDA741ADF}"/>
    <dgm:cxn modelId="{4B056085-899F-46D7-814E-983611967A7B}" srcId="{C113E1CA-64EC-4985-8F93-6AA14A7497EE}" destId="{3FF27230-046B-4C7B-8D32-F69463F269EC}" srcOrd="1" destOrd="0" parTransId="{C2B9DBC1-00F2-44A8-A36F-CCB751A1E1DA}" sibTransId="{3502E66E-935F-4FA8-A190-B2C3DD5CF978}"/>
    <dgm:cxn modelId="{56A23E9A-1137-48B4-AF5C-D9478F8982D6}" type="presOf" srcId="{47EB7A63-CFDE-41C6-85E7-9DE4EEC172F1}" destId="{9B93F02C-90C1-410F-AE61-C66DB8DD6C20}" srcOrd="0" destOrd="6" presId="urn:microsoft.com/office/officeart/2005/8/layout/hList1"/>
    <dgm:cxn modelId="{8D94D09D-E6F0-4D4F-AA70-E898DC9D3633}" type="presOf" srcId="{8D986221-8137-409A-8FFD-642B2C3DC4D0}" destId="{9B93F02C-90C1-410F-AE61-C66DB8DD6C20}" srcOrd="0" destOrd="4" presId="urn:microsoft.com/office/officeart/2005/8/layout/hList1"/>
    <dgm:cxn modelId="{F08600A3-E1C0-468E-8977-06C5E7DB499C}" type="presOf" srcId="{3FF27230-046B-4C7B-8D32-F69463F269EC}" destId="{9B93F02C-90C1-410F-AE61-C66DB8DD6C20}" srcOrd="0" destOrd="1" presId="urn:microsoft.com/office/officeart/2005/8/layout/hList1"/>
    <dgm:cxn modelId="{0EF669A4-5A10-4A5D-8E94-6686431C7E3C}" type="presOf" srcId="{C5D8BF6B-17AE-4E80-80EE-0DDD0C5C2443}" destId="{7CD38EB4-C8F5-4AF9-9D95-47DBAAB6A659}" srcOrd="0" destOrd="5" presId="urn:microsoft.com/office/officeart/2005/8/layout/hList1"/>
    <dgm:cxn modelId="{57C961AE-DE93-4A08-A5B9-5F94489DB6BC}" type="presOf" srcId="{8E959608-8353-4524-98E8-D516456C0970}" destId="{9B93F02C-90C1-410F-AE61-C66DB8DD6C20}" srcOrd="0" destOrd="0" presId="urn:microsoft.com/office/officeart/2005/8/layout/hList1"/>
    <dgm:cxn modelId="{3A6541B5-514C-42B0-AB5C-FEAF2D580105}" type="presOf" srcId="{C113E1CA-64EC-4985-8F93-6AA14A7497EE}" destId="{76E72852-1388-4B8C-BB06-981E2066D746}" srcOrd="0" destOrd="0" presId="urn:microsoft.com/office/officeart/2005/8/layout/hList1"/>
    <dgm:cxn modelId="{4D3FD6B8-7993-4400-8333-8681AE53EDE3}" type="presOf" srcId="{7035657D-CE2E-4B26-90DE-558DF39B4465}" destId="{9B93F02C-90C1-410F-AE61-C66DB8DD6C20}" srcOrd="0" destOrd="3" presId="urn:microsoft.com/office/officeart/2005/8/layout/hList1"/>
    <dgm:cxn modelId="{4F5C2ACA-E9A9-49BF-8220-72FBDDB38F16}" type="presOf" srcId="{EA57D672-F5F8-40BA-A712-62F95547E94A}" destId="{9B93F02C-90C1-410F-AE61-C66DB8DD6C20}" srcOrd="0" destOrd="5" presId="urn:microsoft.com/office/officeart/2005/8/layout/hList1"/>
    <dgm:cxn modelId="{2FE066D1-5552-42F5-A57B-1C261C46F6AA}" srcId="{5B10050D-7448-4E58-A21C-63A979914D54}" destId="{7E829A24-4BF9-43CC-A845-CE72AE3C4818}" srcOrd="0" destOrd="0" parTransId="{DCB7AD5E-8825-405D-80A2-DDA85B940598}" sibTransId="{0F08C637-B2E5-4514-BD69-2B5C106AE1F6}"/>
    <dgm:cxn modelId="{5C0759DF-701F-4258-AB73-4405E95F31B2}" srcId="{C113E1CA-64EC-4985-8F93-6AA14A7497EE}" destId="{7035657D-CE2E-4B26-90DE-558DF39B4465}" srcOrd="3" destOrd="0" parTransId="{C1EF57B0-FA1F-4B12-B79B-5A177A8D4A13}" sibTransId="{99A3E176-6FE6-4E03-AC88-FB7E1D9ACAB7}"/>
    <dgm:cxn modelId="{CA91C1F8-7B20-4A55-8704-F6518A3309BA}" type="presOf" srcId="{7E829A24-4BF9-43CC-A845-CE72AE3C4818}" destId="{BE40EC8A-7D6A-4671-BAC5-6D5398B9DA65}" srcOrd="0" destOrd="0" presId="urn:microsoft.com/office/officeart/2005/8/layout/hList1"/>
    <dgm:cxn modelId="{69891F1C-5D4D-40AD-9142-87496DEA16AC}" type="presParOf" srcId="{1B59EAE0-2E17-4DD7-9A43-D8F9C819AD56}" destId="{66E5D2BD-B9E3-4725-9672-2BD528683D5E}" srcOrd="0" destOrd="0" presId="urn:microsoft.com/office/officeart/2005/8/layout/hList1"/>
    <dgm:cxn modelId="{287089A5-3D57-4891-93D9-CF0E6BE49EF5}" type="presParOf" srcId="{66E5D2BD-B9E3-4725-9672-2BD528683D5E}" destId="{BE40EC8A-7D6A-4671-BAC5-6D5398B9DA65}" srcOrd="0" destOrd="0" presId="urn:microsoft.com/office/officeart/2005/8/layout/hList1"/>
    <dgm:cxn modelId="{CDDB7247-B820-4666-898F-FB65A97ADA42}" type="presParOf" srcId="{66E5D2BD-B9E3-4725-9672-2BD528683D5E}" destId="{7CD38EB4-C8F5-4AF9-9D95-47DBAAB6A659}" srcOrd="1" destOrd="0" presId="urn:microsoft.com/office/officeart/2005/8/layout/hList1"/>
    <dgm:cxn modelId="{41CAD098-7678-4D22-A5CC-0060F13B1E49}" type="presParOf" srcId="{1B59EAE0-2E17-4DD7-9A43-D8F9C819AD56}" destId="{48F98904-13A5-4226-97EF-FE7A8957768D}" srcOrd="1" destOrd="0" presId="urn:microsoft.com/office/officeart/2005/8/layout/hList1"/>
    <dgm:cxn modelId="{34E11BFC-0CF2-4037-AA97-9FE4B8E05179}" type="presParOf" srcId="{1B59EAE0-2E17-4DD7-9A43-D8F9C819AD56}" destId="{277B2F68-33C6-4BF7-8939-F87798522E96}" srcOrd="2" destOrd="0" presId="urn:microsoft.com/office/officeart/2005/8/layout/hList1"/>
    <dgm:cxn modelId="{7FD6FD64-017E-4CF0-A8A9-1808BB900C8E}" type="presParOf" srcId="{277B2F68-33C6-4BF7-8939-F87798522E96}" destId="{76E72852-1388-4B8C-BB06-981E2066D746}" srcOrd="0" destOrd="0" presId="urn:microsoft.com/office/officeart/2005/8/layout/hList1"/>
    <dgm:cxn modelId="{3BAE4318-42A7-45BB-B8DC-B8C637FC546A}" type="presParOf" srcId="{277B2F68-33C6-4BF7-8939-F87798522E96}" destId="{9B93F02C-90C1-410F-AE61-C66DB8DD6C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0EC8A-7D6A-4671-BAC5-6D5398B9DA65}">
      <dsp:nvSpPr>
        <dsp:cNvPr id="0" name=""/>
        <dsp:cNvSpPr/>
      </dsp:nvSpPr>
      <dsp:spPr>
        <a:xfrm>
          <a:off x="43" y="9030"/>
          <a:ext cx="4167677" cy="1209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Veřejné zdroje</a:t>
          </a:r>
        </a:p>
      </dsp:txBody>
      <dsp:txXfrm>
        <a:off x="43" y="9030"/>
        <a:ext cx="4167677" cy="1209600"/>
      </dsp:txXfrm>
    </dsp:sp>
    <dsp:sp modelId="{7CD38EB4-C8F5-4AF9-9D95-47DBAAB6A659}">
      <dsp:nvSpPr>
        <dsp:cNvPr id="0" name=""/>
        <dsp:cNvSpPr/>
      </dsp:nvSpPr>
      <dsp:spPr>
        <a:xfrm>
          <a:off x="1" y="1227661"/>
          <a:ext cx="4167677" cy="28660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příslušná ministerstva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úřady práce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kraje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obce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fondy Evropské unie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atd.</a:t>
          </a:r>
        </a:p>
      </dsp:txBody>
      <dsp:txXfrm>
        <a:off x="1" y="1227661"/>
        <a:ext cx="4167677" cy="2866037"/>
      </dsp:txXfrm>
    </dsp:sp>
    <dsp:sp modelId="{76E72852-1388-4B8C-BB06-981E2066D746}">
      <dsp:nvSpPr>
        <dsp:cNvPr id="0" name=""/>
        <dsp:cNvSpPr/>
      </dsp:nvSpPr>
      <dsp:spPr>
        <a:xfrm>
          <a:off x="4751195" y="9030"/>
          <a:ext cx="4167677" cy="1209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Soukromé zdroje</a:t>
          </a:r>
        </a:p>
      </dsp:txBody>
      <dsp:txXfrm>
        <a:off x="4751195" y="9030"/>
        <a:ext cx="4167677" cy="1209600"/>
      </dsp:txXfrm>
    </dsp:sp>
    <dsp:sp modelId="{9B93F02C-90C1-410F-AE61-C66DB8DD6C20}">
      <dsp:nvSpPr>
        <dsp:cNvPr id="0" name=""/>
        <dsp:cNvSpPr/>
      </dsp:nvSpPr>
      <dsp:spPr>
        <a:xfrm>
          <a:off x="4751195" y="1218630"/>
          <a:ext cx="4167677" cy="28660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nadace a nadační fondy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soukromí dárci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členské příspěvky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prodej výrobků a služeb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 err="1">
              <a:latin typeface="Times New Roman" pitchFamily="18" charset="0"/>
              <a:cs typeface="Times New Roman" pitchFamily="18" charset="0"/>
            </a:rPr>
            <a:t>crowdfunding</a:t>
          </a:r>
          <a:endParaRPr lang="cs-CZ" sz="24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sociální podnikání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Times New Roman" pitchFamily="18" charset="0"/>
              <a:cs typeface="Times New Roman" pitchFamily="18" charset="0"/>
            </a:rPr>
            <a:t>atd.</a:t>
          </a:r>
        </a:p>
      </dsp:txBody>
      <dsp:txXfrm>
        <a:off x="4751195" y="1218630"/>
        <a:ext cx="4167677" cy="2866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Finanční řízení nestátních neziskových organizací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studenty s finančním řízením nestátních neziskových organizací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Žaneta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Palová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plánování má několik </a:t>
            </a:r>
            <a:r>
              <a:rPr lang="cs-CZ" b="1" i="1" dirty="0"/>
              <a:t>forem</a:t>
            </a:r>
            <a:r>
              <a:rPr lang="cs-CZ" dirty="0"/>
              <a:t>:</a:t>
            </a:r>
          </a:p>
          <a:p>
            <a:pPr lvl="1"/>
            <a:r>
              <a:rPr lang="cs-CZ" b="1" dirty="0"/>
              <a:t>Rozvaha</a:t>
            </a:r>
            <a:r>
              <a:rPr lang="cs-CZ" dirty="0"/>
              <a:t> – stanovuje požadavky na majetek a potřebu finančních zdrojů.</a:t>
            </a:r>
          </a:p>
          <a:p>
            <a:pPr lvl="1"/>
            <a:r>
              <a:rPr lang="cs-CZ" b="1" dirty="0"/>
              <a:t>Výkaz zisku a ztrát </a:t>
            </a:r>
            <a:r>
              <a:rPr lang="cs-CZ" dirty="0"/>
              <a:t>– stanovuje plán nákladů a výnosů.</a:t>
            </a:r>
          </a:p>
          <a:p>
            <a:pPr lvl="1"/>
            <a:r>
              <a:rPr lang="cs-CZ" b="1" dirty="0"/>
              <a:t>Cash-</a:t>
            </a:r>
            <a:r>
              <a:rPr lang="cs-CZ" b="1" dirty="0" err="1"/>
              <a:t>flow</a:t>
            </a:r>
            <a:r>
              <a:rPr lang="cs-CZ" dirty="0"/>
              <a:t> – stanovuje plán výdajů a příjmů.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Dlouhodobé finanční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Dlouhodobý finanční plán sestavují nestátní neziskové organizace zpravidla na dobu 3 až 5 let. </a:t>
            </a:r>
          </a:p>
          <a:p>
            <a:pPr algn="just"/>
            <a:r>
              <a:rPr lang="cs-CZ" dirty="0"/>
              <a:t>Měl by obsahovat předvídání vnějších faktorů (příležitostí a hrozeb), plánování zdrojů příjmů a jejich využití při naplňování poslání organizace.</a:t>
            </a:r>
          </a:p>
          <a:p>
            <a:pPr lvl="0" algn="just"/>
            <a:r>
              <a:rPr lang="cs-CZ" dirty="0"/>
              <a:t>Po každém roku by mělo být plánované období posunuto o 1 rok. </a:t>
            </a:r>
          </a:p>
          <a:p>
            <a:pPr algn="just"/>
            <a:r>
              <a:rPr lang="cs-CZ" dirty="0"/>
              <a:t>Nestátní neziskový sektor je ovšem daleko proměnlivější než sektor ziskový a je ovlivňován obrovským množství faktorů, proto zde dochází k častějším odchylkám od stanoveného plánu, i tak má ale při řízení nestátních neziskových organizací své nenahraditelné místo. </a:t>
            </a:r>
          </a:p>
          <a:p>
            <a:pPr lvl="0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DA7FC-9283-45CD-A00D-85997313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Krátkodobé finanční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844351-22AE-4590-8C67-80ED89775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Krátkodobý finanční plán nestátní neziskové organizace sestavují na období 1 roku. </a:t>
            </a:r>
          </a:p>
          <a:p>
            <a:r>
              <a:rPr lang="cs-CZ" dirty="0"/>
              <a:t>Konkretizuje záměry pro daný rok stanovené v dlouhodobém finančním plánu a je jeho součástí. </a:t>
            </a:r>
          </a:p>
          <a:p>
            <a:r>
              <a:rPr lang="cs-CZ" dirty="0"/>
              <a:t>Výhodou krátkodobého plánování je jeho přesnost, čím je kratší období pro stanovení plánu, tím je menší riziko chyby v odhadu vývoje vnějšího okolí a podmínek uvnitř organizace. </a:t>
            </a:r>
          </a:p>
          <a:p>
            <a:r>
              <a:rPr lang="cs-CZ" dirty="0"/>
              <a:t>V krátkodobém plánování jsou plánovány především náklady, výnosy a zisk, které organizace očekává v tomto období. </a:t>
            </a:r>
          </a:p>
        </p:txBody>
      </p:sp>
    </p:spTree>
    <p:extLst>
      <p:ext uri="{BB962C8B-B14F-4D97-AF65-F5344CB8AC3E}">
        <p14:creationId xmlns:p14="http://schemas.microsoft.com/office/powerpoint/2010/main" val="65231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621B6-BA66-435E-9A9F-DACE8B17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E03D5-50F4-4125-9824-031C939DF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řízení je v nestátní neziskové organizaci prováděno buď s finančním manažerem, nebo bez něj. </a:t>
            </a:r>
          </a:p>
          <a:p>
            <a:r>
              <a:rPr lang="cs-CZ" dirty="0"/>
              <a:t>Zda má organizace finančního manažera závisí především na její velikosti.</a:t>
            </a:r>
          </a:p>
        </p:txBody>
      </p:sp>
    </p:spTree>
    <p:extLst>
      <p:ext uri="{BB962C8B-B14F-4D97-AF65-F5344CB8AC3E}">
        <p14:creationId xmlns:p14="http://schemas.microsoft.com/office/powerpoint/2010/main" val="3656777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1168B-07AF-4F3C-B90B-F0CF1A05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E9282-F571-4576-926A-C6CFB1C22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finančním řízení je nezbytné:</a:t>
            </a:r>
          </a:p>
          <a:p>
            <a:pPr lvl="1"/>
            <a:r>
              <a:rPr lang="cs-CZ" dirty="0"/>
              <a:t>specifikovat činnosti, které spadají do oblasti finančního řízení,</a:t>
            </a:r>
          </a:p>
          <a:p>
            <a:pPr lvl="1"/>
            <a:r>
              <a:rPr lang="cs-CZ" dirty="0"/>
              <a:t>popsat jednotlivé procesy finančního řízení,</a:t>
            </a:r>
          </a:p>
          <a:p>
            <a:pPr lvl="1"/>
            <a:r>
              <a:rPr lang="cs-CZ" dirty="0"/>
              <a:t>definovat pravomoci jednotlivých zaměstnanců</a:t>
            </a:r>
          </a:p>
          <a:p>
            <a:pPr lvl="1"/>
            <a:r>
              <a:rPr lang="cs-CZ" dirty="0"/>
              <a:t>a definovat odpovědnost jednotlivých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07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AC3B3-6B4C-41FB-8081-8972D83A5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7EBD78-D584-4E00-92E8-21FE68DC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Finanční řízení se skládá z různých činností</a:t>
            </a:r>
            <a:r>
              <a:rPr lang="cs-CZ" dirty="0"/>
              <a:t>, které se prolínají. </a:t>
            </a:r>
          </a:p>
          <a:p>
            <a:r>
              <a:rPr lang="cs-CZ" dirty="0"/>
              <a:t>Patří mezi ně:</a:t>
            </a:r>
          </a:p>
          <a:p>
            <a:pPr lvl="1"/>
            <a:r>
              <a:rPr lang="cs-CZ" dirty="0"/>
              <a:t>tvorba rozpočtů,</a:t>
            </a:r>
          </a:p>
          <a:p>
            <a:pPr lvl="1"/>
            <a:r>
              <a:rPr lang="cs-CZ" dirty="0"/>
              <a:t>fundraising,</a:t>
            </a:r>
          </a:p>
          <a:p>
            <a:pPr lvl="1"/>
            <a:r>
              <a:rPr lang="cs-CZ" dirty="0"/>
              <a:t>investování, </a:t>
            </a:r>
          </a:p>
          <a:p>
            <a:pPr lvl="1"/>
            <a:r>
              <a:rPr lang="cs-CZ" dirty="0"/>
              <a:t>řízení cash-</a:t>
            </a:r>
            <a:r>
              <a:rPr lang="cs-CZ" dirty="0" err="1"/>
              <a:t>flow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marketing a prodej,</a:t>
            </a:r>
          </a:p>
          <a:p>
            <a:pPr lvl="1"/>
            <a:r>
              <a:rPr lang="cs-CZ" dirty="0"/>
              <a:t>účetnictví, </a:t>
            </a:r>
          </a:p>
          <a:p>
            <a:pPr lvl="1"/>
            <a:r>
              <a:rPr lang="cs-CZ" dirty="0"/>
              <a:t>kontrolování (audit).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742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BE4CE-1582-4232-AA59-4D407F4C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Fundraising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C1A7A-9935-4933-9DAF-380F45239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Fundraising je činnost, která vede k získávání finančních či jiných prostředků pro veřejně prospěšné organizace.</a:t>
            </a:r>
          </a:p>
          <a:p>
            <a:pPr algn="just"/>
            <a:r>
              <a:rPr lang="cs-CZ" dirty="0"/>
              <a:t>Fundraiser oslovuje jak jednotlivce, tak firmy, nadace, nadační fondy, obce, kraje, orgány EU atd. V rámci fundraisingu je také možné pořádat benefiční akce, prodávat určité výrobky nebo služby. </a:t>
            </a:r>
          </a:p>
          <a:p>
            <a:pPr algn="just"/>
            <a:r>
              <a:rPr lang="cs-CZ" dirty="0"/>
              <a:t>Rozdíl mezi fundraiserem a finančním manažerem/ekonomem neziskové organizace spočívá v šířce zaměření, kdy fundraisingová činnost spadá často do náplně práce finančního manažera/ekonoma neziskové organizace.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006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92E03-FBED-4BE0-A0FC-1F65BD37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80D0D-B2FA-40F2-89E8-6D86C319C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Rozpočet patří k hlavním nástrojům operativního finančního řízení, kterými se tvoří finanční plán. </a:t>
            </a:r>
          </a:p>
          <a:p>
            <a:r>
              <a:rPr lang="cs-CZ" dirty="0"/>
              <a:t>Rozpočet nestátní neziskové organizace odpovídá na otázku, kolik finančních prostředků bude nezisková organizace potřebovat k zajištění své činnosti a z jakých zdrojů bude tyto finanční prostředky získávat.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867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3A9C7-A9F9-46AF-965D-3F3F563C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Jednoduchý návrh rozpočtu NNO v tis. Kč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9B1CADA-4320-4F7F-A02F-63792D2AF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229382"/>
              </p:ext>
            </p:extLst>
          </p:nvPr>
        </p:nvGraphicFramePr>
        <p:xfrm>
          <a:off x="2170545" y="1764145"/>
          <a:ext cx="6086764" cy="4248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7006">
                  <a:extLst>
                    <a:ext uri="{9D8B030D-6E8A-4147-A177-3AD203B41FA5}">
                      <a16:colId xmlns:a16="http://schemas.microsoft.com/office/drawing/2014/main" val="1096598518"/>
                    </a:ext>
                  </a:extLst>
                </a:gridCol>
                <a:gridCol w="1379758">
                  <a:extLst>
                    <a:ext uri="{9D8B030D-6E8A-4147-A177-3AD203B41FA5}">
                      <a16:colId xmlns:a16="http://schemas.microsoft.com/office/drawing/2014/main" val="3809221640"/>
                    </a:ext>
                  </a:extLst>
                </a:gridCol>
              </a:tblGrid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Výnosy 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546009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provozní dotace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4722563"/>
                  </a:ext>
                </a:extLst>
              </a:tr>
              <a:tr h="672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dary od nadací a nadačních fondů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902374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dary od soukromých osob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9849604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tržby z vlastní činnosti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19485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ostatní výnosy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707021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Náklady 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574423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osobní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4789940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odpisy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879243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energie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5947162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spotřeba matriálu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229401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1445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452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3B486-E3D4-40D5-9445-020AF62D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8133E9-5869-4536-BF8A-7698A8BDE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Náklady jsou rozdělovány s ohledem na donátory nejčastěji na:</a:t>
            </a:r>
          </a:p>
          <a:p>
            <a:pPr lvl="1"/>
            <a:r>
              <a:rPr lang="cs-CZ" dirty="0"/>
              <a:t>materiálové náklady (kancelářský, spotřební, zdravotní atd.),</a:t>
            </a:r>
          </a:p>
          <a:p>
            <a:pPr lvl="1"/>
            <a:r>
              <a:rPr lang="cs-CZ" dirty="0"/>
              <a:t>spotřeba energií (elektřina, plyn, voda, pohonné hmoty),</a:t>
            </a:r>
          </a:p>
          <a:p>
            <a:pPr lvl="1"/>
            <a:r>
              <a:rPr lang="cs-CZ" dirty="0"/>
              <a:t>nákup služeb (telefon, internet, nájemné, poštovné, revize, opravy atd.),</a:t>
            </a:r>
          </a:p>
          <a:p>
            <a:pPr lvl="1"/>
            <a:r>
              <a:rPr lang="cs-CZ" dirty="0"/>
              <a:t>osobní náklady (mzdy zaměstnanců, ostatní osobní náklady, zdravotní a sociální pojištění, zákonné pojištění odpovědnosti),</a:t>
            </a:r>
          </a:p>
          <a:p>
            <a:pPr lvl="1"/>
            <a:r>
              <a:rPr lang="cs-CZ" dirty="0"/>
              <a:t>odpisy,</a:t>
            </a:r>
          </a:p>
          <a:p>
            <a:pPr lvl="1"/>
            <a:r>
              <a:rPr lang="cs-CZ" dirty="0"/>
              <a:t>ostatní náklady (mimořádné, finanční, daň z příjmů atd.)</a:t>
            </a:r>
          </a:p>
          <a:p>
            <a:r>
              <a:rPr lang="cs-CZ" dirty="0"/>
              <a:t>Může docházet i k jinému dělení nákladů, vždy záleží na donátorech. Tyto náklady, nemusí přesně kopírovat dělení podle účetní osnovy.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53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Finanční řízení nestátních neziskových organizací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34071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Finanční zdroje NNO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Finanční plánování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Finanční řízení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Tvorba rozpočtů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Audit NNO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27D96-B14F-47F8-8A93-B95F0AF9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Režijní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5101F-3903-48DA-BBE5-BFBFA207C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Režijní náklady jsou náklady na řízení organizace, vedení administrativy, účetnictví a technickou správu. Tyto náklady přímo nesouvisí s posláním organizace, pro její úspěšný chod jsou ale nezbytné a nezisková organizace musí s těmito náklady počítat při zajišťování zdrojů pro svou činnost. </a:t>
            </a:r>
          </a:p>
          <a:p>
            <a:r>
              <a:rPr lang="cs-CZ" dirty="0"/>
              <a:t>Režijní náklady musí nestátní nezisková organizace rozdělovat mezi jednotlivé projekty a zdroje financování.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63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55DF1-D246-419B-BFA6-2E6276E6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Výnosy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69348-074C-4CA6-A395-B8AF63304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Výnosy jsou finanční prostředky, které nezisková organizace získala nebo musí získat, aby zabezpečila činnost a splnila tak své cíle a poslání. </a:t>
            </a:r>
          </a:p>
          <a:p>
            <a:r>
              <a:rPr lang="cs-CZ" dirty="0"/>
              <a:t>Odhadování výnosové stránky rozpočtu je složitější u neziskových organizací než u ziskových organizací, pro neziskové organizace neplatí tržní zákonitosti, které umožňují ziskové organizaci určitými metodami výpočet, například budoucích tržeb a zisku. </a:t>
            </a:r>
          </a:p>
          <a:p>
            <a:r>
              <a:rPr lang="cs-CZ" dirty="0"/>
              <a:t>Neziskové organizace jsou závislé především na typech výnosů, které nelze s velkou jistotou odhadnout (dotace, dary). </a:t>
            </a:r>
          </a:p>
        </p:txBody>
      </p:sp>
    </p:spTree>
    <p:extLst>
      <p:ext uri="{BB962C8B-B14F-4D97-AF65-F5344CB8AC3E}">
        <p14:creationId xmlns:p14="http://schemas.microsoft.com/office/powerpoint/2010/main" val="1570627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66540-C602-457A-A952-DD84D3331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Výnosy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706A58-C004-4B0F-9AA4-6EA180289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Mezi </a:t>
            </a:r>
            <a:r>
              <a:rPr lang="cs-CZ" b="1" i="1" dirty="0"/>
              <a:t>základní druhy výnosů</a:t>
            </a:r>
            <a:r>
              <a:rPr lang="cs-CZ" dirty="0"/>
              <a:t> nestátních neziskových organizací patří:</a:t>
            </a:r>
          </a:p>
          <a:p>
            <a:pPr lvl="1"/>
            <a:r>
              <a:rPr lang="cs-CZ" dirty="0"/>
              <a:t>vlastní výnosy (výnosy z prodeje služeb, které poskytuje, z prodeje výrobků, z pronájmu vlastního majetku atd.),</a:t>
            </a:r>
          </a:p>
          <a:p>
            <a:pPr lvl="1"/>
            <a:r>
              <a:rPr lang="cs-CZ" dirty="0"/>
              <a:t>dotace – dotace získávají NNO od příslušných ministerstev, státních fondů </a:t>
            </a:r>
            <a:br>
              <a:rPr lang="cs-CZ" dirty="0"/>
            </a:br>
            <a:r>
              <a:rPr lang="cs-CZ" dirty="0"/>
              <a:t>a agentur, krajů nebo obcí, dále mohou dotace získat z Evropských fondů, které jsou ale většinou administrovány příslušným ministerstvem,</a:t>
            </a:r>
          </a:p>
          <a:p>
            <a:pPr lvl="1"/>
            <a:r>
              <a:rPr lang="cs-CZ" dirty="0"/>
              <a:t>dary – jedná se o dary od firemních nebo individuálních dárců a dále dary nadací a nadačních fondů,</a:t>
            </a:r>
          </a:p>
          <a:p>
            <a:pPr lvl="1"/>
            <a:r>
              <a:rPr lang="cs-CZ" dirty="0"/>
              <a:t>veřejné sbírky – formálně se jedná o dar, ale jeho získání je podmíněno dodržením zákona o veřejných sbírkách,</a:t>
            </a:r>
          </a:p>
          <a:p>
            <a:pPr lvl="1"/>
            <a:r>
              <a:rPr lang="cs-CZ" dirty="0"/>
              <a:t>členské příspěvky,</a:t>
            </a:r>
          </a:p>
          <a:p>
            <a:pPr lvl="1"/>
            <a:r>
              <a:rPr lang="cs-CZ" dirty="0"/>
              <a:t>finanční výnosy (přijaté úroky),</a:t>
            </a:r>
          </a:p>
          <a:p>
            <a:pPr lvl="1"/>
            <a:r>
              <a:rPr lang="cs-CZ" dirty="0"/>
              <a:t>ostatní mimořádné výnosy.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317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DA830-1DE7-402E-BA1A-6239D9FB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2E7ED1-A7F8-4E06-8D84-C19D79081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audit nestátních neziskových organizací, vede k větší transparentnosti nestátních neziskových organizací a spadá do činností finančního řízení. </a:t>
            </a:r>
          </a:p>
          <a:p>
            <a:r>
              <a:rPr lang="cs-CZ" dirty="0"/>
              <a:t>Nestátní neziskové organizace mohou provádět audit buď dobrovolně, nebo podle zákona.</a:t>
            </a:r>
          </a:p>
        </p:txBody>
      </p:sp>
    </p:spTree>
    <p:extLst>
      <p:ext uri="{BB962C8B-B14F-4D97-AF65-F5344CB8AC3E}">
        <p14:creationId xmlns:p14="http://schemas.microsoft.com/office/powerpoint/2010/main" val="1089320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1CCAF-FB2F-4BD8-BBC5-15734894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NNO s povinností auditu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33FF5-7742-494B-877E-F2865BE3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i="1" dirty="0"/>
              <a:t>nadace</a:t>
            </a:r>
            <a:r>
              <a:rPr lang="cs-CZ" dirty="0"/>
              <a:t>, jejichž nadační kapitál nebo obrat převýšil 5 mil. Kč, nebo pokud se podle účetní závěrky rozhoduje o zvýšení či snížení nadačního kapitálu nebo o přeměně právní formy nadace </a:t>
            </a:r>
          </a:p>
          <a:p>
            <a:pPr lvl="0"/>
            <a:r>
              <a:rPr lang="cs-CZ" b="1" i="1" dirty="0"/>
              <a:t>ústav</a:t>
            </a:r>
            <a:r>
              <a:rPr lang="cs-CZ" dirty="0"/>
              <a:t>, pokud jeho čistý obrat přesáhl 10 mil. Kč za uplynulý rok nebo pokud to ukládá zakladatelské právní jednání nebo statut</a:t>
            </a:r>
          </a:p>
          <a:p>
            <a:pPr lvl="0"/>
            <a:r>
              <a:rPr lang="cs-CZ" b="1" i="1" dirty="0"/>
              <a:t>obecně prospěšná společnost</a:t>
            </a:r>
            <a:r>
              <a:rPr lang="cs-CZ" dirty="0"/>
              <a:t>, která přesáhla obrat 10 mil. Kč za uplynulý rok nebo která byla příjemce dotací nebo jiných příjmů ze státního rozpočtu, z rozpočtu obce, popřípadě z rozpočtu jiného územního orgánu nebo od státního fondu, které přesáhly v účetním období, ve kterém je sestavována účetní závěrka, 1 mil. Kč</a:t>
            </a:r>
          </a:p>
          <a:p>
            <a:pPr lvl="0"/>
            <a:r>
              <a:rPr lang="cs-CZ" b="1" i="1" dirty="0"/>
              <a:t>účelová sdružení církví</a:t>
            </a:r>
            <a:r>
              <a:rPr lang="cs-CZ" dirty="0"/>
              <a:t>, která přesáhla čistý obrat 10 mil. Kč</a:t>
            </a:r>
          </a:p>
        </p:txBody>
      </p:sp>
    </p:spTree>
    <p:extLst>
      <p:ext uri="{BB962C8B-B14F-4D97-AF65-F5344CB8AC3E}">
        <p14:creationId xmlns:p14="http://schemas.microsoft.com/office/powerpoint/2010/main" val="555668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F4189-CF68-4CFC-B059-13945C43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Spolky a audit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2D46D-F455-4117-B5B3-A04B1540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Spolky nemají povinnost auditu účetní závěrky, která by vyplývala z jejich základní právní úpravy. </a:t>
            </a:r>
          </a:p>
          <a:p>
            <a:r>
              <a:rPr lang="cs-CZ" dirty="0"/>
              <a:t>Povinnost auditu ale mají, pokud za dvě po sobě jdoucí účetní období překročí dvě ze tří v zákoně uvedených kritérií:</a:t>
            </a:r>
          </a:p>
          <a:p>
            <a:pPr lvl="1"/>
            <a:r>
              <a:rPr lang="cs-CZ" dirty="0"/>
              <a:t>roční úhrn čistého obratu byl vyšší než 80 mil. Kč,</a:t>
            </a:r>
          </a:p>
          <a:p>
            <a:pPr lvl="1"/>
            <a:r>
              <a:rPr lang="cs-CZ" dirty="0"/>
              <a:t>aktiva netto organizace, byla vyšší než 40 mil. Kč,</a:t>
            </a:r>
          </a:p>
          <a:p>
            <a:pPr lvl="1"/>
            <a:r>
              <a:rPr lang="cs-CZ" dirty="0"/>
              <a:t>průměrný počet zaměstnanců v průběhu účetního období organizace přesahoval 50.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573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970C2-117A-4572-BA77-E26FD9882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Sankce za nesplnění povinnosti auditu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384DC-214D-4B16-8AB6-8AAB7DD43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Sankce za nesplnění povinnosti auditu jsou pro nestátní neziskové organizace stejné jako u obchodních společností, bez rozdílu toho, podle kterého zákona tato povinnost vznikla.</a:t>
            </a:r>
          </a:p>
          <a:p>
            <a:r>
              <a:rPr lang="cs-CZ" dirty="0"/>
              <a:t>Výše sankce za nesplnění povinnosti auditu může být uložena finančním úřadem až do výše 3 % hodnoty aktiv celkem (netto aktiv). </a:t>
            </a:r>
          </a:p>
        </p:txBody>
      </p:sp>
    </p:spTree>
    <p:extLst>
      <p:ext uri="{BB962C8B-B14F-4D97-AF65-F5344CB8AC3E}">
        <p14:creationId xmlns:p14="http://schemas.microsoft.com/office/powerpoint/2010/main" val="2829470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2"/>
            <a:ext cx="9744403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 této přednášce jste se seznámili s finančním řízením nestátních neziskových organizací, které jim slouží především k zajištění dostatku finančních prostředků, které potřebují k plnění svého poslání.  </a:t>
            </a:r>
            <a:endParaRPr lang="cs-CZ" sz="2400" dirty="0"/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Finanční zdroje NNO se dělí na veřejné a soukromé.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 rámci finančního plánování NNO plánují rozvahu, výkaz zisku a ztrát a cash-</a:t>
            </a:r>
            <a:r>
              <a:rPr lang="cs-CZ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flow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. Finanční plány se stavují krátkodobé a dlouhodobé.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Tvorba rozpočtu patří k hlavním nástrojům operativního finančních řízení, kterými se tvoří finanční plán.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Některé NNO podléhají povinnosti auditu, nesplnění této povinnosti může být </a:t>
            </a:r>
            <a:r>
              <a:rPr lang="cs-CZ" sz="2400" b="1">
                <a:solidFill>
                  <a:srgbClr val="002060"/>
                </a:solidFill>
                <a:cs typeface="Arial" panose="020B0604020202020204" pitchFamily="34" charset="0"/>
              </a:rPr>
              <a:t>postiženo sankcemi, 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které jsou stejné jako pro komerční firmy.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NNO vytvářet zisk?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Ano či ne?</a:t>
            </a:r>
          </a:p>
          <a:p>
            <a:pPr algn="just"/>
            <a:r>
              <a:rPr lang="cs-CZ" dirty="0"/>
              <a:t>Může vytvářet ztrátu? </a:t>
            </a:r>
          </a:p>
          <a:p>
            <a:pPr algn="just"/>
            <a:r>
              <a:rPr lang="cs-CZ" dirty="0"/>
              <a:t>Ano či ne?</a:t>
            </a:r>
          </a:p>
          <a:p>
            <a:pPr algn="just"/>
            <a:r>
              <a:rPr lang="cs-CZ" dirty="0"/>
              <a:t>Ztráta x zisk x vyrovnaný rozpočet =&gt; co z toho platí?</a:t>
            </a: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54A16-1A7C-48EB-A56A-1E767D957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řízení NNO by mělo vést k: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7E943-B182-4BF4-BE1E-16369618F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Zajištění dostatku finančních prostředků, které nezisková organizace potřebuje k plnění svého poslání. </a:t>
            </a:r>
          </a:p>
          <a:p>
            <a:pPr lvl="0"/>
            <a:r>
              <a:rPr lang="cs-CZ" dirty="0"/>
              <a:t>Řízení vztahů s významnými donátory, na kterých je organizace závislá. </a:t>
            </a:r>
          </a:p>
          <a:p>
            <a:r>
              <a:rPr lang="cs-CZ" dirty="0"/>
              <a:t>Zajištění efektivního nakládání se svěřenými finančním prostředky. </a:t>
            </a:r>
          </a:p>
        </p:txBody>
      </p:sp>
    </p:spTree>
    <p:extLst>
      <p:ext uri="{BB962C8B-B14F-4D97-AF65-F5344CB8AC3E}">
        <p14:creationId xmlns:p14="http://schemas.microsoft.com/office/powerpoint/2010/main" val="365269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NNO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5C2632A-8F7D-4079-9AE0-4954748FED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8593220"/>
              </p:ext>
            </p:extLst>
          </p:nvPr>
        </p:nvGraphicFramePr>
        <p:xfrm>
          <a:off x="1167619" y="1814732"/>
          <a:ext cx="8918916" cy="4093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Crowdfunding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i="1" dirty="0"/>
              <a:t>Crowdfunding</a:t>
            </a:r>
            <a:r>
              <a:rPr lang="cs-CZ" dirty="0"/>
              <a:t> je způsob financování projektů.</a:t>
            </a:r>
          </a:p>
          <a:p>
            <a:r>
              <a:rPr lang="cs-CZ" dirty="0"/>
              <a:t>Crowdfunding má několik typů, které se rozlišují podle odměny, kterou přispívatelé za svůj příspěvek získají:</a:t>
            </a:r>
          </a:p>
          <a:p>
            <a:pPr lvl="1"/>
            <a:r>
              <a:rPr lang="cs-CZ" dirty="0"/>
              <a:t>charitativní,</a:t>
            </a:r>
          </a:p>
          <a:p>
            <a:pPr lvl="1"/>
            <a:r>
              <a:rPr lang="cs-CZ" dirty="0"/>
              <a:t>odměnový,</a:t>
            </a:r>
          </a:p>
          <a:p>
            <a:pPr lvl="1"/>
            <a:r>
              <a:rPr lang="cs-CZ" dirty="0"/>
              <a:t>dluhový,</a:t>
            </a:r>
          </a:p>
          <a:p>
            <a:pPr lvl="1"/>
            <a:r>
              <a:rPr lang="cs-CZ" dirty="0"/>
              <a:t>podílový.</a:t>
            </a:r>
          </a:p>
          <a:p>
            <a:pPr marL="0" indent="0"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Finanční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Nestátní nezisková organizace plánuje jednak rozpočet celé organizace, a jednak rozpočty jednotlivých projektů. </a:t>
            </a:r>
          </a:p>
          <a:p>
            <a:r>
              <a:rPr lang="cs-CZ" dirty="0"/>
              <a:t>Dále plánuje očekávané výše výnosů a nákladů (příjmů či výdajů). </a:t>
            </a:r>
          </a:p>
          <a:p>
            <a:pPr lvl="0" algn="just"/>
            <a:endParaRPr lang="cs-CZ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finančního plánování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úplnost, </a:t>
            </a:r>
          </a:p>
          <a:p>
            <a:pPr lvl="0"/>
            <a:r>
              <a:rPr lang="cs-CZ" dirty="0"/>
              <a:t>systematičnost, </a:t>
            </a:r>
          </a:p>
          <a:p>
            <a:pPr lvl="0"/>
            <a:r>
              <a:rPr lang="cs-CZ" dirty="0"/>
              <a:t>přehlednost, </a:t>
            </a:r>
          </a:p>
          <a:p>
            <a:pPr lvl="0"/>
            <a:r>
              <a:rPr lang="cs-CZ" dirty="0"/>
              <a:t>periodičnost </a:t>
            </a:r>
          </a:p>
          <a:p>
            <a:pPr lvl="0"/>
            <a:r>
              <a:rPr lang="cs-CZ" dirty="0"/>
              <a:t>a flexibilita.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534942"/>
            <a:ext cx="10515600" cy="1325563"/>
          </a:xfrm>
        </p:spPr>
        <p:txBody>
          <a:bodyPr/>
          <a:lstStyle/>
          <a:p>
            <a:r>
              <a:rPr lang="cs-CZ" dirty="0"/>
              <a:t>Finanční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časového hlediska se dělí na:</a:t>
            </a:r>
          </a:p>
          <a:p>
            <a:pPr lvl="1"/>
            <a:r>
              <a:rPr lang="cs-CZ" b="1" dirty="0"/>
              <a:t>Dlouhodobé finanční plánování </a:t>
            </a:r>
            <a:r>
              <a:rPr lang="cs-CZ" dirty="0"/>
              <a:t>(více než 3 roky) – to je v nestátním neziskovém sektoru reálně využíváno velmi málo. Většina nestátních neziskových organizací nemá kapacity pro jeho správné zpracování, to ovšem neznamená, že není důležité.</a:t>
            </a:r>
          </a:p>
          <a:p>
            <a:pPr lvl="1"/>
            <a:r>
              <a:rPr lang="cs-CZ" b="1" dirty="0"/>
              <a:t>Krátkodobé finanční plánování</a:t>
            </a:r>
            <a:r>
              <a:rPr lang="cs-CZ" dirty="0"/>
              <a:t>, kterým je plánována běžná provozní činnost organizace.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1572</Words>
  <Application>Microsoft Office PowerPoint</Application>
  <PresentationFormat>Širokoúhlá obrazovka</PresentationFormat>
  <Paragraphs>186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Může NNO vytvářet zisk?</vt:lpstr>
      <vt:lpstr>Finanční řízení NNO by mělo vést k:</vt:lpstr>
      <vt:lpstr>Zdroje financování NNO</vt:lpstr>
      <vt:lpstr>Crowdfunding</vt:lpstr>
      <vt:lpstr>Finanční plánování</vt:lpstr>
      <vt:lpstr>Zásady finančního plánování</vt:lpstr>
      <vt:lpstr>Finanční plánování</vt:lpstr>
      <vt:lpstr>Finanční plánování</vt:lpstr>
      <vt:lpstr>Dlouhodobé finanční plánování</vt:lpstr>
      <vt:lpstr>Krátkodobé finanční plánování</vt:lpstr>
      <vt:lpstr>Finanční řízení</vt:lpstr>
      <vt:lpstr>Finanční řízení</vt:lpstr>
      <vt:lpstr>Finanční řízení</vt:lpstr>
      <vt:lpstr>Fundraising</vt:lpstr>
      <vt:lpstr>Tvorba rozpočtů</vt:lpstr>
      <vt:lpstr>Jednoduchý návrh rozpočtu NNO v tis. Kč</vt:lpstr>
      <vt:lpstr>Náklady NNO</vt:lpstr>
      <vt:lpstr>Režijní náklady</vt:lpstr>
      <vt:lpstr>Výnosy NNO</vt:lpstr>
      <vt:lpstr>Výnosy NNO</vt:lpstr>
      <vt:lpstr>Audit NNO</vt:lpstr>
      <vt:lpstr>NNO s povinností auditu</vt:lpstr>
      <vt:lpstr>Spolky a audit</vt:lpstr>
      <vt:lpstr>Sankce za nesplnění povinnosti auditu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Zuzana Palová</cp:lastModifiedBy>
  <cp:revision>129</cp:revision>
  <dcterms:created xsi:type="dcterms:W3CDTF">2016-11-25T20:36:16Z</dcterms:created>
  <dcterms:modified xsi:type="dcterms:W3CDTF">2021-03-09T20:41:30Z</dcterms:modified>
</cp:coreProperties>
</file>