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344" r:id="rId4"/>
    <p:sldId id="265" r:id="rId5"/>
    <p:sldId id="312" r:id="rId6"/>
    <p:sldId id="310" r:id="rId7"/>
    <p:sldId id="313" r:id="rId8"/>
    <p:sldId id="356" r:id="rId9"/>
    <p:sldId id="357" r:id="rId10"/>
    <p:sldId id="316" r:id="rId11"/>
    <p:sldId id="358" r:id="rId12"/>
    <p:sldId id="359" r:id="rId13"/>
    <p:sldId id="360" r:id="rId14"/>
    <p:sldId id="361" r:id="rId15"/>
    <p:sldId id="362" r:id="rId16"/>
    <p:sldId id="385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42" r:id="rId39"/>
    <p:sldId id="343" r:id="rId40"/>
    <p:sldId id="309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8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2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53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investování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1.TUTORIÁL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85978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popsání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</a:t>
            </a:r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807026"/>
            <a:ext cx="7344816" cy="334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Cíl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Srovnání s konkurencí (standard v sektoru)</a:t>
            </a:r>
          </a:p>
          <a:p>
            <a:pPr>
              <a:defRPr/>
            </a:pPr>
            <a:r>
              <a:rPr lang="cs-CZ" sz="1800" dirty="0"/>
              <a:t>Přímá/nepřímá konkurence</a:t>
            </a:r>
          </a:p>
          <a:p>
            <a:pPr>
              <a:defRPr/>
            </a:pPr>
            <a:r>
              <a:rPr lang="cs-CZ" sz="1800" dirty="0"/>
              <a:t>Potencionální konkurence</a:t>
            </a:r>
          </a:p>
          <a:p>
            <a:pPr>
              <a:defRPr/>
            </a:pPr>
            <a:r>
              <a:rPr lang="cs-CZ" sz="1800" dirty="0"/>
              <a:t>Hrozby od konkurence</a:t>
            </a:r>
          </a:p>
          <a:p>
            <a:pPr>
              <a:defRPr/>
            </a:pPr>
            <a:r>
              <a:rPr lang="cs-CZ" sz="18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800" dirty="0"/>
              <a:t>Positioning společnosti</a:t>
            </a:r>
          </a:p>
          <a:p>
            <a:pPr>
              <a:defRPr/>
            </a:pPr>
            <a:r>
              <a:rPr lang="cs-CZ" sz="1800" dirty="0"/>
              <a:t>Faktory úspěchu</a:t>
            </a:r>
          </a:p>
          <a:p>
            <a:pPr>
              <a:defRPr/>
            </a:pPr>
            <a:r>
              <a:rPr lang="cs-CZ" sz="18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9532" y="843558"/>
            <a:ext cx="774086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semestrální práce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20.5.2022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Semestrální práce je hodnocena </a:t>
            </a:r>
            <a:r>
              <a:rPr lang="cs-CZ" sz="1600" b="1" dirty="0"/>
              <a:t>max. 20 body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semestrální práce, předpokládaný rozsah dle potřeby podnikatelského plánu (doc/pdf)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případové studie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20.5.2022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Případová studie je hodnocena </a:t>
            </a:r>
            <a:r>
              <a:rPr lang="cs-CZ" sz="1600" b="1" dirty="0"/>
              <a:t>max. 4 body</a:t>
            </a:r>
            <a:r>
              <a:rPr lang="cs-CZ" sz="1600" dirty="0"/>
              <a:t>.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případové studie, předpokládaný rozsah cca 2-3 strany A4, doc/pdf.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ZKOUŠKA (termíny ve zkouškovém období, </a:t>
            </a:r>
            <a:r>
              <a:rPr lang="cs-CZ" sz="1600" b="1" dirty="0"/>
              <a:t>max. 36 bodů</a:t>
            </a:r>
            <a:r>
              <a:rPr lang="cs-CZ" sz="1600" dirty="0"/>
              <a:t>).</a:t>
            </a:r>
            <a:endParaRPr lang="en-GB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Podmínky pro úspěšné zakončení</a:t>
            </a:r>
          </a:p>
        </p:txBody>
      </p:sp>
    </p:spTree>
    <p:extLst>
      <p:ext uri="{BB962C8B-B14F-4D97-AF65-F5344CB8AC3E}">
        <p14:creationId xmlns:p14="http://schemas.microsoft.com/office/powerpoint/2010/main" val="307347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24798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DCA79B-D846-4D7A-A1EA-34FB9B751D0E}"/>
              </a:ext>
            </a:extLst>
          </p:cNvPr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20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		4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 testu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71469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Obsahové zaměření předmětu – hlavní témata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1E86581-092B-48DB-922F-1BF5261D9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47796"/>
              </p:ext>
            </p:extLst>
          </p:nvPr>
        </p:nvGraphicFramePr>
        <p:xfrm>
          <a:off x="407548" y="845768"/>
          <a:ext cx="6756740" cy="3598192"/>
        </p:xfrm>
        <a:graphic>
          <a:graphicData uri="http://schemas.openxmlformats.org/drawingml/2006/table">
            <a:tbl>
              <a:tblPr/>
              <a:tblGrid>
                <a:gridCol w="6756740">
                  <a:extLst>
                    <a:ext uri="{9D8B030D-6E8A-4147-A177-3AD203B41FA5}">
                      <a16:colId xmlns:a16="http://schemas.microsoft.com/office/drawing/2014/main" val="3066807961"/>
                    </a:ext>
                  </a:extLst>
                </a:gridCol>
              </a:tblGrid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Úvodní informace, organizace předmětu, představení seminární práce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24066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Podnikatelská inspirace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32449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Podnikatelská příležitost a zákaznická perspektiva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82613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Business Model Canvas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4780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Formální a legislativní nároky na založení firmy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78083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Alternativy financování podnikání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0617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Finanční plán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0796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Start-up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668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Podnikatelské riziko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41662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Lean Startup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50130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Technicko-ekonomická studie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517855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400" b="0" i="0" u="none" strike="noStrike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Význam kvality v podnikání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67554"/>
                  </a:ext>
                </a:extLst>
              </a:tr>
              <a:tr h="276784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307871"/>
                          </a:solidFill>
                          <a:effectLst/>
                          <a:latin typeface="Calibri" panose="020F0502020204030204" pitchFamily="34" charset="0"/>
                        </a:rPr>
                        <a:t>Příklady úspěšých podnikatelů a startupů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35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strategie. Praha: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3265</Words>
  <Application>Microsoft Office PowerPoint</Application>
  <PresentationFormat>Předvádění na obrazovce (16:9)</PresentationFormat>
  <Paragraphs>589</Paragraphs>
  <Slides>40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Enriqueta</vt:lpstr>
      <vt:lpstr>Times New Roman</vt:lpstr>
      <vt:lpstr>Wingdings</vt:lpstr>
      <vt:lpstr>SLU</vt:lpstr>
      <vt:lpstr>Zakládání podniku  a investování  1.TUTORIÁL </vt:lpstr>
      <vt:lpstr>Cíl předmětu</vt:lpstr>
      <vt:lpstr>Podmínky pro úspěšné zakončení</vt:lpstr>
      <vt:lpstr>Hodnocení v předmětu</vt:lpstr>
      <vt:lpstr>Obsahové zaměření předmětu – hlavní témata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150</cp:revision>
  <dcterms:created xsi:type="dcterms:W3CDTF">2016-07-06T15:42:34Z</dcterms:created>
  <dcterms:modified xsi:type="dcterms:W3CDTF">2022-02-23T19:52:37Z</dcterms:modified>
</cp:coreProperties>
</file>