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2" r:id="rId2"/>
    <p:sldId id="289" r:id="rId3"/>
    <p:sldId id="361" r:id="rId4"/>
    <p:sldId id="258" r:id="rId5"/>
    <p:sldId id="263" r:id="rId6"/>
    <p:sldId id="307" r:id="rId7"/>
    <p:sldId id="290" r:id="rId8"/>
    <p:sldId id="358" r:id="rId9"/>
    <p:sldId id="359" r:id="rId10"/>
    <p:sldId id="317" r:id="rId11"/>
    <p:sldId id="292" r:id="rId12"/>
    <p:sldId id="293" r:id="rId13"/>
    <p:sldId id="306" r:id="rId14"/>
    <p:sldId id="360" r:id="rId15"/>
    <p:sldId id="325" r:id="rId16"/>
    <p:sldId id="308" r:id="rId17"/>
    <p:sldId id="319" r:id="rId18"/>
    <p:sldId id="330" r:id="rId19"/>
    <p:sldId id="326" r:id="rId20"/>
    <p:sldId id="320" r:id="rId21"/>
    <p:sldId id="321" r:id="rId22"/>
    <p:sldId id="327" r:id="rId23"/>
    <p:sldId id="309" r:id="rId24"/>
    <p:sldId id="310" r:id="rId25"/>
    <p:sldId id="296" r:id="rId26"/>
    <p:sldId id="297" r:id="rId27"/>
    <p:sldId id="329" r:id="rId28"/>
    <p:sldId id="324" r:id="rId29"/>
    <p:sldId id="305" r:id="rId30"/>
    <p:sldId id="311" r:id="rId31"/>
    <p:sldId id="312" r:id="rId32"/>
    <p:sldId id="313" r:id="rId33"/>
    <p:sldId id="314" r:id="rId34"/>
    <p:sldId id="315" r:id="rId35"/>
    <p:sldId id="316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4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039A-E415-41AE-A026-DC565D01A63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C6B7-BAC5-4742-9E7F-553A2DB79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1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7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AA6C3-D583-4C84-8190-8D2459889C4B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09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49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5026-D647-47AE-806D-1A8F47CD2C8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9151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DE28-31E2-4853-B2DE-539CF9E891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94665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600" y="40767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C80-85F7-4F76-A2CC-171D84490ED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7078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The_Parthenon_Athens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sk.wikipedia.org/wiki/Rachefova_pyram%C3%ADd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s.m.wikipedia.org/wiki/Pastevectv%C3%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Jeskyn%C4%9B_Pek%C3%A1rn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iki/Manufaktur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cs.m.wikipedia.org/wiki/Sdru%C5%BEen%C3%BD_parn%C3%AD_stro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nveernaseer.com/3-steps-to-using-feedback-to-encourage-change-jessica-edmond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Tchibo,_Va%C5%88kovka,_Brno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cs.wikipedia.org/wiki/Footsho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9404592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15724" y="838133"/>
            <a:ext cx="8436251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Ekonomika obchodu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LS 2020/2021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Halina Starzyczná</a:t>
            </a:r>
          </a:p>
          <a:p>
            <a:pPr>
              <a:defRPr/>
            </a:pPr>
            <a:r>
              <a:rPr lang="cs-CZ" sz="4300" b="1">
                <a:solidFill>
                  <a:schemeClr val="bg1"/>
                </a:solidFill>
              </a:rPr>
              <a:t>Radka Bauerová</a:t>
            </a:r>
            <a:endParaRPr lang="cs-CZ" sz="4300" b="1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20501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1802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Vznik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838133"/>
            <a:ext cx="8271043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vznikl na rozhraní rodové a otrokářské společnosti po oddělení </a:t>
            </a:r>
            <a:r>
              <a:rPr lang="cs-CZ" sz="3200" b="1" dirty="0">
                <a:solidFill>
                  <a:srgbClr val="008080"/>
                </a:solidFill>
              </a:rPr>
              <a:t>řemesel od zemědělství a města od vesnice (cca 1000 let př. n. l. na území Egypta a Řecka) 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vznikla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zbožní výroba </a:t>
            </a:r>
            <a:r>
              <a:rPr lang="cs-CZ" sz="3200" b="1" dirty="0">
                <a:solidFill>
                  <a:srgbClr val="008080"/>
                </a:solidFill>
              </a:rPr>
              <a:t>postupně se měnící na peněžní směnu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prostá výměna výrobků zprostředkovaná kmenovými náčelníky mezi kmeny a rody postupně končila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vzniklo </a:t>
            </a:r>
            <a:r>
              <a:rPr lang="cs-CZ" sz="3200" b="1" dirty="0">
                <a:solidFill>
                  <a:srgbClr val="FF0000"/>
                </a:solidFill>
              </a:rPr>
              <a:t>soukromé vlastnictví </a:t>
            </a:r>
            <a:r>
              <a:rPr lang="cs-CZ" sz="3200" b="1" dirty="0">
                <a:solidFill>
                  <a:srgbClr val="008080"/>
                </a:solidFill>
              </a:rPr>
              <a:t>výrobců.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C00575-A96D-4198-B6DB-E95668BAD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77670" y="1641998"/>
            <a:ext cx="2936043" cy="25038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B4AFF1-FF8D-42F0-83C0-24A4EAEBC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2790" y="4385789"/>
            <a:ext cx="3303085" cy="20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rgbClr val="008080"/>
                </a:solidFill>
              </a:rPr>
              <a:t>Dělba práce a vznik obchodu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77" y="0"/>
            <a:ext cx="1464833" cy="1127893"/>
          </a:xfrm>
          <a:prstGeom prst="rect">
            <a:avLst/>
          </a:prstGeom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319790" y="1187458"/>
            <a:ext cx="8521700" cy="210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Velká společenská dělba práce-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pastevecké kmeny</a:t>
            </a: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zemědělské kmeny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80437" y="1695081"/>
            <a:ext cx="1200403" cy="42811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9" name="Rectangle 5"/>
          <p:cNvSpPr txBox="1">
            <a:spLocks noRot="1" noChangeArrowheads="1"/>
          </p:cNvSpPr>
          <p:nvPr/>
        </p:nvSpPr>
        <p:spPr>
          <a:xfrm>
            <a:off x="319790" y="4019702"/>
            <a:ext cx="8521700" cy="100965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Velká společenská dělba práce-</a:t>
            </a:r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oddělení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obchodu</a:t>
            </a: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od řemesel</a:t>
            </a: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520193" y="5536872"/>
            <a:ext cx="7321297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Spolupracující skupiny - pastevci, zemědělci, řemeslníci, obchodníci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9790" y="5627727"/>
            <a:ext cx="1200403" cy="64928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4108" y="2630822"/>
            <a:ext cx="79930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Velká společenská dělba práce-</a:t>
            </a:r>
          </a:p>
          <a:p>
            <a:pPr algn="ctr" eaLnBrk="1" hangingPunct="1">
              <a:defRPr/>
            </a:pP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zemědělské kmeny</a:t>
            </a:r>
            <a:r>
              <a:rPr lang="cs-CZ" dirty="0">
                <a:latin typeface="Arial" charset="0"/>
              </a:rPr>
              <a:t>                   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řemesla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962377" y="3072589"/>
            <a:ext cx="1200403" cy="446012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128B8D-AAA7-4D4B-A7B2-7C117C19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27271" y="1160806"/>
            <a:ext cx="2348671" cy="138095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b/b4/Wheat_close-up.JPG/120px-Wheat_close-up.JPG">
            <a:extLst>
              <a:ext uri="{FF2B5EF4-FFF2-40B4-BE49-F238E27FC236}">
                <a16:creationId xmlns:a16="http://schemas.microsoft.com/office/drawing/2014/main" id="{FF68E545-7927-4E91-A9F6-BD2CCE27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4" y="2638747"/>
            <a:ext cx="2515146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ýroba vína ve starém Řecku">
            <a:extLst>
              <a:ext uri="{FF2B5EF4-FFF2-40B4-BE49-F238E27FC236}">
                <a16:creationId xmlns:a16="http://schemas.microsoft.com/office/drawing/2014/main" id="{6DF0FEC2-6CED-4FF9-8C52-E5179314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59" y="4130439"/>
            <a:ext cx="2541206" cy="1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gyptský obchodník">
            <a:extLst>
              <a:ext uri="{FF2B5EF4-FFF2-40B4-BE49-F238E27FC236}">
                <a16:creationId xmlns:a16="http://schemas.microsoft.com/office/drawing/2014/main" id="{F8E1B066-90D5-4986-8BC9-CB9DAA8F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35" y="5206197"/>
            <a:ext cx="2314575" cy="16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08428" y="0"/>
            <a:ext cx="9847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otrokářské společnosti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 raného feudalismu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E41F-54A0-4790-BFFA-70763E747E66}"/>
              </a:ext>
            </a:extLst>
          </p:cNvPr>
          <p:cNvSpPr txBox="1"/>
          <p:nvPr/>
        </p:nvSpPr>
        <p:spPr>
          <a:xfrm>
            <a:off x="210092" y="1044727"/>
            <a:ext cx="9013807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Otrokářská společnost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trhy s otroky paradoxně přispěly k rozvoji obchodu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prodej na úvěr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 s otroky „nabaloval“ obchod s dalším sortimentem.</a:t>
            </a:r>
          </a:p>
          <a:p>
            <a:pPr>
              <a:defRPr/>
            </a:pPr>
            <a:endParaRPr lang="cs-CZ" altLang="cs-CZ" sz="3200" b="1" dirty="0"/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Raný feudalismus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zpočátku uzavřené naturalistické hospodářství – produkce pro panovníka, šlechtu a poddané, služby obchodu využívané jen pro luxusní zboží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církev se stavěla proti obchodování, proti úvěru.</a:t>
            </a:r>
          </a:p>
        </p:txBody>
      </p:sp>
      <p:pic>
        <p:nvPicPr>
          <p:cNvPr id="8" name="Picture 2" descr="Image result for otrokářská společnost">
            <a:extLst>
              <a:ext uri="{FF2B5EF4-FFF2-40B4-BE49-F238E27FC236}">
                <a16:creationId xmlns:a16="http://schemas.microsoft.com/office/drawing/2014/main" id="{AA0AC4FE-62D6-4BEC-A5F2-122859BD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63" y="1566766"/>
            <a:ext cx="2870324" cy="1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ný feudalismus">
            <a:extLst>
              <a:ext uri="{FF2B5EF4-FFF2-40B4-BE49-F238E27FC236}">
                <a16:creationId xmlns:a16="http://schemas.microsoft.com/office/drawing/2014/main" id="{BDEDB5F6-B674-4E7C-934E-EF091BF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4" y="3967903"/>
            <a:ext cx="2464342" cy="22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(1)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41195"/>
            <a:ext cx="8723805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pozornost panovníků trhům se zvyšovala (poplatky)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obchodníci se snažili nezávisle obchodovat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křižácké výpravy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 oživily mezinárodní výměnu, spojení mezi Evropou a Orientem </a:t>
            </a:r>
          </a:p>
          <a:p>
            <a:pPr>
              <a:defRPr/>
            </a:pPr>
            <a:endParaRPr lang="cs-CZ" altLang="cs-CZ" sz="3200" b="1" dirty="0"/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podněcoval rozvoj měst (královská města, hanzovní města…).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Image result for lkřižácké výpravy">
            <a:extLst>
              <a:ext uri="{FF2B5EF4-FFF2-40B4-BE49-F238E27FC236}">
                <a16:creationId xmlns:a16="http://schemas.microsoft.com/office/drawing/2014/main" id="{76B5BDCA-AF71-4D02-B41D-DD1A5970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24" y="2435256"/>
            <a:ext cx="2857500" cy="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(2)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1402080"/>
            <a:ext cx="8754793" cy="477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později se objevují </a:t>
            </a:r>
            <a:r>
              <a:rPr lang="cs-CZ" sz="3200" b="1" dirty="0">
                <a:solidFill>
                  <a:srgbClr val="FF0000"/>
                </a:solidFill>
              </a:rPr>
              <a:t>obchodní společnosti </a:t>
            </a:r>
            <a:r>
              <a:rPr lang="cs-CZ" sz="3200" b="1" dirty="0">
                <a:solidFill>
                  <a:srgbClr val="008080"/>
                </a:solidFill>
              </a:rPr>
              <a:t>- právo převedeno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na soukromé společnosti, které se zpočátku uplatňovaly v námořním obchodě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zámořské objevy přinesly do obchodu zvýšení obratu, rozšíření sortimentu a změny v organizaci obchodu </a:t>
            </a:r>
            <a:endParaRPr lang="cs-CZ" sz="20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(Afrika, Amerika, Indie – kolonie, často skončily až ve 20 stol.)</a:t>
            </a:r>
          </a:p>
          <a:p>
            <a:pPr marL="285750" indent="-285750">
              <a:buFontTx/>
              <a:buChar char="-"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feudální vztahy byly postupně vytlačovány kapitalistickými.</a:t>
            </a:r>
            <a:endParaRPr lang="cs-CZ" alt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0"/>
            <a:ext cx="1464833" cy="1127893"/>
          </a:xfrm>
          <a:prstGeom prst="rect">
            <a:avLst/>
          </a:prstGeom>
        </p:spPr>
      </p:pic>
      <p:pic>
        <p:nvPicPr>
          <p:cNvPr id="4098" name="Picture 2" descr="Image result for starobylé lodě">
            <a:extLst>
              <a:ext uri="{FF2B5EF4-FFF2-40B4-BE49-F238E27FC236}">
                <a16:creationId xmlns:a16="http://schemas.microsoft.com/office/drawing/2014/main" id="{C83990F7-BDE2-440F-A02F-4351732A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65" y="1256213"/>
            <a:ext cx="2674815" cy="20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kolonie">
            <a:extLst>
              <a:ext uri="{FF2B5EF4-FFF2-40B4-BE49-F238E27FC236}">
                <a16:creationId xmlns:a16="http://schemas.microsoft.com/office/drawing/2014/main" id="{91BFB352-A47F-4FC0-9472-DD769F22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65" y="3429000"/>
            <a:ext cx="26479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0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81617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kapitalismu a socialismu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52708"/>
            <a:ext cx="7747260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Kapitalismus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průmyslová revoluce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rozvoj výroby (viz dále produktivní a spotřebitelská éra)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tržní ekonomika.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Socialismus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spojen s centrálně řízenou ekonomikou 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potlačení  prvků trhu a konkurence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se vyvíjel, ale zaostával za standardními tržními ekonomikami.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6146" name="Picture 2" descr="Image result for průmyslová revoluce">
            <a:extLst>
              <a:ext uri="{FF2B5EF4-FFF2-40B4-BE49-F238E27FC236}">
                <a16:creationId xmlns:a16="http://schemas.microsoft.com/office/drawing/2014/main" id="{CE727F9C-9847-4989-B3A9-D90C6AB9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7" y="1308985"/>
            <a:ext cx="3820357" cy="20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8847F4B-0C5B-49DD-AADD-343257AE4DDA}"/>
              </a:ext>
            </a:extLst>
          </p:cNvPr>
          <p:cNvSpPr/>
          <p:nvPr/>
        </p:nvSpPr>
        <p:spPr>
          <a:xfrm>
            <a:off x="4824418" y="1308985"/>
            <a:ext cx="3009530" cy="19530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2D013C-9F05-4504-A9C0-E00071ADB773}"/>
              </a:ext>
            </a:extLst>
          </p:cNvPr>
          <p:cNvSpPr txBox="1"/>
          <p:nvPr/>
        </p:nvSpPr>
        <p:spPr>
          <a:xfrm>
            <a:off x="8639033" y="4708478"/>
            <a:ext cx="2702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Československá socialistická republika</a:t>
            </a:r>
          </a:p>
          <a:p>
            <a:pPr algn="ctr"/>
            <a:r>
              <a:rPr lang="cs-CZ" sz="2000" b="1" dirty="0"/>
              <a:t>RVHP</a:t>
            </a:r>
          </a:p>
        </p:txBody>
      </p:sp>
    </p:spTree>
    <p:extLst>
      <p:ext uri="{BB962C8B-B14F-4D97-AF65-F5344CB8AC3E}">
        <p14:creationId xmlns:p14="http://schemas.microsoft.com/office/powerpoint/2010/main" val="401085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200" y="101600"/>
            <a:ext cx="9736351" cy="985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Historický vývoj trhu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3 základní fáze</a:t>
            </a:r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33200" y="1281233"/>
            <a:ext cx="4443413" cy="4827587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1. </a:t>
            </a:r>
            <a:r>
              <a:rPr lang="cs-CZ" sz="2600" b="1" dirty="0">
                <a:solidFill>
                  <a:srgbClr val="008080"/>
                </a:solidFill>
              </a:rPr>
              <a:t>Éra přežití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2. Produktivní éra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výrobce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				</a:t>
            </a:r>
            <a:r>
              <a:rPr lang="cs-CZ" sz="2400" b="1" dirty="0"/>
              <a:t>                            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3. Spotřebitelská éra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spotřebitele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	 		     		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6423026" y="1349376"/>
            <a:ext cx="3929063" cy="1503363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samozásobitelství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6440488" y="4616450"/>
            <a:ext cx="3929062" cy="1479550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postindustriální spol.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1950 - 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454775" y="1908176"/>
            <a:ext cx="4186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decentralizovaná směna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54776" y="23241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centralizovaná směna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454775" y="3175819"/>
            <a:ext cx="3886200" cy="1138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industriální společnost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1750 – 1930 (1940)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 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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3300673" y="1664424"/>
            <a:ext cx="1081088" cy="503237"/>
          </a:xfrm>
          <a:prstGeom prst="rightArrow">
            <a:avLst>
              <a:gd name="adj1" fmla="val 50000"/>
              <a:gd name="adj2" fmla="val 53707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3300673" y="3101006"/>
            <a:ext cx="1008063" cy="576263"/>
          </a:xfrm>
          <a:prstGeom prst="rightArrow">
            <a:avLst>
              <a:gd name="adj1" fmla="val 50000"/>
              <a:gd name="adj2" fmla="val 43733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3302261" y="5104606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07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774440"/>
            <a:ext cx="8155501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nejdelší období od prehistorie trhu až k centralizované směně 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jeskynní člověk </a:t>
            </a:r>
            <a:r>
              <a:rPr lang="cs-CZ" altLang="cs-CZ" sz="3200" b="1" dirty="0">
                <a:solidFill>
                  <a:srgbClr val="008080"/>
                </a:solidFill>
              </a:rPr>
              <a:t>– přebytky a jejich směňování, uvědomování si vloh pro určitou činnost, specializace a růst přebytků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dělba práce, směna výrobků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nejdříve náhodná směna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později centralizovaná (vznik tržišť).</a:t>
            </a:r>
          </a:p>
          <a:p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6771890" y="4615759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9E89C8-C212-4533-B445-3BC18C1BB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1328" y="2304414"/>
            <a:ext cx="3339152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5315" y="1365007"/>
            <a:ext cx="10285825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Samozásobitelství </a:t>
            </a:r>
            <a:r>
              <a:rPr lang="cs-CZ" sz="3200" b="1" dirty="0">
                <a:solidFill>
                  <a:srgbClr val="008080"/>
                </a:solidFill>
              </a:rPr>
              <a:t>– období, v němž se výrobky neprodukovaly pro směnu, ale pro vlastní spotřebu a přežití, směňovaly se jen přebytky, a to příležitostně.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Decentralizovaná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již produkoval výrobky pro směnu, kterou prováděl individuálně s ostatními výrobci.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produkoval pro směnu, která již byla podstatně zefektivněna a soustředěna na určité místo.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7001439" y="899688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4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084226"/>
            <a:ext cx="9307773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průmyslová revoluce </a:t>
            </a:r>
            <a:r>
              <a:rPr lang="cs-CZ" sz="3200" b="1" dirty="0">
                <a:solidFill>
                  <a:srgbClr val="008080"/>
                </a:solidFill>
              </a:rPr>
              <a:t>(1750) a vynález parního stroje v roce 1781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rozvoj výroby, podstatný růst produktivity práce.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prohloubení dělby práce výrobců, rozšíření specializace výrobní činnosti, růst množství nabízeného zboží, jeho šířky a hloubky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pokles cen a zvýšení dostupnosti zboží pro širší vrstvy obyvatelstva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nadále poptávka převažovala nad nabídkou.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DF47D-4ADA-41EE-A01F-0F95EB8C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12740" y="1822981"/>
            <a:ext cx="2127741" cy="16060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5782AB-DDDD-43F6-8984-012B56A91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59292" y="3766877"/>
            <a:ext cx="25319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7397" y="576523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</a:t>
            </a:r>
            <a:r>
              <a:rPr lang="cs-CZ" sz="3600" b="1" kern="0">
                <a:solidFill>
                  <a:srgbClr val="307871"/>
                </a:solidFill>
                <a:ea typeface="+mj-ea"/>
                <a:cs typeface="+mj-cs"/>
              </a:rPr>
              <a:t>Ekonomika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Řešení technologie obchodního provozu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a jednotlivé typy maloobchodních jednotek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Velkoobchod a druhy velkoobchodníků, skladování ve velkoobchodních skladech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Územní organizace obchodního podnikání a maloobchodní síť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Principy a uspořádání maloobchodní sítě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Základy ekonomiky maloobchodního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Psychologie a technika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Ochrana zájmů spotřebitele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4093"/>
            <a:ext cx="11417316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přelom 19. a 20. století přešel kapitalismus "volné soutěže" bez vměšování se státu do ekonomiky k trhu s rysy nedokonalé konkurence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tzv. "volný trh" postupně narážel na určité bariéry spojené s nedokonalou konkurencí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 řady omezení a nástrojů, kterými se začínal regulovat trh ze strany vládních institucí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závěr éry spadá cca do let světové hospodářské krize v 30. letech 20. století</a:t>
            </a:r>
          </a:p>
          <a:p>
            <a:pPr marL="285750" indent="-285750">
              <a:buFontTx/>
              <a:buChar char="-"/>
            </a:pP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0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52651" y="5442133"/>
            <a:ext cx="4594812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státní zásahy do ekonomiky byly spojeny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s keynesiánstvím</a:t>
            </a:r>
          </a:p>
        </p:txBody>
      </p:sp>
    </p:spTree>
    <p:extLst>
      <p:ext uri="{BB962C8B-B14F-4D97-AF65-F5344CB8AC3E}">
        <p14:creationId xmlns:p14="http://schemas.microsoft.com/office/powerpoint/2010/main" val="216066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99993"/>
            <a:ext cx="992971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přechod k postindustriální společnosti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na konci 50. let nasycení trhu a vyrovnávání nabídky nad poptávkou, trh výrobce se přeměnil na trh spotřebitele</a:t>
            </a:r>
            <a:r>
              <a:rPr lang="cs-CZ" altLang="cs-CZ" sz="3200" b="1" dirty="0">
                <a:solidFill>
                  <a:srgbClr val="008080"/>
                </a:solidFill>
              </a:rPr>
              <a:t> (zavedené tržní ekonomiky)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diferenciace výroby, prohloubení společenské dělby práce, specializace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vědeckotechnického rozvoje a další růst produktivity práce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spotřebitele na vývoj trhu, obchod a výrobu.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10269619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masový charakter spotřeby </a:t>
            </a:r>
            <a:r>
              <a:rPr lang="cs-CZ" sz="3200" b="1" dirty="0">
                <a:solidFill>
                  <a:srgbClr val="008080"/>
                </a:solidFill>
              </a:rPr>
              <a:t>za přijatelné (diferencované) ceny i v tržních segmentech dříve určených pro nejvyšší příjmové skupiny obyvatelstva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převis nabídky nad poptávkou</a:t>
            </a:r>
            <a:r>
              <a:rPr lang="cs-CZ" sz="3200" b="1" dirty="0">
                <a:solidFill>
                  <a:srgbClr val="008080"/>
                </a:solidFill>
              </a:rPr>
              <a:t>, sílící konkurence, boj o zákazníka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projevy omezení ekonomiky, obchodu</a:t>
            </a:r>
            <a:r>
              <a:rPr lang="cs-CZ" sz="3200" b="1" dirty="0">
                <a:solidFill>
                  <a:srgbClr val="008080"/>
                </a:solidFill>
              </a:rPr>
              <a:t> - regulace trhu, zejména v období nepříznivých hospodářských cyklů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hlavními subjekty omezení </a:t>
            </a:r>
            <a:r>
              <a:rPr lang="cs-CZ" sz="3200" b="1" dirty="0">
                <a:solidFill>
                  <a:srgbClr val="008080"/>
                </a:solidFill>
              </a:rPr>
              <a:t>– stát, státní orgány, nestátní, nadnárodní a mezinárodní organizace (OSN, Světová obchodní organizace, EU…), ilegální organizace (drogové klany a mafie).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9307" y="244476"/>
            <a:ext cx="7697338" cy="7654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Jaké jsou tedy podmínky vzniku obchodu?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559558" y="1628775"/>
            <a:ext cx="4230806" cy="23050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Zbožní výroba – pro směnu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Specializace výroby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Zbožně- peněžní vztahy</a:t>
            </a:r>
          </a:p>
        </p:txBody>
      </p:sp>
      <p:sp>
        <p:nvSpPr>
          <p:cNvPr id="11270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5295331" y="1628775"/>
            <a:ext cx="4435523" cy="2300288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Obchod - relativně samostatné hospodářské subjekty</a:t>
            </a:r>
          </a:p>
        </p:txBody>
      </p:sp>
      <p:sp>
        <p:nvSpPr>
          <p:cNvPr id="11271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559558" y="4071938"/>
            <a:ext cx="4230806" cy="1878012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Růst časové 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 místní diferenciace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aktů směny</a:t>
            </a:r>
          </a:p>
        </p:txBody>
      </p:sp>
      <p:sp>
        <p:nvSpPr>
          <p:cNvPr id="11272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5254388" y="4071938"/>
            <a:ext cx="4476466" cy="1878012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Oběh zboží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a logistika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273C0B-A16B-4032-8196-C93E71B4578F}"/>
              </a:ext>
            </a:extLst>
          </p:cNvPr>
          <p:cNvSpPr txBox="1"/>
          <p:nvPr/>
        </p:nvSpPr>
        <p:spPr>
          <a:xfrm>
            <a:off x="7765576" y="395785"/>
            <a:ext cx="196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1234000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29017" y="214999"/>
            <a:ext cx="4347949" cy="6721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obchodu</a:t>
            </a:r>
          </a:p>
        </p:txBody>
      </p:sp>
      <p:sp>
        <p:nvSpPr>
          <p:cNvPr id="1844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96164" y="1037230"/>
            <a:ext cx="5792787" cy="55955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Překlenovací</a:t>
            </a:r>
            <a:r>
              <a:rPr lang="cs-CZ" sz="4100" b="1" dirty="0">
                <a:solidFill>
                  <a:srgbClr val="008080"/>
                </a:solidFill>
              </a:rPr>
              <a:t>                  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 </a:t>
            </a:r>
            <a:r>
              <a:rPr lang="cs-CZ" sz="4100" b="1" dirty="0"/>
              <a:t>místní podmínky výroby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sortimentní disproporce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čas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2.Uspokojování potřeb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nástroji tržního mechanismu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přímými zásahy státu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 kombinace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4100" b="1" dirty="0">
                <a:solidFill>
                  <a:srgbClr val="008080"/>
                </a:solidFill>
              </a:rPr>
              <a:t>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spotřeba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výroba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400" b="1" dirty="0"/>
              <a:t>                                                              </a:t>
            </a: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1258533" y="16970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1. Funkce obchodu - překlenutí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9179083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místních podmínek výroby, do nichž spadají: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přírodní podmínky (</a:t>
            </a:r>
            <a:r>
              <a:rPr lang="cs-CZ" sz="3200" dirty="0">
                <a:solidFill>
                  <a:srgbClr val="FF0000"/>
                </a:solidFill>
              </a:rPr>
              <a:t>zdroje surovin, klimatické podmínky apod.),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ekonomické podmínky (</a:t>
            </a:r>
            <a:r>
              <a:rPr lang="cs-CZ" sz="3200" dirty="0">
                <a:solidFill>
                  <a:srgbClr val="FF0000"/>
                </a:solidFill>
              </a:rPr>
              <a:t>technická úroveň výroby, specializace výroby, koncentrace výroby a organizace trhu…)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sortimentních disproporcí: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v množství, v sortimentu, v kvalitě, cílem je tvorba optimálních nákupních podmínek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rozdílů mezi časem výroby a spotřeby: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prostřednictvím skladování výrobků.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94961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8202304" y="195487"/>
            <a:ext cx="1356989" cy="1027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FE7B85-6762-4337-8955-AF3412C8A5CF}"/>
              </a:ext>
            </a:extLst>
          </p:cNvPr>
          <p:cNvSpPr txBox="1"/>
          <p:nvPr/>
        </p:nvSpPr>
        <p:spPr>
          <a:xfrm>
            <a:off x="9961555" y="1517304"/>
            <a:ext cx="1978925" cy="489364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Zboží koupíme i tam, kde se nevyrábí či nepěstuje.</a:t>
            </a:r>
          </a:p>
          <a:p>
            <a:pPr algn="ctr"/>
            <a:r>
              <a:rPr lang="cs-CZ" sz="2400" b="1" dirty="0"/>
              <a:t>Sortimentní disproporce se snižují.</a:t>
            </a:r>
          </a:p>
          <a:p>
            <a:pPr algn="ctr"/>
            <a:r>
              <a:rPr lang="cs-CZ" sz="2400" b="1" dirty="0"/>
              <a:t>Přispívá k tomu i digitalizace maloobchodu.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29D5F0-5961-4F45-8EAF-2DF92907E950}"/>
              </a:ext>
            </a:extLst>
          </p:cNvPr>
          <p:cNvCxnSpPr/>
          <p:nvPr/>
        </p:nvCxnSpPr>
        <p:spPr>
          <a:xfrm>
            <a:off x="6096000" y="2486800"/>
            <a:ext cx="2883586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5293" y="1846522"/>
            <a:ext cx="9144000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Vytvořit optimální nákupní podmínky pro uspokojování potřeb zákazníků lze třemi způsoby: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1. pouze nástroji tržního mechanismu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(působením nabídky a poptávky ve standardní tržní ekonomice)</a:t>
            </a:r>
          </a:p>
          <a:p>
            <a:endParaRPr lang="cs-CZ" sz="3200" dirty="0"/>
          </a:p>
          <a:p>
            <a:r>
              <a:rPr lang="cs-CZ" sz="3200" b="1" dirty="0"/>
              <a:t>-    </a:t>
            </a:r>
            <a:r>
              <a:rPr lang="cs-CZ" sz="3200" b="1" dirty="0">
                <a:solidFill>
                  <a:srgbClr val="FF0000"/>
                </a:solidFill>
              </a:rPr>
              <a:t>2</a:t>
            </a:r>
            <a:r>
              <a:rPr lang="cs-CZ" sz="3200" b="1" dirty="0"/>
              <a:t>. </a:t>
            </a:r>
            <a:r>
              <a:rPr lang="cs-CZ" sz="3200" b="1" dirty="0">
                <a:solidFill>
                  <a:srgbClr val="FF0000"/>
                </a:solidFill>
              </a:rPr>
              <a:t>pouze zásahy státu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(typické pro centrálně plánovanou ekonomiku v bývalém Československu)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4134"/>
            <a:ext cx="9697698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Vytvořit optimální nákupní podmínky pro uspokojování potřeb zákazníků lze: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3.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kombinací obou předchozích přístupů </a:t>
            </a:r>
            <a:r>
              <a:rPr lang="cs-CZ" sz="3200" b="1" dirty="0">
                <a:solidFill>
                  <a:srgbClr val="008080"/>
                </a:solidFill>
              </a:rPr>
              <a:t>- </a:t>
            </a:r>
            <a:r>
              <a:rPr lang="cs-CZ" sz="3200" i="1" dirty="0">
                <a:solidFill>
                  <a:srgbClr val="008080"/>
                </a:solidFill>
              </a:rPr>
              <a:t>nástroji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i="1" dirty="0">
                <a:solidFill>
                  <a:srgbClr val="008080"/>
                </a:solidFill>
              </a:rPr>
              <a:t>tržního mechanismu s určitou mírou zásahů státu do fungování odvětví obchodu </a:t>
            </a:r>
            <a:r>
              <a:rPr lang="cs-CZ" sz="3200" dirty="0">
                <a:solidFill>
                  <a:srgbClr val="008080"/>
                </a:solidFill>
              </a:rPr>
              <a:t>(v odůvodněných případech usměrňují příslušné orgány státní správy a samosprávy rozvoj maloobchodní sítě v rámci tržní ekonomiky prostřednictvím územního plánování, koordinace zájmů zákazníků, podnikatelských subjektů i měst, typické pro současné evropské tržní ekonomiky).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4836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87997" y="1161298"/>
            <a:ext cx="7950785" cy="5312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 Funkce obchodu ve sféře spotřeby</a:t>
            </a:r>
            <a:endParaRPr lang="en-GB" sz="3200" b="1" kern="0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spotřeby </a:t>
            </a:r>
            <a:r>
              <a:rPr lang="cs-CZ" sz="3200" dirty="0">
                <a:solidFill>
                  <a:srgbClr val="008080"/>
                </a:solidFill>
              </a:rPr>
              <a:t>působí na rozhodování spotřebitelů, podněcuje jejich zájem o zvyšování spotřeby, což se u obyvatelstva projevuje snahou o růst příjmů a v konečném důsledku přispívá k oživení ekonomiky apod. </a:t>
            </a:r>
          </a:p>
          <a:p>
            <a:pPr marL="285750" indent="-285750" algn="just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působí rovněž na kulturu, estetiku, zdraví a ekologické spotřební návyky obyvatelstva. K působení na spotřebitele využívá prvků komunikačního mixu.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607380" y="4135876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38E03D-D38C-47C4-89EA-CBA797BC1F74}"/>
              </a:ext>
            </a:extLst>
          </p:cNvPr>
          <p:cNvSpPr/>
          <p:nvPr/>
        </p:nvSpPr>
        <p:spPr>
          <a:xfrm>
            <a:off x="387997" y="274187"/>
            <a:ext cx="9854044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 obchodu </a:t>
            </a:r>
            <a:r>
              <a:rPr lang="cs-CZ" sz="3200" b="1" dirty="0">
                <a:solidFill>
                  <a:srgbClr val="008080"/>
                </a:solidFill>
              </a:rPr>
              <a:t> (ve spotřebě a ve výrobě)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E4AB52-5116-44A7-A5DF-3648F2E5D19F}"/>
              </a:ext>
            </a:extLst>
          </p:cNvPr>
          <p:cNvSpPr txBox="1"/>
          <p:nvPr/>
        </p:nvSpPr>
        <p:spPr>
          <a:xfrm>
            <a:off x="8959151" y="1668282"/>
            <a:ext cx="256577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Marketingová komunikace – reklama, podpora prodeje…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E4F3864-FCA8-47B9-A37B-DC47B1DC0735}"/>
              </a:ext>
            </a:extLst>
          </p:cNvPr>
          <p:cNvCxnSpPr/>
          <p:nvPr/>
        </p:nvCxnSpPr>
        <p:spPr>
          <a:xfrm>
            <a:off x="5786651" y="1784196"/>
            <a:ext cx="1992573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2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496876"/>
            <a:ext cx="11198952" cy="4721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- 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výroby </a:t>
            </a:r>
            <a:r>
              <a:rPr lang="cs-CZ" sz="3200" dirty="0">
                <a:solidFill>
                  <a:srgbClr val="008080"/>
                </a:solidFill>
              </a:rPr>
              <a:t>objasňuje výrobcům tendence ve vývoji trhu a podle nich  budoucí vývoj poptávky.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využívání elektronického propojení mezi subjekty logistického řetězce mezi obchodem a výrobou se přibližuje a urychluje.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informuje výrobce o budoucích potřebách zákazníků, aby mohl podle nich připravovat pružně výrobu, která bude odpovídat potřebám.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odhad budoucí poptávky je náročný již vzhledem k nesmírné internacionalizaci trhu.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73119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63095E-DAB7-41C4-92CB-3259A0168E39}"/>
              </a:ext>
            </a:extLst>
          </p:cNvPr>
          <p:cNvSpPr/>
          <p:nvPr/>
        </p:nvSpPr>
        <p:spPr>
          <a:xfrm>
            <a:off x="510555" y="324960"/>
            <a:ext cx="3757567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54568" y="576523"/>
            <a:ext cx="7217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Požadavky na absolvování předmětu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410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1. </a:t>
            </a:r>
            <a:r>
              <a:rPr lang="cs-CZ" sz="2800" b="1" dirty="0">
                <a:solidFill>
                  <a:srgbClr val="000066"/>
                </a:solidFill>
              </a:rPr>
              <a:t>   </a:t>
            </a:r>
            <a:r>
              <a:rPr lang="cs-CZ" sz="3200" b="1" dirty="0">
                <a:solidFill>
                  <a:srgbClr val="000066"/>
                </a:solidFill>
              </a:rPr>
              <a:t>Zpracování seminární práce na téma MOJ či jiného vybraného tématu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</a:t>
            </a:r>
            <a:r>
              <a:rPr lang="cs-CZ" sz="3200" b="1" dirty="0">
                <a:solidFill>
                  <a:srgbClr val="CC0000"/>
                </a:solidFill>
              </a:rPr>
              <a:t>Hodnocení</a:t>
            </a:r>
            <a:r>
              <a:rPr lang="cs-CZ" sz="3200" b="1" dirty="0">
                <a:solidFill>
                  <a:srgbClr val="000066"/>
                </a:solidFill>
              </a:rPr>
              <a:t>: max.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2. Úkoly, případové studie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r>
              <a:rPr lang="cs-CZ" sz="3200" b="1" dirty="0">
                <a:solidFill>
                  <a:srgbClr val="000066"/>
                </a:solidFill>
              </a:rPr>
              <a:t>(</a:t>
            </a:r>
            <a:r>
              <a:rPr lang="cs-CZ" sz="3200" b="1">
                <a:solidFill>
                  <a:srgbClr val="000066"/>
                </a:solidFill>
              </a:rPr>
              <a:t>4 úkoly po 5 bodech)</a:t>
            </a: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dirty="0">
                <a:solidFill>
                  <a:srgbClr val="000066"/>
                </a:solidFill>
              </a:rPr>
              <a:t>Písemná zkouška - </a:t>
            </a:r>
            <a:r>
              <a:rPr lang="cs-CZ" sz="3200" b="1" dirty="0">
                <a:solidFill>
                  <a:srgbClr val="FF0000"/>
                </a:solidFill>
              </a:rPr>
              <a:t>60 bodů (forma zkoušky se bude odvíjet od pandemické situace)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3"/>
              <a:defRPr/>
            </a:pPr>
            <a:r>
              <a:rPr lang="cs-CZ" sz="3200" b="1" dirty="0">
                <a:solidFill>
                  <a:srgbClr val="FF0000"/>
                </a:solidFill>
              </a:rPr>
              <a:t>Uzavření předmětu: </a:t>
            </a:r>
            <a:r>
              <a:rPr lang="cs-CZ" sz="3200" b="1" dirty="0">
                <a:solidFill>
                  <a:srgbClr val="000066"/>
                </a:solidFill>
              </a:rPr>
              <a:t>Body za SP + body za písemný test + úkoly z přednášky či semináře (celkově 100 bodů - úspěšnost min. 60%)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2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420478"/>
            <a:ext cx="7101384" cy="6835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dirty="0"/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Cílem naplňování funkcí obchodu je:</a:t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9229" y="1157222"/>
            <a:ext cx="8229600" cy="2052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              		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odhadnout směr budoucí poptávky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ochrana spotřebitele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zkvalitnění reprodukčního procesu.</a:t>
            </a:r>
          </a:p>
        </p:txBody>
      </p:sp>
      <p:pic>
        <p:nvPicPr>
          <p:cNvPr id="15364" name="Picture 5" descr="Tulipá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867" y="3429000"/>
            <a:ext cx="8208962" cy="31686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102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714574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ekonomické problémy 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 hlediska současného obchodu (SAMUELSON)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95313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latin typeface="Arial Black" pitchFamily="34" charset="0"/>
              </a:rPr>
              <a:t>Marketingový přístup (KOTLER):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135189" y="1989139"/>
            <a:ext cx="2592387" cy="1296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943475" y="1989139"/>
            <a:ext cx="2592388" cy="12969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751764" y="1989139"/>
            <a:ext cx="2592387" cy="12969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943475" y="4724400"/>
            <a:ext cx="2592388" cy="1296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985064" y="4699379"/>
            <a:ext cx="2592387" cy="12969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751764" y="4797425"/>
            <a:ext cx="2592387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274888" y="6350001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Utváření ceny zboží (P X N)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77672" y="244476"/>
            <a:ext cx="4162567" cy="1431925"/>
          </a:xfr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Tržní mechanismus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 koho, co, jak?</a:t>
            </a:r>
          </a:p>
        </p:txBody>
      </p:sp>
      <p:sp>
        <p:nvSpPr>
          <p:cNvPr id="22538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77672" y="1912961"/>
            <a:ext cx="3929063" cy="4191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Poptávka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Velikost populace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Důchody spotřebitelů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Substituce a komplementarita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Konečná cena zboží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9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9043" y="1912961"/>
            <a:ext cx="3929062" cy="419100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Nabídka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Vlastní náklady oběhu (logistické)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Ceny technologických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substitutů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Organizace trhu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0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5660" y="-166345"/>
            <a:ext cx="3671247" cy="881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Druhy obchodu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5660" y="492955"/>
            <a:ext cx="9987413" cy="6098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funkce</a:t>
            </a:r>
            <a:r>
              <a:rPr 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cs-CZ" dirty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obchod spotřebním zbožím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obchod výrobními prostředky</a:t>
            </a:r>
            <a:r>
              <a:rPr lang="cs-CZ" dirty="0">
                <a:solidFill>
                  <a:srgbClr val="008080"/>
                </a:solidFill>
              </a:rPr>
              <a:t>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rozsahu působnosti: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místní, regionální, celostátní, vnitřní, zahraniční a světový…</a:t>
            </a:r>
            <a:r>
              <a:rPr lang="cs-CZ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druhu činnosti: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maloobchod  (retailing)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velkoobchod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vlastnických forem: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soukromý obchod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státní 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</a:t>
            </a:r>
            <a:r>
              <a:rPr lang="cs-CZ" b="1" dirty="0">
                <a:solidFill>
                  <a:srgbClr val="008080"/>
                </a:solidFill>
              </a:rPr>
              <a:t>družstevní obchod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0251" y="188913"/>
            <a:ext cx="10259799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Zapamatujme si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Maloobchod není malá prodejna,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velkoobchod není velká prodejna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 prodává konečnému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spotřebiteli !!!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3" y="2962048"/>
            <a:ext cx="3862317" cy="31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8293" y="260351"/>
            <a:ext cx="3715296" cy="663575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91570" y="981075"/>
            <a:ext cx="9577980" cy="554355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Podmínkou vzniku obchodu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je zbožní výroba, dělba práce a specializace, vznik zbožně peněžních vztahů a samostatných hospodářských subjektů a logistiky.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Společenská dělba práce vyvolala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potřebu trhu</a:t>
            </a:r>
            <a:r>
              <a:rPr lang="cs-CZ" dirty="0"/>
              <a:t>,</a:t>
            </a:r>
            <a:r>
              <a:rPr lang="cs-CZ" dirty="0">
                <a:solidFill>
                  <a:srgbClr val="008080"/>
                </a:solidFill>
              </a:rPr>
              <a:t> který má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 své vývojové fáze.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Aktuální vztah mezi nabídkou a poptávkou řeší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ekonomické problémy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které mají z marketingového hlediska jiné pořadí otázek: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koho? Co? Jak?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 má 3 základní funkce: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překlenovací, uspokojování potřeb a aktivizující.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Existují různé druhy obchodu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členěné podle funkce, rozsahu působnosti, druhu činnosti, vlastnických forem.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006199"/>
            <a:ext cx="4806091" cy="3452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obchodní činnosti, významu obchodu pro národní hospodářství i historických souvislostí 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3297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849459"/>
            <a:ext cx="4806091" cy="401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Pojetí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Dělba práce a vznik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Fáze vývoje trhu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činitelé obchodní činnosti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Druhy 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556" y="467596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5107" y="3800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118795"/>
            <a:ext cx="7254749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jako činnost: 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- představuje v nejširším pojetí nákup a prodej zboží a služeb mezi ekonomickými subjekty-dodavateli a odběrateli (jakékoliv podniky, výrobci, podniky služeb…)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E4443B-031C-4966-9B63-888C47A2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2681" y="2871780"/>
            <a:ext cx="3078548" cy="200046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355107" y="1222854"/>
            <a:ext cx="65694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Obchod vnímáme jako činnost a jako instituci 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782395"/>
            <a:ext cx="762323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v institucionálním pojetí: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představují subjekty zabývající se převážně obchodní činností </a:t>
            </a: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(LIDL, Tesco </a:t>
            </a:r>
            <a:r>
              <a:rPr lang="cs-CZ" sz="3200" b="1" dirty="0" err="1">
                <a:solidFill>
                  <a:srgbClr val="FF0000"/>
                </a:solidFill>
              </a:rPr>
              <a:t>Stores</a:t>
            </a:r>
            <a:r>
              <a:rPr lang="cs-CZ" sz="3200" b="1" dirty="0">
                <a:solidFill>
                  <a:srgbClr val="FF0000"/>
                </a:solidFill>
              </a:rPr>
              <a:t>, OBI, Kaufland, Makro, IKEA).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713944-9042-4707-A82E-E321E351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0808" y="1453143"/>
            <a:ext cx="2895600" cy="21717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EC370F-0B15-4BC1-907B-71F854138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35620" y="4040427"/>
            <a:ext cx="3120788" cy="240198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099DCD-122E-429B-BAE1-ECF8FC053FB1}"/>
              </a:ext>
            </a:extLst>
          </p:cNvPr>
          <p:cNvSpPr txBox="1"/>
          <p:nvPr/>
        </p:nvSpPr>
        <p:spPr>
          <a:xfrm>
            <a:off x="5923128" y="6858000"/>
            <a:ext cx="4744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commons.wikimedia.org/wiki/File:Tchibo,_Va%C5%88kovka,_Brno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 (2019/2017)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28DC21-3BD4-4E90-B138-0FFA64CB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59732"/>
              </p:ext>
            </p:extLst>
          </p:nvPr>
        </p:nvGraphicFramePr>
        <p:xfrm>
          <a:off x="659786" y="1014051"/>
          <a:ext cx="10067381" cy="490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777128743"/>
                    </a:ext>
                  </a:extLst>
                </a:gridCol>
                <a:gridCol w="3238524">
                  <a:extLst>
                    <a:ext uri="{9D8B030D-6E8A-4147-A177-3AD203B41FA5}">
                      <a16:colId xmlns:a16="http://schemas.microsoft.com/office/drawing/2014/main" val="3752273235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3970280336"/>
                    </a:ext>
                  </a:extLst>
                </a:gridCol>
                <a:gridCol w="3534771">
                  <a:extLst>
                    <a:ext uri="{9D8B030D-6E8A-4147-A177-3AD203B41FA5}">
                      <a16:colId xmlns:a16="http://schemas.microsoft.com/office/drawing/2014/main" val="2290366978"/>
                    </a:ext>
                  </a:extLst>
                </a:gridCol>
              </a:tblGrid>
              <a:tr h="70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Pořadí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2019/2017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Společnost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Tržby celkem v mld. Kč, bez DPH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Řetězec- počet vlastních prodejen k říjnu 2019 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36785"/>
                  </a:ext>
                </a:extLst>
              </a:tr>
              <a:tr h="2332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(1)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KAUFLAND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57,69 (58,35)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131 (127)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864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(4)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LIDL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52,31 (38,35)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249 (234)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1190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(2)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Albert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49,76 (48,33)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hypermarket 90 (91), supermarket 235 (240)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1293"/>
                  </a:ext>
                </a:extLst>
              </a:tr>
              <a:tr h="85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(3)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TESCO STORES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44,56 (44,42)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hypermarket 75 (75), hypermarket Extra 9 (9), supermarket 59 (60), OD / City / My 4 (6), Expres 43 (46)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71061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(6)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PENNY MARKET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36,63 (31,99)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 381 (368)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50617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(5)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GECO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36,48 (32,97)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 tabák-tisk 304 (277)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20685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 (7)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MAKRO CASH &amp; CARRY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29,95 (29,90)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13 (13), Drive In 0 (2)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0602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(9)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BILLA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27,98 (22,76)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 224 (216), Billa stop &amp; shop64 (43)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5039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(8)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GLOBUS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23,05 (22,81)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(15), Globus </a:t>
                      </a:r>
                      <a:r>
                        <a:rPr lang="cs-CZ" sz="1600" dirty="0" err="1">
                          <a:effectLst/>
                        </a:rPr>
                        <a:t>Fresh</a:t>
                      </a:r>
                      <a:r>
                        <a:rPr lang="cs-CZ" sz="1600" dirty="0">
                          <a:effectLst/>
                        </a:rPr>
                        <a:t> 1 (0)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1222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JIP VÝCHODOČESKÁ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13,20 (14,50)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 37 (39), Plus JIP 148 (115), Cash &amp; Carry 12 (11)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914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FD97CC1-3357-40BA-8619-E0C0B4BE13DF}"/>
              </a:ext>
            </a:extLst>
          </p:cNvPr>
          <p:cNvSpPr txBox="1"/>
          <p:nvPr/>
        </p:nvSpPr>
        <p:spPr>
          <a:xfrm>
            <a:off x="646112" y="5920678"/>
            <a:ext cx="96107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Nejoblíbenější řetězec: LIDL (2019)</a:t>
            </a:r>
          </a:p>
        </p:txBody>
      </p:sp>
    </p:spTree>
    <p:extLst>
      <p:ext uri="{BB962C8B-B14F-4D97-AF65-F5344CB8AC3E}">
        <p14:creationId xmlns:p14="http://schemas.microsoft.com/office/powerpoint/2010/main" val="29692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zboží(10/2020)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00291"/>
              </p:ext>
            </p:extLst>
          </p:nvPr>
        </p:nvGraphicFramePr>
        <p:xfrm>
          <a:off x="1223526" y="1027705"/>
          <a:ext cx="8189220" cy="534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  <a:gridCol w="3562571">
                  <a:extLst>
                    <a:ext uri="{9D8B030D-6E8A-4147-A177-3AD203B41FA5}">
                      <a16:colId xmlns:a16="http://schemas.microsoft.com/office/drawing/2014/main" val="151381929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Řetězec (počet vlastních prodejen k říjnu 2017)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57,69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(263)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56,28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(134)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52,26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HM (89), supermarket (238)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42,97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HM (80), HM Extra (9), SM(57), Expres (38)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tabák - tisk (314)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 (389)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29,83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 (238), Billa stop &amp; </a:t>
                      </a:r>
                      <a:r>
                        <a:rPr lang="cs-CZ" sz="1800" dirty="0" err="1">
                          <a:effectLst/>
                        </a:rPr>
                        <a:t>shop</a:t>
                      </a:r>
                      <a:r>
                        <a:rPr lang="cs-CZ" sz="1800" dirty="0">
                          <a:effectLst/>
                        </a:rPr>
                        <a:t> (64)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28,57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(13)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(15)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Valmont</a:t>
                      </a:r>
                      <a:r>
                        <a:rPr lang="cs-CZ" sz="1800" dirty="0">
                          <a:effectLst/>
                        </a:rPr>
                        <a:t> (130), GGT (58)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652038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4037009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4" y="4463288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9" y="4809039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5247968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7" y="5661530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978267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13D1FF-D58C-4B41-A5C4-6B45758CD044}"/>
              </a:ext>
            </a:extLst>
          </p:cNvPr>
          <p:cNvSpPr/>
          <p:nvPr/>
        </p:nvSpPr>
        <p:spPr>
          <a:xfrm>
            <a:off x="1223526" y="6410410"/>
            <a:ext cx="446814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2020: LIDL</a:t>
            </a:r>
          </a:p>
        </p:txBody>
      </p:sp>
    </p:spTree>
    <p:extLst>
      <p:ext uri="{BB962C8B-B14F-4D97-AF65-F5344CB8AC3E}">
        <p14:creationId xmlns:p14="http://schemas.microsoft.com/office/powerpoint/2010/main" val="3757857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2248</Words>
  <Application>Microsoft Office PowerPoint</Application>
  <PresentationFormat>Širokoúhlá obrazovka</PresentationFormat>
  <Paragraphs>391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Historický vývoj trhu 3 základní fáze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jsou tedy podmínky vzniku obchodu?</vt:lpstr>
      <vt:lpstr>Funkce 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Cílem naplňování funkcí obchodu je: </vt:lpstr>
      <vt:lpstr> Základní ekonomické problémy  z hlediska současného obchodu (SAMUELSON) </vt:lpstr>
      <vt:lpstr>Tržní mechanismus Pro koho, co, jak?</vt:lpstr>
      <vt:lpstr>Druhy obchodu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191</cp:revision>
  <dcterms:created xsi:type="dcterms:W3CDTF">2016-11-25T20:36:16Z</dcterms:created>
  <dcterms:modified xsi:type="dcterms:W3CDTF">2022-03-02T12:12:06Z</dcterms:modified>
</cp:coreProperties>
</file>