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69" r:id="rId3"/>
    <p:sldId id="270" r:id="rId4"/>
    <p:sldId id="271" r:id="rId5"/>
    <p:sldId id="272" r:id="rId6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l0006" initials="h" lastIdx="12" clrIdx="0">
    <p:extLst>
      <p:ext uri="{19B8F6BF-5375-455C-9EA6-DF929625EA0E}">
        <p15:presenceInfo xmlns:p15="http://schemas.microsoft.com/office/powerpoint/2012/main" userId="hal0006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754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14.03.2022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4036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2244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0244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2456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040560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 01</a:t>
            </a:r>
            <a:b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259632" y="3507854"/>
            <a:ext cx="3888432" cy="72008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0" algn="r">
              <a:buNone/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Bodovací metoda a metoda pořadí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292080" y="3262365"/>
            <a:ext cx="3824207" cy="16136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Michal Halaška, Ph.D.</a:t>
            </a:r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Vyberte nejvhodnější motorovou kosu ze tří možností. Uvažujte následující kritéria: cena, výkon, hmotnost. Jednotlivé hodnoty kritérií pro všechny typy motorových kos najdete v tabulce na následujícím snímku. Jednotlivá kritéria mají následující váhy: 0.5 pro cenu, 0.2 pro výkon a 0.3 pro hmotnost. Výpočet proveďte s využitím bodovací metody i metody pořadí.</a:t>
            </a:r>
          </a:p>
          <a:p>
            <a:pPr marL="0" indent="0">
              <a:buNone/>
            </a:pPr>
            <a:endParaRPr lang="cs-CZ" altLang="cs-CZ" sz="2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1/4</a:t>
            </a:r>
          </a:p>
        </p:txBody>
      </p:sp>
    </p:spTree>
    <p:extLst>
      <p:ext uri="{BB962C8B-B14F-4D97-AF65-F5344CB8AC3E}">
        <p14:creationId xmlns:p14="http://schemas.microsoft.com/office/powerpoint/2010/main" val="2739980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2/4</a:t>
            </a:r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57146FBA-5707-4C79-AACD-E5FE0F9BDF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144499"/>
              </p:ext>
            </p:extLst>
          </p:nvPr>
        </p:nvGraphicFramePr>
        <p:xfrm>
          <a:off x="515560" y="1131590"/>
          <a:ext cx="7512824" cy="30963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8206">
                  <a:extLst>
                    <a:ext uri="{9D8B030D-6E8A-4147-A177-3AD203B41FA5}">
                      <a16:colId xmlns:a16="http://schemas.microsoft.com/office/drawing/2014/main" val="3523158246"/>
                    </a:ext>
                  </a:extLst>
                </a:gridCol>
                <a:gridCol w="1878206">
                  <a:extLst>
                    <a:ext uri="{9D8B030D-6E8A-4147-A177-3AD203B41FA5}">
                      <a16:colId xmlns:a16="http://schemas.microsoft.com/office/drawing/2014/main" val="455506638"/>
                    </a:ext>
                  </a:extLst>
                </a:gridCol>
                <a:gridCol w="1878206">
                  <a:extLst>
                    <a:ext uri="{9D8B030D-6E8A-4147-A177-3AD203B41FA5}">
                      <a16:colId xmlns:a16="http://schemas.microsoft.com/office/drawing/2014/main" val="2958030443"/>
                    </a:ext>
                  </a:extLst>
                </a:gridCol>
                <a:gridCol w="1878206">
                  <a:extLst>
                    <a:ext uri="{9D8B030D-6E8A-4147-A177-3AD203B41FA5}">
                      <a16:colId xmlns:a16="http://schemas.microsoft.com/office/drawing/2014/main" val="3469371348"/>
                    </a:ext>
                  </a:extLst>
                </a:gridCol>
              </a:tblGrid>
              <a:tr h="117447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</a:rPr>
                        <a:t>Typ kosy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</a:rPr>
                        <a:t>Cena [Kč]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</a:rPr>
                        <a:t>Výkon [kW/min]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</a:rPr>
                        <a:t>Hmotnost [kg]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50016517"/>
                  </a:ext>
                </a:extLst>
              </a:tr>
              <a:tr h="640623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>
                          <a:effectLst/>
                        </a:rPr>
                        <a:t>722 S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</a:rPr>
                        <a:t>9 600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</a:rPr>
                        <a:t>0,9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>
                          <a:effectLst/>
                        </a:rPr>
                        <a:t>5,8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10507592"/>
                  </a:ext>
                </a:extLst>
              </a:tr>
              <a:tr h="640623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>
                          <a:effectLst/>
                        </a:rPr>
                        <a:t>726 D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</a:rPr>
                        <a:t>10 900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</a:rPr>
                        <a:t>0,8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>
                          <a:effectLst/>
                        </a:rPr>
                        <a:t>6,2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95860445"/>
                  </a:ext>
                </a:extLst>
              </a:tr>
              <a:tr h="640623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>
                          <a:effectLst/>
                        </a:rPr>
                        <a:t>735 S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>
                          <a:effectLst/>
                        </a:rPr>
                        <a:t>12 950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</a:rPr>
                        <a:t>1,1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</a:rPr>
                        <a:t>6,2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59060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3139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771550"/>
            <a:ext cx="7920880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Vyberte nejvhodnější firmu pro realizaci www portálu. Uvažujte následující kritéria: cena, doba realizace, reference a věcné řešení. Jednotlivé hodnoty kritérií pro všechny typy motorových kos najdete v tabulce na následujícím snímku. Jednotlivá kritéria mají následující váhy: 0.3 pro cenu, 0.2 pro dobu realizace, 0.1 pro reference a 0.3 pro věcné řešení. Výpočet proveďte s využitím bodovací metody i metody pořadí.</a:t>
            </a:r>
          </a:p>
          <a:p>
            <a:pPr marL="0" indent="0">
              <a:buNone/>
            </a:pPr>
            <a:endParaRPr lang="cs-CZ" altLang="cs-CZ" sz="2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2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3/4</a:t>
            </a:r>
          </a:p>
        </p:txBody>
      </p:sp>
    </p:spTree>
    <p:extLst>
      <p:ext uri="{BB962C8B-B14F-4D97-AF65-F5344CB8AC3E}">
        <p14:creationId xmlns:p14="http://schemas.microsoft.com/office/powerpoint/2010/main" val="2025196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2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4/4</a:t>
            </a: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7CBFC1AB-4FCD-48EB-8AA5-BDE42C7F24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29960"/>
              </p:ext>
            </p:extLst>
          </p:nvPr>
        </p:nvGraphicFramePr>
        <p:xfrm>
          <a:off x="611561" y="843558"/>
          <a:ext cx="6624735" cy="37444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24947">
                  <a:extLst>
                    <a:ext uri="{9D8B030D-6E8A-4147-A177-3AD203B41FA5}">
                      <a16:colId xmlns:a16="http://schemas.microsoft.com/office/drawing/2014/main" val="115312637"/>
                    </a:ext>
                  </a:extLst>
                </a:gridCol>
                <a:gridCol w="1324947">
                  <a:extLst>
                    <a:ext uri="{9D8B030D-6E8A-4147-A177-3AD203B41FA5}">
                      <a16:colId xmlns:a16="http://schemas.microsoft.com/office/drawing/2014/main" val="4245824185"/>
                    </a:ext>
                  </a:extLst>
                </a:gridCol>
                <a:gridCol w="1324947">
                  <a:extLst>
                    <a:ext uri="{9D8B030D-6E8A-4147-A177-3AD203B41FA5}">
                      <a16:colId xmlns:a16="http://schemas.microsoft.com/office/drawing/2014/main" val="3002112065"/>
                    </a:ext>
                  </a:extLst>
                </a:gridCol>
                <a:gridCol w="1324947">
                  <a:extLst>
                    <a:ext uri="{9D8B030D-6E8A-4147-A177-3AD203B41FA5}">
                      <a16:colId xmlns:a16="http://schemas.microsoft.com/office/drawing/2014/main" val="3309451859"/>
                    </a:ext>
                  </a:extLst>
                </a:gridCol>
                <a:gridCol w="1324947">
                  <a:extLst>
                    <a:ext uri="{9D8B030D-6E8A-4147-A177-3AD203B41FA5}">
                      <a16:colId xmlns:a16="http://schemas.microsoft.com/office/drawing/2014/main" val="1060586912"/>
                    </a:ext>
                  </a:extLst>
                </a:gridCol>
              </a:tblGrid>
              <a:tr h="1248139">
                <a:tc>
                  <a:txBody>
                    <a:bodyPr/>
                    <a:lstStyle/>
                    <a:p>
                      <a:pPr algn="ctr" fontAlgn="ctr"/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Cena [Kč]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Doba realizace [měsíce]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Rerefence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Věcné řešení [body]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0009184"/>
                  </a:ext>
                </a:extLst>
              </a:tr>
              <a:tr h="62406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Firma 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80 000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12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bez zkušeností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70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69304387"/>
                  </a:ext>
                </a:extLst>
              </a:tr>
              <a:tr h="62406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Firma 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160 000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12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výborné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80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63321126"/>
                  </a:ext>
                </a:extLst>
              </a:tr>
              <a:tr h="62406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Firma 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180 000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15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dobré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64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25355206"/>
                  </a:ext>
                </a:extLst>
              </a:tr>
              <a:tr h="62406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Firma 4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220 000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7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vynikající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90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24618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0147735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7907</TotalTime>
  <Words>258</Words>
  <Application>Microsoft Office PowerPoint</Application>
  <PresentationFormat>Předvádění na obrazovce (16:9)</PresentationFormat>
  <Paragraphs>62</Paragraphs>
  <Slides>5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SLU</vt:lpstr>
      <vt:lpstr>Seminář 01 </vt:lpstr>
      <vt:lpstr>Příklad č. 1</vt:lpstr>
      <vt:lpstr>Příklad č. 1</vt:lpstr>
      <vt:lpstr>Příklad č. 2</vt:lpstr>
      <vt:lpstr>Příklad č.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hal0006</cp:lastModifiedBy>
  <cp:revision>174</cp:revision>
  <dcterms:created xsi:type="dcterms:W3CDTF">2016-07-06T15:42:34Z</dcterms:created>
  <dcterms:modified xsi:type="dcterms:W3CDTF">2022-03-14T13:33:07Z</dcterms:modified>
</cp:coreProperties>
</file>