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4" r:id="rId4"/>
    <p:sldId id="286" r:id="rId5"/>
    <p:sldId id="275" r:id="rId6"/>
    <p:sldId id="27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36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26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0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27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264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70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4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8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5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65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5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03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 a účetní systém MRP K/S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9/14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94977F4-925D-41B6-A151-09E8A5D80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40588"/>
              </p:ext>
            </p:extLst>
          </p:nvPr>
        </p:nvGraphicFramePr>
        <p:xfrm>
          <a:off x="467544" y="843558"/>
          <a:ext cx="6912767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5103">
                  <a:extLst>
                    <a:ext uri="{9D8B030D-6E8A-4147-A177-3AD203B41FA5}">
                      <a16:colId xmlns:a16="http://schemas.microsoft.com/office/drawing/2014/main" val="3636903347"/>
                    </a:ext>
                  </a:extLst>
                </a:gridCol>
                <a:gridCol w="1348832">
                  <a:extLst>
                    <a:ext uri="{9D8B030D-6E8A-4147-A177-3AD203B41FA5}">
                      <a16:colId xmlns:a16="http://schemas.microsoft.com/office/drawing/2014/main" val="1036045704"/>
                    </a:ext>
                  </a:extLst>
                </a:gridCol>
                <a:gridCol w="1348832">
                  <a:extLst>
                    <a:ext uri="{9D8B030D-6E8A-4147-A177-3AD203B41FA5}">
                      <a16:colId xmlns:a16="http://schemas.microsoft.com/office/drawing/2014/main" val="329426323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Název  účtu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Číslo účtu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Částka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851905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Pokladna - korunová (CZK)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211/001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150000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151947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Pokladna - devizová (EUR)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211/002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3000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49712578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Bankovní účet - Komerční banka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221/001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1000000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95808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Bankovní účet - Česká spořitelna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221/002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300000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894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98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pokladnu s názvem „Pokladna korunová“ a definujte příslušnou číselnou řadu. Počáteční stav korunové pokladny nastavte na 150 000 Kč a propojte pokladnu s účtem 211/001.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10/14</a:t>
            </a:r>
          </a:p>
        </p:txBody>
      </p:sp>
    </p:spTree>
    <p:extLst>
      <p:ext uri="{BB962C8B-B14F-4D97-AF65-F5344CB8AC3E}">
        <p14:creationId xmlns:p14="http://schemas.microsoft.com/office/powerpoint/2010/main" val="110398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pokladnu s názvem „Pokladna devizová“ a použijte časové řady definované v předešlém příkladu. Počáteční stav devizové pokladny nastavte na 3 000 EUR a propojte pokladnu s účtem 211/002.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11/14</a:t>
            </a:r>
          </a:p>
        </p:txBody>
      </p:sp>
    </p:spTree>
    <p:extLst>
      <p:ext uri="{BB962C8B-B14F-4D97-AF65-F5344CB8AC3E}">
        <p14:creationId xmlns:p14="http://schemas.microsoft.com/office/powerpoint/2010/main" val="231665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/>
              <a:t>S využitím </a:t>
            </a:r>
            <a:r>
              <a:rPr lang="cs-CZ" sz="4000" dirty="0" err="1"/>
              <a:t>citacepro</a:t>
            </a:r>
            <a:r>
              <a:rPr lang="cs-CZ" sz="4000" dirty="0"/>
              <a:t>, najděte na internetu tři libovolné online zdroje, a tři libovolné monografie a uveďte jejich citace ve stylu Harvard. </a:t>
            </a:r>
            <a:endParaRPr lang="cs-CZ" altLang="cs-CZ" sz="4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12/14</a:t>
            </a:r>
          </a:p>
        </p:txBody>
      </p:sp>
    </p:spTree>
    <p:extLst>
      <p:ext uri="{BB962C8B-B14F-4D97-AF65-F5344CB8AC3E}">
        <p14:creationId xmlns:p14="http://schemas.microsoft.com/office/powerpoint/2010/main" val="1005029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/>
              <a:t>Diskutujte rozdíly mezi následujícími styly citací pro monografie a online zdroje – APA </a:t>
            </a:r>
            <a:r>
              <a:rPr lang="cs-CZ" sz="4000" dirty="0" err="1"/>
              <a:t>vs</a:t>
            </a:r>
            <a:r>
              <a:rPr lang="cs-CZ" sz="4000" dirty="0"/>
              <a:t> Harvard </a:t>
            </a:r>
            <a:r>
              <a:rPr lang="cs-CZ" sz="4000" dirty="0" err="1"/>
              <a:t>vs</a:t>
            </a:r>
            <a:r>
              <a:rPr lang="cs-CZ" sz="4000" dirty="0"/>
              <a:t> Chicago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13/14</a:t>
            </a:r>
          </a:p>
        </p:txBody>
      </p:sp>
    </p:spTree>
    <p:extLst>
      <p:ext uri="{BB962C8B-B14F-4D97-AF65-F5344CB8AC3E}">
        <p14:creationId xmlns:p14="http://schemas.microsoft.com/office/powerpoint/2010/main" val="20390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Do účetního deníku vložte paragon za nákup kancelářských potřeb, cena včetně DPH 840 Kč. Zaplaceno v hotovosti firmě Papírnictví, IČ: 35968715, Nádražní 3315, 760 01 Zlín, s bankovním účtem u ČS a účtem 1472581311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14/14</a:t>
            </a:r>
          </a:p>
        </p:txBody>
      </p:sp>
    </p:spTree>
    <p:extLst>
      <p:ext uri="{BB962C8B-B14F-4D97-AF65-F5344CB8AC3E}">
        <p14:creationId xmlns:p14="http://schemas.microsoft.com/office/powerpoint/2010/main" val="122663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Nastavte na syntetickém účtu „Zboží na skladě“ (MD 132) počáteční stav ve výši 100 000 Kč, a na účtu „Krátkodobé bankovní úvěry“ (D 231) nastavte počáteční stav ve výši 200 000 Kč.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1/14</a:t>
            </a:r>
          </a:p>
        </p:txBody>
      </p:sp>
    </p:spTree>
    <p:extLst>
      <p:ext uri="{BB962C8B-B14F-4D97-AF65-F5344CB8AC3E}">
        <p14:creationId xmlns:p14="http://schemas.microsoft.com/office/powerpoint/2010/main" val="27399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Nastavte počáteční stavy a příslušné částky na předepsaných účtech. Účty a počáteční stavy naleznete na následujícím snímku.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2/14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3/14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6475BA8-7431-441B-A3FC-67E0A1574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77882"/>
              </p:ext>
            </p:extLst>
          </p:nvPr>
        </p:nvGraphicFramePr>
        <p:xfrm>
          <a:off x="1691680" y="915566"/>
          <a:ext cx="5256584" cy="34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7667">
                  <a:extLst>
                    <a:ext uri="{9D8B030D-6E8A-4147-A177-3AD203B41FA5}">
                      <a16:colId xmlns:a16="http://schemas.microsoft.com/office/drawing/2014/main" val="1429943333"/>
                    </a:ext>
                  </a:extLst>
                </a:gridCol>
                <a:gridCol w="1425515">
                  <a:extLst>
                    <a:ext uri="{9D8B030D-6E8A-4147-A177-3AD203B41FA5}">
                      <a16:colId xmlns:a16="http://schemas.microsoft.com/office/drawing/2014/main" val="2272622019"/>
                    </a:ext>
                  </a:extLst>
                </a:gridCol>
                <a:gridCol w="1633402">
                  <a:extLst>
                    <a:ext uri="{9D8B030D-6E8A-4147-A177-3AD203B41FA5}">
                      <a16:colId xmlns:a16="http://schemas.microsoft.com/office/drawing/2014/main" val="2883249217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účtu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Číslo účtu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Částka [Kč]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66215446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Zaměstnanci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331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100000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665443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Ceniny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213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150000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1236975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Základní kapitál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411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2500000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1956576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Stavby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021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4000000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0236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05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Proveďte kontrolu syntetických účtů. V případě, že nebude platit rovnováha mezi aktivy a pasivy, upravte počáteční stav na Vámi vybraném účtu, aby byla tato situace napravena.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4/14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Vyhledejte z dostupných zdrojů rozdíl mezi syntetickým a analytickým účtem a uveďte patřičné definice. Následně uveďte příslušný zdroj ve stylu Harvard.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5/14</a:t>
            </a:r>
          </a:p>
        </p:txBody>
      </p:sp>
    </p:spTree>
    <p:extLst>
      <p:ext uri="{BB962C8B-B14F-4D97-AF65-F5344CB8AC3E}">
        <p14:creationId xmlns:p14="http://schemas.microsoft.com/office/powerpoint/2010/main" val="322194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Vytvořte analytické účty „Pokladna – korunová (CZK)“ (211/001) a „Pokladna – devizová (EUR)“ (211/002) pro účet „Pokladna“ (211).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6/14</a:t>
            </a:r>
          </a:p>
        </p:txBody>
      </p:sp>
    </p:spTree>
    <p:extLst>
      <p:ext uri="{BB962C8B-B14F-4D97-AF65-F5344CB8AC3E}">
        <p14:creationId xmlns:p14="http://schemas.microsoft.com/office/powerpoint/2010/main" val="232236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Vytvořte analytické účty „Bankovní účet – Komerční banka“ (221/001) a „Bankovní účet – Česká spořitelna“ (221/002) pro účet „Peněžní prostředky na účtech“ (221). U obou účtů nastavte českou měnu.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7/14</a:t>
            </a:r>
          </a:p>
        </p:txBody>
      </p:sp>
    </p:spTree>
    <p:extLst>
      <p:ext uri="{BB962C8B-B14F-4D97-AF65-F5344CB8AC3E}">
        <p14:creationId xmlns:p14="http://schemas.microsoft.com/office/powerpoint/2010/main" val="138565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Nastavte počáteční stavy a příslušné částky na předepsaných analytických účtech. Účty a počáteční stavy naleznete na následujícím snímku.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8/14</a:t>
            </a:r>
          </a:p>
        </p:txBody>
      </p:sp>
    </p:spTree>
    <p:extLst>
      <p:ext uri="{BB962C8B-B14F-4D97-AF65-F5344CB8AC3E}">
        <p14:creationId xmlns:p14="http://schemas.microsoft.com/office/powerpoint/2010/main" val="115183124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9155</TotalTime>
  <Words>561</Words>
  <Application>Microsoft Office PowerPoint</Application>
  <PresentationFormat>Předvádění na obrazovce (16:9)</PresentationFormat>
  <Paragraphs>101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Seminář 03 </vt:lpstr>
      <vt:lpstr>Příklad č. 1 – řešený</vt:lpstr>
      <vt:lpstr>Příklad č. 2 – samostatný</vt:lpstr>
      <vt:lpstr>Příklad č. 2 – samostatný</vt:lpstr>
      <vt:lpstr>Příklad č. 3 – samostatný</vt:lpstr>
      <vt:lpstr>Příklad č. 4 – samostatný</vt:lpstr>
      <vt:lpstr>Příklad č. 5 – řešený</vt:lpstr>
      <vt:lpstr>Příklad č. 6 – samostatný</vt:lpstr>
      <vt:lpstr>Příklad č. 7 – samostatný</vt:lpstr>
      <vt:lpstr>Příklad č. 7 – samostatný</vt:lpstr>
      <vt:lpstr>Příklad č. 8 – řešený</vt:lpstr>
      <vt:lpstr>Příklad č. 9 – samostatný</vt:lpstr>
      <vt:lpstr>Příklad č. 10 – samostatný</vt:lpstr>
      <vt:lpstr>Příklad č. 11– samostatný</vt:lpstr>
      <vt:lpstr>Příklad č. 12 – řešený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211</cp:revision>
  <dcterms:created xsi:type="dcterms:W3CDTF">2016-07-06T15:42:34Z</dcterms:created>
  <dcterms:modified xsi:type="dcterms:W3CDTF">2022-03-14T13:35:59Z</dcterms:modified>
</cp:coreProperties>
</file>