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256" r:id="rId2"/>
    <p:sldId id="269" r:id="rId3"/>
    <p:sldId id="274" r:id="rId4"/>
    <p:sldId id="286" r:id="rId5"/>
    <p:sldId id="275" r:id="rId6"/>
    <p:sldId id="27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5" r:id="rId16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l0006" initials="h" lastIdx="12" clrIdx="0">
    <p:extLst>
      <p:ext uri="{19B8F6BF-5375-455C-9EA6-DF929625EA0E}">
        <p15:presenceInfo xmlns:p15="http://schemas.microsoft.com/office/powerpoint/2012/main" userId="hal0006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754" y="6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14.03.2022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40360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31261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8003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02279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52642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77038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26646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6597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96766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46452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35803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69857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86545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46590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040560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algn="l"/>
            <a:r>
              <a:rPr lang="cs-CZ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Seminář 03</a:t>
            </a:r>
            <a:br>
              <a:rPr lang="cs-CZ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259632" y="3507854"/>
            <a:ext cx="3888432" cy="720080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0" indent="0" algn="r">
              <a:buNone/>
            </a:pPr>
            <a:r>
              <a:rPr lang="cs-CZ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ERP a účetní systém MRP K/S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292080" y="3262365"/>
            <a:ext cx="3824207" cy="16136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et Ing. Michal Halaška, Ph.D.</a:t>
            </a:r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7 – samostatný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9/14</a:t>
            </a:r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C94977F4-925D-41B6-A151-09E8A5D808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440588"/>
              </p:ext>
            </p:extLst>
          </p:nvPr>
        </p:nvGraphicFramePr>
        <p:xfrm>
          <a:off x="467544" y="843558"/>
          <a:ext cx="6912767" cy="3600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15103">
                  <a:extLst>
                    <a:ext uri="{9D8B030D-6E8A-4147-A177-3AD203B41FA5}">
                      <a16:colId xmlns:a16="http://schemas.microsoft.com/office/drawing/2014/main" val="3636903347"/>
                    </a:ext>
                  </a:extLst>
                </a:gridCol>
                <a:gridCol w="1348832">
                  <a:extLst>
                    <a:ext uri="{9D8B030D-6E8A-4147-A177-3AD203B41FA5}">
                      <a16:colId xmlns:a16="http://schemas.microsoft.com/office/drawing/2014/main" val="1036045704"/>
                    </a:ext>
                  </a:extLst>
                </a:gridCol>
                <a:gridCol w="1348832">
                  <a:extLst>
                    <a:ext uri="{9D8B030D-6E8A-4147-A177-3AD203B41FA5}">
                      <a16:colId xmlns:a16="http://schemas.microsoft.com/office/drawing/2014/main" val="3294263235"/>
                    </a:ext>
                  </a:extLst>
                </a:gridCol>
              </a:tblGrid>
              <a:tr h="720080">
                <a:tc>
                  <a:txBody>
                    <a:bodyPr/>
                    <a:lstStyle/>
                    <a:p>
                      <a:pPr algn="l" fontAlgn="ctr"/>
                      <a:r>
                        <a:rPr lang="cs-CZ" sz="2400" u="none" strike="noStrike">
                          <a:effectLst/>
                        </a:rPr>
                        <a:t>Název  účtu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400" u="none" strike="noStrike">
                          <a:effectLst/>
                        </a:rPr>
                        <a:t>Číslo účtu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400" u="none" strike="noStrike">
                          <a:effectLst/>
                        </a:rPr>
                        <a:t>Částka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838519054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l" fontAlgn="ctr"/>
                      <a:r>
                        <a:rPr lang="cs-CZ" sz="2400" u="none" strike="noStrike">
                          <a:effectLst/>
                        </a:rPr>
                        <a:t>Pokladna - korunová (CZK)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400" u="none" strike="noStrike">
                          <a:effectLst/>
                        </a:rPr>
                        <a:t>211/001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400" u="none" strike="noStrike">
                          <a:effectLst/>
                        </a:rPr>
                        <a:t>150000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861519471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l" fontAlgn="ctr"/>
                      <a:r>
                        <a:rPr lang="cs-CZ" sz="2400" u="none" strike="noStrike" dirty="0">
                          <a:effectLst/>
                        </a:rPr>
                        <a:t>Pokladna - devizová (EUR)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400" u="none" strike="noStrike">
                          <a:effectLst/>
                        </a:rPr>
                        <a:t>211/002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400" u="none" strike="noStrike">
                          <a:effectLst/>
                        </a:rPr>
                        <a:t>3000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649712578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l" fontAlgn="ctr"/>
                      <a:r>
                        <a:rPr lang="cs-CZ" sz="2400" u="none" strike="noStrike">
                          <a:effectLst/>
                        </a:rPr>
                        <a:t>Bankovní účet - Komerční banka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400" u="none" strike="noStrike">
                          <a:effectLst/>
                        </a:rPr>
                        <a:t>221/001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400" u="none" strike="noStrike">
                          <a:effectLst/>
                        </a:rPr>
                        <a:t>1000000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57958086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l" fontAlgn="ctr"/>
                      <a:r>
                        <a:rPr lang="cs-CZ" sz="2400" u="none" strike="noStrike">
                          <a:effectLst/>
                        </a:rPr>
                        <a:t>Bankovní účet - Česká spořitelna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400" u="none" strike="noStrike">
                          <a:effectLst/>
                        </a:rPr>
                        <a:t>221/002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400" u="none" strike="noStrike" dirty="0">
                          <a:effectLst/>
                        </a:rPr>
                        <a:t>300000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1589429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59865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3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Přidejte pokladnu s názvem „Pokladna korunová“ a definujte příslušnou číselnou řadu. Počáteční stav korunové pokladny nastavte na 150 000 Kč a propojte pokladnu s účtem 211/001.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8 – řešený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10/14</a:t>
            </a:r>
          </a:p>
        </p:txBody>
      </p:sp>
    </p:spTree>
    <p:extLst>
      <p:ext uri="{BB962C8B-B14F-4D97-AF65-F5344CB8AC3E}">
        <p14:creationId xmlns:p14="http://schemas.microsoft.com/office/powerpoint/2010/main" val="11039853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3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Přidejte pokladnu s názvem „Pokladna devizová“ a použijte časové řady definované v předešlém příkladu. Počáteční stav devizové pokladny nastavte na 3 000 EUR a propojte pokladnu s účtem 211/002.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9 – samostatný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11/14</a:t>
            </a:r>
          </a:p>
        </p:txBody>
      </p:sp>
    </p:spTree>
    <p:extLst>
      <p:ext uri="{BB962C8B-B14F-4D97-AF65-F5344CB8AC3E}">
        <p14:creationId xmlns:p14="http://schemas.microsoft.com/office/powerpoint/2010/main" val="23166508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4000" dirty="0"/>
              <a:t>S využitím </a:t>
            </a:r>
            <a:r>
              <a:rPr lang="cs-CZ" sz="4000" dirty="0" err="1"/>
              <a:t>citacepro</a:t>
            </a:r>
            <a:r>
              <a:rPr lang="cs-CZ" sz="4000" dirty="0"/>
              <a:t>, najděte na internetu tři libovolné online zdroje, a tři libovolné monografie a uveďte jejich citace ve stylu Harvard. </a:t>
            </a:r>
            <a:endParaRPr lang="cs-CZ" altLang="cs-CZ" sz="4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10 – samostatný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12/14</a:t>
            </a:r>
          </a:p>
        </p:txBody>
      </p:sp>
    </p:spTree>
    <p:extLst>
      <p:ext uri="{BB962C8B-B14F-4D97-AF65-F5344CB8AC3E}">
        <p14:creationId xmlns:p14="http://schemas.microsoft.com/office/powerpoint/2010/main" val="10050294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4000" dirty="0"/>
              <a:t>Diskutujte rozdíly mezi následujícími styly citací pro monografie a online zdroje – APA </a:t>
            </a:r>
            <a:r>
              <a:rPr lang="cs-CZ" sz="4000" dirty="0" err="1"/>
              <a:t>vs</a:t>
            </a:r>
            <a:r>
              <a:rPr lang="cs-CZ" sz="4000" dirty="0"/>
              <a:t> Harvard </a:t>
            </a:r>
            <a:r>
              <a:rPr lang="cs-CZ" sz="4000" dirty="0" err="1"/>
              <a:t>vs</a:t>
            </a:r>
            <a:r>
              <a:rPr lang="cs-CZ" sz="4000" dirty="0"/>
              <a:t> Chicago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11– samostatný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13/14</a:t>
            </a:r>
          </a:p>
        </p:txBody>
      </p:sp>
    </p:spTree>
    <p:extLst>
      <p:ext uri="{BB962C8B-B14F-4D97-AF65-F5344CB8AC3E}">
        <p14:creationId xmlns:p14="http://schemas.microsoft.com/office/powerpoint/2010/main" val="2039000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3600" dirty="0"/>
              <a:t>Do účetního deníku vložte paragon za nákup kancelářských potřeb, cena včetně DPH 840 Kč. Zaplaceno v hotovosti firmě Papírnictví, IČ: 35968715, Nádražní 3315, 760 01 Zlín, s bankovním účtem u ČS a účtem 1472581311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12 – řešený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14/14</a:t>
            </a:r>
          </a:p>
        </p:txBody>
      </p:sp>
    </p:spTree>
    <p:extLst>
      <p:ext uri="{BB962C8B-B14F-4D97-AF65-F5344CB8AC3E}">
        <p14:creationId xmlns:p14="http://schemas.microsoft.com/office/powerpoint/2010/main" val="1226639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3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Nastavte na syntetickém účtu „Zboží na skladě“ (MD 132) počáteční stav ve výši 100 000 Kč, a na účtu „Krátkodobé bankovní úvěry“ (D 231) nastavte počáteční stav ve výši 200 000 Kč.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1 – řešený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1/14</a:t>
            </a:r>
          </a:p>
        </p:txBody>
      </p:sp>
    </p:spTree>
    <p:extLst>
      <p:ext uri="{BB962C8B-B14F-4D97-AF65-F5344CB8AC3E}">
        <p14:creationId xmlns:p14="http://schemas.microsoft.com/office/powerpoint/2010/main" val="2739980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4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Nastavte počáteční stavy a příslušné částky na předepsaných účtech. Účty a počáteční stavy naleznete na následujícím snímku.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2 – samostatný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2/14</a:t>
            </a:r>
          </a:p>
        </p:txBody>
      </p:sp>
    </p:spTree>
    <p:extLst>
      <p:ext uri="{BB962C8B-B14F-4D97-AF65-F5344CB8AC3E}">
        <p14:creationId xmlns:p14="http://schemas.microsoft.com/office/powerpoint/2010/main" val="5964916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2 – samostatný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3/14</a:t>
            </a:r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F6475BA8-7431-441B-A3FC-67E0A15741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6877882"/>
              </p:ext>
            </p:extLst>
          </p:nvPr>
        </p:nvGraphicFramePr>
        <p:xfrm>
          <a:off x="1691680" y="915566"/>
          <a:ext cx="5256584" cy="34563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97667">
                  <a:extLst>
                    <a:ext uri="{9D8B030D-6E8A-4147-A177-3AD203B41FA5}">
                      <a16:colId xmlns:a16="http://schemas.microsoft.com/office/drawing/2014/main" val="1429943333"/>
                    </a:ext>
                  </a:extLst>
                </a:gridCol>
                <a:gridCol w="1425515">
                  <a:extLst>
                    <a:ext uri="{9D8B030D-6E8A-4147-A177-3AD203B41FA5}">
                      <a16:colId xmlns:a16="http://schemas.microsoft.com/office/drawing/2014/main" val="2272622019"/>
                    </a:ext>
                  </a:extLst>
                </a:gridCol>
                <a:gridCol w="1633402">
                  <a:extLst>
                    <a:ext uri="{9D8B030D-6E8A-4147-A177-3AD203B41FA5}">
                      <a16:colId xmlns:a16="http://schemas.microsoft.com/office/drawing/2014/main" val="2883249217"/>
                    </a:ext>
                  </a:extLst>
                </a:gridCol>
              </a:tblGrid>
              <a:tr h="691277">
                <a:tc>
                  <a:txBody>
                    <a:bodyPr/>
                    <a:lstStyle/>
                    <a:p>
                      <a:pPr algn="l" fontAlgn="ctr"/>
                      <a:r>
                        <a:rPr lang="cs-CZ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Název účtu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400" u="none" strike="noStrike" dirty="0">
                          <a:effectLst/>
                        </a:rPr>
                        <a:t>Číslo účtu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400" u="none" strike="noStrike">
                          <a:effectLst/>
                        </a:rPr>
                        <a:t>Částka [Kč]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66215446"/>
                  </a:ext>
                </a:extLst>
              </a:tr>
              <a:tr h="691277">
                <a:tc>
                  <a:txBody>
                    <a:bodyPr/>
                    <a:lstStyle/>
                    <a:p>
                      <a:pPr algn="l" fontAlgn="ctr"/>
                      <a:r>
                        <a:rPr lang="cs-CZ" sz="2400" u="none" strike="noStrike">
                          <a:effectLst/>
                        </a:rPr>
                        <a:t>Zaměstnanci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400" u="none" strike="noStrike">
                          <a:effectLst/>
                        </a:rPr>
                        <a:t>331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400" u="none" strike="noStrike">
                          <a:effectLst/>
                        </a:rPr>
                        <a:t>100000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096654433"/>
                  </a:ext>
                </a:extLst>
              </a:tr>
              <a:tr h="691277">
                <a:tc>
                  <a:txBody>
                    <a:bodyPr/>
                    <a:lstStyle/>
                    <a:p>
                      <a:pPr algn="l" fontAlgn="ctr"/>
                      <a:r>
                        <a:rPr lang="cs-CZ" sz="2400" u="none" strike="noStrike">
                          <a:effectLst/>
                        </a:rPr>
                        <a:t>Ceniny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400" u="none" strike="noStrike">
                          <a:effectLst/>
                        </a:rPr>
                        <a:t>213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400" u="none" strike="noStrike">
                          <a:effectLst/>
                        </a:rPr>
                        <a:t>150000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712369759"/>
                  </a:ext>
                </a:extLst>
              </a:tr>
              <a:tr h="691277">
                <a:tc>
                  <a:txBody>
                    <a:bodyPr/>
                    <a:lstStyle/>
                    <a:p>
                      <a:pPr algn="l" fontAlgn="ctr"/>
                      <a:r>
                        <a:rPr lang="cs-CZ" sz="2400" u="none" strike="noStrike" dirty="0">
                          <a:effectLst/>
                        </a:rPr>
                        <a:t>Základní kapitál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400" u="none" strike="noStrike">
                          <a:effectLst/>
                        </a:rPr>
                        <a:t>411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400" u="none" strike="noStrike">
                          <a:effectLst/>
                        </a:rPr>
                        <a:t>2500000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219565763"/>
                  </a:ext>
                </a:extLst>
              </a:tr>
              <a:tr h="691277">
                <a:tc>
                  <a:txBody>
                    <a:bodyPr/>
                    <a:lstStyle/>
                    <a:p>
                      <a:pPr algn="l" fontAlgn="ctr"/>
                      <a:r>
                        <a:rPr lang="cs-CZ" sz="2400" u="none" strike="noStrike">
                          <a:effectLst/>
                        </a:rPr>
                        <a:t>Stavby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400" u="none" strike="noStrike" dirty="0">
                          <a:effectLst/>
                        </a:rPr>
                        <a:t>021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400" u="none" strike="noStrike" dirty="0">
                          <a:effectLst/>
                        </a:rPr>
                        <a:t>4000000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1302364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5056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3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Proveďte kontrolu syntetických účtů. V případě, že nebude platit rovnováha mezi aktivy a pasivy, upravte počáteční stav na Vámi vybraném účtu, aby byla tato situace napravena.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3 – samostatný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4/14</a:t>
            </a:r>
          </a:p>
        </p:txBody>
      </p:sp>
    </p:spTree>
    <p:extLst>
      <p:ext uri="{BB962C8B-B14F-4D97-AF65-F5344CB8AC3E}">
        <p14:creationId xmlns:p14="http://schemas.microsoft.com/office/powerpoint/2010/main" val="3803185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3600" dirty="0"/>
              <a:t>Vyhledejte z dostupných zdrojů rozdíl mezi syntetickým a analytickým účtem a uveďte patřičné definice. Následně uveďte příslušný zdroj ve stylu Harvard.</a:t>
            </a:r>
            <a:endParaRPr lang="cs-CZ" altLang="cs-CZ" sz="4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4 – samostatný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5/14</a:t>
            </a:r>
          </a:p>
        </p:txBody>
      </p:sp>
    </p:spTree>
    <p:extLst>
      <p:ext uri="{BB962C8B-B14F-4D97-AF65-F5344CB8AC3E}">
        <p14:creationId xmlns:p14="http://schemas.microsoft.com/office/powerpoint/2010/main" val="3221943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3600" dirty="0"/>
              <a:t>Vytvořte analytické účty „Pokladna – korunová (CZK)“ (211/001) a „Pokladna – devizová (EUR)“ (211/002) pro účet „Pokladna“ (211).</a:t>
            </a:r>
            <a:endParaRPr lang="cs-CZ" altLang="cs-CZ" sz="4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5 – řešený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6/14</a:t>
            </a:r>
          </a:p>
        </p:txBody>
      </p:sp>
    </p:spTree>
    <p:extLst>
      <p:ext uri="{BB962C8B-B14F-4D97-AF65-F5344CB8AC3E}">
        <p14:creationId xmlns:p14="http://schemas.microsoft.com/office/powerpoint/2010/main" val="23223641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3600" dirty="0"/>
              <a:t>Vytvořte analytické účty „Bankovní účet – Komerční banka“ (221/001) a „Bankovní účet – Česká spořitelna“ (221/002) pro účet „Peněžní prostředky na účtech“ (221). U obou účtů nastavte českou měnu.</a:t>
            </a:r>
            <a:endParaRPr lang="cs-CZ" altLang="cs-CZ" sz="4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6 – samostatný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7/14</a:t>
            </a:r>
          </a:p>
        </p:txBody>
      </p:sp>
    </p:spTree>
    <p:extLst>
      <p:ext uri="{BB962C8B-B14F-4D97-AF65-F5344CB8AC3E}">
        <p14:creationId xmlns:p14="http://schemas.microsoft.com/office/powerpoint/2010/main" val="13856509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3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Nastavte počáteční stavy a příslušné částky na předepsaných analytických účtech. Účty a počáteční stavy naleznete na následujícím snímku.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7 – samostatný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8/14</a:t>
            </a:r>
          </a:p>
        </p:txBody>
      </p:sp>
    </p:spTree>
    <p:extLst>
      <p:ext uri="{BB962C8B-B14F-4D97-AF65-F5344CB8AC3E}">
        <p14:creationId xmlns:p14="http://schemas.microsoft.com/office/powerpoint/2010/main" val="1151831248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9155</TotalTime>
  <Words>561</Words>
  <Application>Microsoft Office PowerPoint</Application>
  <PresentationFormat>Předvádění na obrazovce (16:9)</PresentationFormat>
  <Paragraphs>101</Paragraphs>
  <Slides>15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 New Roman</vt:lpstr>
      <vt:lpstr>SLU</vt:lpstr>
      <vt:lpstr>Seminář 03 </vt:lpstr>
      <vt:lpstr>Příklad č. 1 – řešený</vt:lpstr>
      <vt:lpstr>Příklad č. 2 – samostatný</vt:lpstr>
      <vt:lpstr>Příklad č. 2 – samostatný</vt:lpstr>
      <vt:lpstr>Příklad č. 3 – samostatný</vt:lpstr>
      <vt:lpstr>Příklad č. 4 – samostatný</vt:lpstr>
      <vt:lpstr>Příklad č. 5 – řešený</vt:lpstr>
      <vt:lpstr>Příklad č. 6 – samostatný</vt:lpstr>
      <vt:lpstr>Příklad č. 7 – samostatný</vt:lpstr>
      <vt:lpstr>Příklad č. 7 – samostatný</vt:lpstr>
      <vt:lpstr>Příklad č. 8 – řešený</vt:lpstr>
      <vt:lpstr>Příklad č. 9 – samostatný</vt:lpstr>
      <vt:lpstr>Příklad č. 10 – samostatný</vt:lpstr>
      <vt:lpstr>Příklad č. 11– samostatný</vt:lpstr>
      <vt:lpstr>Příklad č. 12 – řešený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hal0006</cp:lastModifiedBy>
  <cp:revision>211</cp:revision>
  <dcterms:created xsi:type="dcterms:W3CDTF">2016-07-06T15:42:34Z</dcterms:created>
  <dcterms:modified xsi:type="dcterms:W3CDTF">2022-03-14T13:35:59Z</dcterms:modified>
</cp:coreProperties>
</file>