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99" r:id="rId3"/>
    <p:sldId id="400" r:id="rId4"/>
    <p:sldId id="401" r:id="rId5"/>
    <p:sldId id="402" r:id="rId6"/>
    <p:sldId id="403" r:id="rId7"/>
    <p:sldId id="404" r:id="rId8"/>
    <p:sldId id="405" r:id="rId9"/>
    <p:sldId id="406" r:id="rId10"/>
    <p:sldId id="331" r:id="rId11"/>
    <p:sldId id="408" r:id="rId12"/>
    <p:sldId id="407" r:id="rId13"/>
    <p:sldId id="410" r:id="rId14"/>
    <p:sldId id="411" r:id="rId15"/>
    <p:sldId id="409" r:id="rId16"/>
    <p:sldId id="434" r:id="rId17"/>
    <p:sldId id="415" r:id="rId18"/>
    <p:sldId id="412" r:id="rId19"/>
    <p:sldId id="413" r:id="rId20"/>
    <p:sldId id="416" r:id="rId21"/>
    <p:sldId id="417" r:id="rId22"/>
    <p:sldId id="418" r:id="rId23"/>
    <p:sldId id="419" r:id="rId24"/>
    <p:sldId id="420" r:id="rId25"/>
    <p:sldId id="421" r:id="rId26"/>
    <p:sldId id="422" r:id="rId27"/>
    <p:sldId id="414" r:id="rId28"/>
    <p:sldId id="423" r:id="rId29"/>
    <p:sldId id="426" r:id="rId30"/>
    <p:sldId id="425" r:id="rId31"/>
    <p:sldId id="424" r:id="rId32"/>
    <p:sldId id="427" r:id="rId33"/>
    <p:sldId id="428" r:id="rId34"/>
    <p:sldId id="429" r:id="rId35"/>
    <p:sldId id="430" r:id="rId36"/>
    <p:sldId id="431" r:id="rId37"/>
    <p:sldId id="432" r:id="rId38"/>
    <p:sldId id="433" r:id="rId39"/>
    <p:sldId id="395" r:id="rId40"/>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07871"/>
    <a:srgbClr val="FC9948"/>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86" autoAdjust="0"/>
  </p:normalViewPr>
  <p:slideViewPr>
    <p:cSldViewPr>
      <p:cViewPr varScale="1">
        <p:scale>
          <a:sx n="96" d="100"/>
          <a:sy n="96" d="100"/>
        </p:scale>
        <p:origin x="99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22.04.2021</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Začneme rozdělením, protože souvisí se strategií. Firma si volí některou z druhu, typů inovací kterou chce realizovat. Pro vás důležité, protože je to je jedna ze státnicových otázek</a:t>
            </a:r>
          </a:p>
        </p:txBody>
      </p:sp>
      <p:sp>
        <p:nvSpPr>
          <p:cNvPr id="4" name="Zástupný symbol pro číslo snímku 3"/>
          <p:cNvSpPr>
            <a:spLocks noGrp="1"/>
          </p:cNvSpPr>
          <p:nvPr>
            <p:ph type="sldNum" sz="quarter" idx="5"/>
          </p:nvPr>
        </p:nvSpPr>
        <p:spPr/>
        <p:txBody>
          <a:bodyPr/>
          <a:lstStyle/>
          <a:p>
            <a:fld id="{DDD4000A-37E1-4D72-B31A-77993FD77D47}" type="slidenum">
              <a:rPr lang="cs-CZ" smtClean="0"/>
              <a:t>1</a:t>
            </a:fld>
            <a:endParaRPr lang="cs-CZ"/>
          </a:p>
        </p:txBody>
      </p:sp>
    </p:spTree>
    <p:extLst>
      <p:ext uri="{BB962C8B-B14F-4D97-AF65-F5344CB8AC3E}">
        <p14:creationId xmlns:p14="http://schemas.microsoft.com/office/powerpoint/2010/main" val="3989577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Rozdělení je dosti individuální</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3030466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Již odzvonilo specialistům ale cení jsou ti co mají široké znalosti a umí propojovat obory</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3434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b="0" i="0" u="none" strike="noStrike" baseline="0" dirty="0">
                <a:solidFill>
                  <a:srgbClr val="000000"/>
                </a:solidFill>
                <a:latin typeface="Times New Roman" panose="02020603050405020304" pitchFamily="18" charset="0"/>
              </a:rPr>
              <a:t>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2489877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Mám osobní zkušenosti EMCT+, design sprint s MSIC</a:t>
            </a:r>
          </a:p>
        </p:txBody>
      </p:sp>
      <p:sp>
        <p:nvSpPr>
          <p:cNvPr id="4" name="Zástupný symbol pro číslo snímku 3"/>
          <p:cNvSpPr>
            <a:spLocks noGrp="1"/>
          </p:cNvSpPr>
          <p:nvPr>
            <p:ph type="sldNum" sz="quarter" idx="5"/>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2094376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Empatie není jen zde ale neustále se musíme k zákazníkům vracet, čím rychleji nastartujeme kolo ověřování tím rychlejší a tím pádem i úspěšnější budování businessu bude.</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3439572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Bavili jsme se že je to o tom dojít na hloubku.</a:t>
            </a:r>
          </a:p>
          <a:p>
            <a:pPr marL="45720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většina problémů vzniká na vstupu - na tom jak se ptáme</a:t>
            </a:r>
          </a:p>
          <a:p>
            <a:pPr marL="742950" lvl="1" indent="-28575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složitá otázka - respondent si to začne překládat do vlastních myšlenek</a:t>
            </a:r>
          </a:p>
          <a:p>
            <a:pPr marL="742950" lvl="1" indent="-28575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95% všech rozhodnutí je podvědomých</a:t>
            </a:r>
          </a:p>
          <a:p>
            <a:pPr marL="742950" lvl="1" indent="-28575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v limbickém systému člověk hledá strukturu asociací, které se mu objeví v kontrastu s produktem a otázkou</a:t>
            </a:r>
          </a:p>
          <a:p>
            <a:pPr marL="742950" lvl="1" indent="-28575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rychlé myšlení (logika..) / pomalé myšlení (asociace)</a:t>
            </a:r>
          </a:p>
          <a:p>
            <a:pPr marL="1143000" lvl="2" indent="-22860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2+2/34+19</a:t>
            </a:r>
          </a:p>
          <a:p>
            <a:pPr marL="742950" lvl="1" indent="-285750" rtl="0" fontAlgn="base">
              <a:spcBef>
                <a:spcPts val="0"/>
              </a:spcBef>
              <a:spcAft>
                <a:spcPts val="0"/>
              </a:spcAft>
              <a:buFont typeface="Arial" panose="020B0604020202020204" pitchFamily="34" charset="0"/>
              <a:buChar char="•"/>
            </a:pPr>
            <a:r>
              <a:rPr lang="cs-CZ" sz="1100" b="1" i="0" u="none" strike="noStrike" dirty="0">
                <a:solidFill>
                  <a:srgbClr val="000000"/>
                </a:solidFill>
                <a:effectLst/>
                <a:latin typeface="Arial" panose="020B0604020202020204" pitchFamily="34" charset="0"/>
              </a:rPr>
              <a:t>když měříme - potřebujeme zůstávat v rychlém myšlení</a:t>
            </a:r>
          </a:p>
          <a:p>
            <a:pPr marL="1143000" lvl="2" indent="-228600" rtl="0" fontAlgn="base">
              <a:spcBef>
                <a:spcPts val="0"/>
              </a:spcBef>
              <a:spcAft>
                <a:spcPts val="0"/>
              </a:spcAft>
              <a:buFont typeface="Arial" panose="020B0604020202020204" pitchFamily="34" charset="0"/>
              <a:buChar char="•"/>
            </a:pPr>
            <a:r>
              <a:rPr lang="cs-CZ" sz="1100" b="1" i="0" u="none" strike="noStrike" dirty="0">
                <a:solidFill>
                  <a:srgbClr val="000000"/>
                </a:solidFill>
                <a:effectLst/>
                <a:latin typeface="Arial" panose="020B0604020202020204" pitchFamily="34" charset="0"/>
              </a:rPr>
              <a:t>od tradičního dotazníku k metodě TASK, DON'T ASK.</a:t>
            </a:r>
          </a:p>
          <a:p>
            <a:pPr marL="1143000" lvl="2" indent="-228600" rtl="0" fontAlgn="base">
              <a:spcBef>
                <a:spcPts val="0"/>
              </a:spcBef>
              <a:spcAft>
                <a:spcPts val="0"/>
              </a:spcAft>
              <a:buFont typeface="Arial" panose="020B0604020202020204" pitchFamily="34" charset="0"/>
              <a:buChar char="•"/>
            </a:pPr>
            <a:r>
              <a:rPr lang="cs-CZ" sz="1100" b="1" i="0" u="none" strike="noStrike" dirty="0">
                <a:solidFill>
                  <a:srgbClr val="000000"/>
                </a:solidFill>
                <a:effectLst/>
                <a:latin typeface="Arial" panose="020B0604020202020204" pitchFamily="34" charset="0"/>
              </a:rPr>
              <a:t>postavíme respondenty postavit do situace, která je jim blízká</a:t>
            </a:r>
          </a:p>
          <a:p>
            <a:pPr marL="1143000" lvl="2" indent="-22860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jednoduché vyjadřování emocí, spíše než verbalizovat, co cítí, raději kliknou na </a:t>
            </a:r>
            <a:r>
              <a:rPr lang="cs-CZ" sz="1100" b="0" i="0" u="none" strike="noStrike" dirty="0" err="1">
                <a:solidFill>
                  <a:srgbClr val="000000"/>
                </a:solidFill>
                <a:effectLst/>
                <a:latin typeface="Arial" panose="020B0604020202020204" pitchFamily="34" charset="0"/>
              </a:rPr>
              <a:t>emoji</a:t>
            </a:r>
            <a:r>
              <a:rPr lang="cs-CZ" sz="1100" b="0" i="0" u="none" strike="noStrike" dirty="0">
                <a:solidFill>
                  <a:srgbClr val="000000"/>
                </a:solidFill>
                <a:effectLst/>
                <a:latin typeface="Arial" panose="020B0604020202020204" pitchFamily="34" charset="0"/>
              </a:rPr>
              <a:t>/obrázek…</a:t>
            </a:r>
          </a:p>
          <a:p>
            <a:pPr marL="1143000" lvl="2" indent="-22860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když už položit otázku, tak co nejjednodušší</a:t>
            </a:r>
          </a:p>
          <a:p>
            <a:pPr marL="457200" rtl="0" fontAlgn="base">
              <a:spcBef>
                <a:spcPts val="0"/>
              </a:spcBef>
              <a:spcAft>
                <a:spcPts val="0"/>
              </a:spcAft>
              <a:buFont typeface="Arial" panose="020B0604020202020204" pitchFamily="34" charset="0"/>
              <a:buChar char="•"/>
            </a:pPr>
            <a:r>
              <a:rPr lang="cs-CZ" sz="1100" b="0" i="0" u="none" strike="noStrike" dirty="0">
                <a:solidFill>
                  <a:srgbClr val="000000"/>
                </a:solidFill>
                <a:effectLst/>
                <a:latin typeface="Arial" panose="020B0604020202020204" pitchFamily="34" charset="0"/>
              </a:rPr>
              <a:t>Značka je síť asociací u nás v hlavě, která nám pomáhá v nákupní situaci.</a:t>
            </a:r>
          </a:p>
          <a:p>
            <a:pPr marL="742950" lvl="1" indent="-285750" rtl="0" fontAlgn="base">
              <a:spcBef>
                <a:spcPts val="0"/>
              </a:spcBef>
              <a:spcAft>
                <a:spcPts val="0"/>
              </a:spcAft>
              <a:buFont typeface="Arial" panose="020B0604020202020204" pitchFamily="34" charset="0"/>
              <a:buChar char="•"/>
            </a:pPr>
            <a:r>
              <a:rPr lang="cs-CZ" sz="1100" b="0" i="0" u="none" strike="noStrike" dirty="0" err="1">
                <a:solidFill>
                  <a:srgbClr val="000000"/>
                </a:solidFill>
                <a:effectLst/>
                <a:latin typeface="Arial" panose="020B0604020202020204" pitchFamily="34" charset="0"/>
              </a:rPr>
              <a:t>energy</a:t>
            </a:r>
            <a:r>
              <a:rPr lang="cs-CZ" sz="1100" b="0" i="0" u="none" strike="noStrike" dirty="0">
                <a:solidFill>
                  <a:srgbClr val="000000"/>
                </a:solidFill>
                <a:effectLst/>
                <a:latin typeface="Arial" panose="020B0604020202020204" pitchFamily="34" charset="0"/>
              </a:rPr>
              <a:t> drinky - na pumpě mám na výběr několik vteřin - pospíchám - kdybych to dělal vědomě - vyhodnocoval bych to podle poměr cena výkon - dělám to ale nevědomě, podvědomí nám nabídne 2-3 volby (pomocí systému symbolů uložených v hlavě) a z těch si jsem schopen rychle vybrat</a:t>
            </a:r>
          </a:p>
          <a:p>
            <a:endParaRPr lang="cs-CZ" dirty="0"/>
          </a:p>
        </p:txBody>
      </p:sp>
      <p:sp>
        <p:nvSpPr>
          <p:cNvPr id="4" name="Zástupný symbol pro číslo snímku 3"/>
          <p:cNvSpPr>
            <a:spLocks noGrp="1"/>
          </p:cNvSpPr>
          <p:nvPr>
            <p:ph type="sldNum" sz="quarter" idx="5"/>
          </p:nvPr>
        </p:nvSpPr>
        <p:spPr/>
        <p:txBody>
          <a:bodyPr/>
          <a:lstStyle/>
          <a:p>
            <a:fld id="{DDD4000A-37E1-4D72-B31A-77993FD77D47}" type="slidenum">
              <a:rPr lang="cs-CZ" smtClean="0"/>
              <a:t>19</a:t>
            </a:fld>
            <a:endParaRPr lang="cs-CZ"/>
          </a:p>
        </p:txBody>
      </p:sp>
    </p:spTree>
    <p:extLst>
      <p:ext uri="{BB962C8B-B14F-4D97-AF65-F5344CB8AC3E}">
        <p14:creationId xmlns:p14="http://schemas.microsoft.com/office/powerpoint/2010/main" val="721694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effectLst/>
                <a:latin typeface="Roboto"/>
              </a:rPr>
              <a:t>Topics</a:t>
            </a:r>
            <a:r>
              <a:rPr lang="cs-CZ" dirty="0">
                <a:effectLst/>
                <a:latin typeface="Roboto"/>
              </a:rPr>
              <a:t> </a:t>
            </a:r>
            <a:r>
              <a:rPr lang="cs-CZ" dirty="0" err="1">
                <a:effectLst/>
                <a:latin typeface="Roboto"/>
              </a:rPr>
              <a:t>could</a:t>
            </a:r>
            <a:r>
              <a:rPr lang="cs-CZ" dirty="0">
                <a:effectLst/>
                <a:latin typeface="Roboto"/>
              </a:rPr>
              <a:t> </a:t>
            </a:r>
            <a:r>
              <a:rPr lang="cs-CZ" dirty="0" err="1">
                <a:effectLst/>
                <a:latin typeface="Roboto"/>
              </a:rPr>
              <a:t>include</a:t>
            </a:r>
            <a:r>
              <a:rPr lang="cs-CZ" dirty="0">
                <a:effectLst/>
                <a:latin typeface="Roboto"/>
              </a:rPr>
              <a:t>:</a:t>
            </a:r>
            <a:endParaRPr lang="cs-CZ" dirty="0"/>
          </a:p>
          <a:p>
            <a:pPr>
              <a:buFont typeface="Arial" panose="020B0604020202020204" pitchFamily="34" charset="0"/>
              <a:buChar char="•"/>
            </a:pPr>
            <a:r>
              <a:rPr lang="cs-CZ" dirty="0">
                <a:effectLst/>
                <a:latin typeface="Roboto"/>
              </a:rPr>
              <a:t>Project Vision and Business </a:t>
            </a:r>
            <a:r>
              <a:rPr lang="cs-CZ" dirty="0" err="1">
                <a:effectLst/>
                <a:latin typeface="Roboto"/>
              </a:rPr>
              <a:t>Goals</a:t>
            </a:r>
            <a:r>
              <a:rPr lang="cs-CZ" dirty="0">
                <a:effectLst/>
                <a:latin typeface="Roboto"/>
              </a:rPr>
              <a:t> - Já</a:t>
            </a:r>
            <a:endParaRPr lang="cs-CZ" dirty="0"/>
          </a:p>
          <a:p>
            <a:pPr>
              <a:buFont typeface="Arial" panose="020B0604020202020204" pitchFamily="34" charset="0"/>
              <a:buChar char="•"/>
            </a:pPr>
            <a:r>
              <a:rPr lang="cs-CZ" dirty="0">
                <a:effectLst/>
                <a:latin typeface="Roboto"/>
              </a:rPr>
              <a:t>User </a:t>
            </a:r>
            <a:r>
              <a:rPr lang="cs-CZ" dirty="0" err="1">
                <a:effectLst/>
                <a:latin typeface="Roboto"/>
              </a:rPr>
              <a:t>Research</a:t>
            </a:r>
            <a:r>
              <a:rPr lang="cs-CZ" dirty="0">
                <a:effectLst/>
                <a:latin typeface="Roboto"/>
              </a:rPr>
              <a:t> and User </a:t>
            </a:r>
            <a:r>
              <a:rPr lang="cs-CZ" dirty="0" err="1">
                <a:effectLst/>
                <a:latin typeface="Roboto"/>
              </a:rPr>
              <a:t>Journeys</a:t>
            </a:r>
            <a:r>
              <a:rPr lang="cs-CZ" dirty="0">
                <a:effectLst/>
                <a:latin typeface="Roboto"/>
              </a:rPr>
              <a:t> - někdo</a:t>
            </a:r>
            <a:endParaRPr lang="cs-CZ" dirty="0"/>
          </a:p>
          <a:p>
            <a:pPr>
              <a:buFont typeface="Arial" panose="020B0604020202020204" pitchFamily="34" charset="0"/>
              <a:buChar char="•"/>
            </a:pPr>
            <a:r>
              <a:rPr lang="cs-CZ" dirty="0" err="1">
                <a:effectLst/>
                <a:latin typeface="Roboto"/>
              </a:rPr>
              <a:t>Existing</a:t>
            </a:r>
            <a:r>
              <a:rPr lang="cs-CZ" dirty="0">
                <a:effectLst/>
                <a:latin typeface="Roboto"/>
              </a:rPr>
              <a:t> </a:t>
            </a:r>
            <a:r>
              <a:rPr lang="cs-CZ" dirty="0" err="1">
                <a:effectLst/>
                <a:latin typeface="Roboto"/>
              </a:rPr>
              <a:t>Product</a:t>
            </a:r>
            <a:r>
              <a:rPr lang="cs-CZ" dirty="0">
                <a:effectLst/>
                <a:latin typeface="Roboto"/>
              </a:rPr>
              <a:t> Audit</a:t>
            </a:r>
            <a:endParaRPr lang="cs-CZ" dirty="0"/>
          </a:p>
          <a:p>
            <a:pPr>
              <a:buFont typeface="Arial" panose="020B0604020202020204" pitchFamily="34" charset="0"/>
              <a:buChar char="•"/>
            </a:pPr>
            <a:r>
              <a:rPr lang="cs-CZ" dirty="0">
                <a:effectLst/>
                <a:latin typeface="Roboto"/>
              </a:rPr>
              <a:t>Design </a:t>
            </a:r>
            <a:r>
              <a:rPr lang="cs-CZ" dirty="0" err="1">
                <a:effectLst/>
                <a:latin typeface="Roboto"/>
              </a:rPr>
              <a:t>Evolution</a:t>
            </a:r>
            <a:r>
              <a:rPr lang="cs-CZ" dirty="0">
                <a:effectLst/>
                <a:latin typeface="Roboto"/>
              </a:rPr>
              <a:t> - někdo pozvat </a:t>
            </a:r>
            <a:r>
              <a:rPr lang="cs-CZ" dirty="0" err="1">
                <a:effectLst/>
                <a:latin typeface="Roboto"/>
              </a:rPr>
              <a:t>UXáka</a:t>
            </a:r>
            <a:endParaRPr lang="cs-CZ" dirty="0"/>
          </a:p>
          <a:p>
            <a:pPr>
              <a:buFont typeface="Arial" panose="020B0604020202020204" pitchFamily="34" charset="0"/>
              <a:buChar char="•"/>
            </a:pPr>
            <a:r>
              <a:rPr lang="cs-CZ" dirty="0" err="1">
                <a:effectLst/>
                <a:latin typeface="Roboto"/>
              </a:rPr>
              <a:t>Competitive</a:t>
            </a:r>
            <a:r>
              <a:rPr lang="cs-CZ" dirty="0">
                <a:effectLst/>
                <a:latin typeface="Roboto"/>
              </a:rPr>
              <a:t> </a:t>
            </a:r>
            <a:r>
              <a:rPr lang="cs-CZ" dirty="0" err="1">
                <a:effectLst/>
                <a:latin typeface="Roboto"/>
              </a:rPr>
              <a:t>Overview</a:t>
            </a:r>
            <a:r>
              <a:rPr lang="cs-CZ" dirty="0">
                <a:effectLst/>
                <a:latin typeface="Roboto"/>
              </a:rPr>
              <a:t> - </a:t>
            </a:r>
            <a:r>
              <a:rPr lang="cs-CZ" dirty="0" err="1">
                <a:effectLst/>
                <a:latin typeface="Roboto"/>
              </a:rPr>
              <a:t>Libis</a:t>
            </a:r>
            <a:endParaRPr lang="cs-CZ" dirty="0"/>
          </a:p>
          <a:p>
            <a:pPr>
              <a:buFont typeface="Arial" panose="020B0604020202020204" pitchFamily="34" charset="0"/>
              <a:buChar char="•"/>
            </a:pPr>
            <a:r>
              <a:rPr lang="cs-CZ" dirty="0" err="1">
                <a:effectLst/>
                <a:latin typeface="Roboto"/>
              </a:rPr>
              <a:t>Technical</a:t>
            </a:r>
            <a:r>
              <a:rPr lang="cs-CZ" dirty="0">
                <a:effectLst/>
                <a:latin typeface="Roboto"/>
              </a:rPr>
              <a:t> </a:t>
            </a:r>
            <a:r>
              <a:rPr lang="cs-CZ" dirty="0" err="1">
                <a:effectLst/>
                <a:latin typeface="Roboto"/>
              </a:rPr>
              <a:t>opportunities</a:t>
            </a:r>
            <a:r>
              <a:rPr lang="cs-CZ" dirty="0">
                <a:effectLst/>
                <a:latin typeface="Roboto"/>
              </a:rPr>
              <a:t> </a:t>
            </a:r>
            <a:r>
              <a:rPr lang="cs-CZ" dirty="0" err="1">
                <a:effectLst/>
                <a:latin typeface="Roboto"/>
              </a:rPr>
              <a:t>or</a:t>
            </a:r>
            <a:r>
              <a:rPr lang="cs-CZ" dirty="0">
                <a:effectLst/>
                <a:latin typeface="Roboto"/>
              </a:rPr>
              <a:t> </a:t>
            </a:r>
            <a:r>
              <a:rPr lang="cs-CZ" dirty="0" err="1">
                <a:effectLst/>
                <a:latin typeface="Roboto"/>
              </a:rPr>
              <a:t>the</a:t>
            </a:r>
            <a:r>
              <a:rPr lang="cs-CZ" dirty="0">
                <a:effectLst/>
                <a:latin typeface="Roboto"/>
              </a:rPr>
              <a:t> </a:t>
            </a:r>
            <a:r>
              <a:rPr lang="cs-CZ" dirty="0" err="1">
                <a:effectLst/>
                <a:latin typeface="Roboto"/>
              </a:rPr>
              <a:t>Technological</a:t>
            </a:r>
            <a:r>
              <a:rPr lang="cs-CZ" dirty="0">
                <a:effectLst/>
                <a:latin typeface="Roboto"/>
              </a:rPr>
              <a:t> </a:t>
            </a:r>
            <a:r>
              <a:rPr lang="cs-CZ" dirty="0" err="1">
                <a:effectLst/>
                <a:latin typeface="Roboto"/>
              </a:rPr>
              <a:t>Frontier</a:t>
            </a:r>
            <a:endParaRPr lang="cs-CZ" dirty="0">
              <a:effectLst/>
              <a:latin typeface="Roboto"/>
            </a:endParaRPr>
          </a:p>
          <a:p>
            <a:pPr>
              <a:buFont typeface="Arial" panose="020B0604020202020204" pitchFamily="34" charset="0"/>
              <a:buChar char="•"/>
            </a:pPr>
            <a:endParaRPr lang="cs-CZ" dirty="0">
              <a:effectLst/>
              <a:latin typeface="Roboto"/>
            </a:endParaRPr>
          </a:p>
          <a:p>
            <a:pPr>
              <a:buFont typeface="Arial" panose="020B0604020202020204" pitchFamily="34" charset="0"/>
              <a:buChar char="•"/>
            </a:pPr>
            <a:r>
              <a:rPr lang="en-US" b="0" i="0" dirty="0">
                <a:solidFill>
                  <a:srgbClr val="3C4043"/>
                </a:solidFill>
                <a:effectLst/>
                <a:latin typeface="GoogleSans"/>
              </a:rPr>
              <a:t>If you’re doing a Design Sprint for a new product and/or you are in the early stages of the product cycle, you may want to explore a certain use case for your product and start your journey map with the user’s initial entry point into that use case. If you have an existing product and are further along in the cycle, you may start your journey map when the user is first introduced to your product, when they’re searching for your product, or when they are onboarding and/or setting up an account.</a:t>
            </a:r>
            <a:endParaRPr lang="cs-CZ" dirty="0"/>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3868924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132265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22</a:t>
            </a:fld>
            <a:endParaRPr lang="cs-CZ"/>
          </a:p>
        </p:txBody>
      </p:sp>
    </p:spTree>
    <p:extLst>
      <p:ext uri="{BB962C8B-B14F-4D97-AF65-F5344CB8AC3E}">
        <p14:creationId xmlns:p14="http://schemas.microsoft.com/office/powerpoint/2010/main" val="188331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23</a:t>
            </a:fld>
            <a:endParaRPr lang="cs-CZ"/>
          </a:p>
        </p:txBody>
      </p:sp>
    </p:spTree>
    <p:extLst>
      <p:ext uri="{BB962C8B-B14F-4D97-AF65-F5344CB8AC3E}">
        <p14:creationId xmlns:p14="http://schemas.microsoft.com/office/powerpoint/2010/main" val="387511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1501897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2081632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25</a:t>
            </a:fld>
            <a:endParaRPr lang="cs-CZ"/>
          </a:p>
        </p:txBody>
      </p:sp>
    </p:spTree>
    <p:extLst>
      <p:ext uri="{BB962C8B-B14F-4D97-AF65-F5344CB8AC3E}">
        <p14:creationId xmlns:p14="http://schemas.microsoft.com/office/powerpoint/2010/main" val="3176788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998396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27</a:t>
            </a:fld>
            <a:endParaRPr lang="cs-CZ"/>
          </a:p>
        </p:txBody>
      </p:sp>
    </p:spTree>
    <p:extLst>
      <p:ext uri="{BB962C8B-B14F-4D97-AF65-F5344CB8AC3E}">
        <p14:creationId xmlns:p14="http://schemas.microsoft.com/office/powerpoint/2010/main" val="2868824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3C4043"/>
                </a:solidFill>
                <a:effectLst/>
                <a:latin typeface="GoogleSans"/>
              </a:rPr>
              <a:t>An example exercise: If your product is coffee, look at how other companies have described or categorized their product offering for chocolate.</a:t>
            </a:r>
            <a:endParaRPr lang="cs-CZ" b="0" i="0" dirty="0">
              <a:solidFill>
                <a:srgbClr val="3C4043"/>
              </a:solidFill>
              <a:effectLst/>
              <a:latin typeface="GoogleSans"/>
            </a:endParaRPr>
          </a:p>
          <a:p>
            <a:r>
              <a:rPr lang="en-US" b="0" i="0" dirty="0">
                <a:solidFill>
                  <a:srgbClr val="3C4043"/>
                </a:solidFill>
                <a:effectLst/>
                <a:latin typeface="GoogleSans"/>
              </a:rPr>
              <a:t>Some team members without a design background may find this method intimidating at first, so it is helpful to reassure everyone that these are rough sketches. They do not need to be perfect or beautiful—sketches just need to communicate the idea.</a:t>
            </a:r>
            <a:endParaRPr lang="cs-CZ" b="0" i="0" dirty="0">
              <a:solidFill>
                <a:srgbClr val="3C4043"/>
              </a:solidFill>
              <a:effectLst/>
              <a:latin typeface="GoogleSans"/>
            </a:endParaRPr>
          </a:p>
          <a:p>
            <a:r>
              <a:rPr lang="en-US" b="0" i="0" dirty="0">
                <a:solidFill>
                  <a:srgbClr val="3C4043"/>
                </a:solidFill>
                <a:effectLst/>
                <a:latin typeface="GoogleSans"/>
              </a:rPr>
              <a:t>This exercise is about quieting the inner critic and giving our creative impulses space to flourish. Weird, impossible, and impractical ideas often give way to truly inspired ones.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28</a:t>
            </a:fld>
            <a:endParaRPr lang="cs-CZ"/>
          </a:p>
        </p:txBody>
      </p:sp>
    </p:spTree>
    <p:extLst>
      <p:ext uri="{BB962C8B-B14F-4D97-AF65-F5344CB8AC3E}">
        <p14:creationId xmlns:p14="http://schemas.microsoft.com/office/powerpoint/2010/main" val="1792385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Finální skeč je do jisté míry již forma prototypu</a:t>
            </a:r>
          </a:p>
        </p:txBody>
      </p:sp>
      <p:sp>
        <p:nvSpPr>
          <p:cNvPr id="4" name="Zástupný symbol pro číslo snímku 3"/>
          <p:cNvSpPr>
            <a:spLocks noGrp="1"/>
          </p:cNvSpPr>
          <p:nvPr>
            <p:ph type="sldNum" sz="quarter" idx="5"/>
          </p:nvPr>
        </p:nvSpPr>
        <p:spPr/>
        <p:txBody>
          <a:bodyPr/>
          <a:lstStyle/>
          <a:p>
            <a:fld id="{DDD4000A-37E1-4D72-B31A-77993FD77D47}" type="slidenum">
              <a:rPr lang="cs-CZ" smtClean="0"/>
              <a:t>30</a:t>
            </a:fld>
            <a:endParaRPr lang="cs-CZ"/>
          </a:p>
        </p:txBody>
      </p:sp>
    </p:spTree>
    <p:extLst>
      <p:ext uri="{BB962C8B-B14F-4D97-AF65-F5344CB8AC3E}">
        <p14:creationId xmlns:p14="http://schemas.microsoft.com/office/powerpoint/2010/main" val="201102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buFont typeface="Arial" panose="020B0604020202020204" pitchFamily="34" charset="0"/>
              <a:buChar char="•"/>
            </a:pPr>
            <a:r>
              <a:rPr lang="en-US" b="0" i="0" dirty="0">
                <a:solidFill>
                  <a:srgbClr val="3C4043"/>
                </a:solidFill>
                <a:effectLst/>
                <a:latin typeface="GoogleSans"/>
              </a:rPr>
              <a:t>Assumption: This voice-activated interface assumes users are comfortable speaking to their phone.</a:t>
            </a:r>
          </a:p>
          <a:p>
            <a:pPr algn="l">
              <a:buFont typeface="Arial" panose="020B0604020202020204" pitchFamily="34" charset="0"/>
              <a:buChar char="•"/>
            </a:pPr>
            <a:r>
              <a:rPr lang="en-US" b="0" i="0" dirty="0">
                <a:solidFill>
                  <a:srgbClr val="3C4043"/>
                </a:solidFill>
                <a:effectLst/>
                <a:latin typeface="GoogleSans"/>
              </a:rPr>
              <a:t>Question: Do users feel comfortable speaking to their phone?</a:t>
            </a:r>
            <a:endParaRPr lang="cs-CZ" b="0" i="0" dirty="0">
              <a:solidFill>
                <a:srgbClr val="3C4043"/>
              </a:solidFill>
              <a:effectLst/>
              <a:latin typeface="GoogleSans"/>
            </a:endParaRPr>
          </a:p>
          <a:p>
            <a:pPr algn="l">
              <a:buFont typeface="Arial" panose="020B0604020202020204" pitchFamily="34" charset="0"/>
              <a:buChar char="•"/>
            </a:pPr>
            <a:r>
              <a:rPr lang="cs-CZ" b="0" i="0" dirty="0">
                <a:solidFill>
                  <a:srgbClr val="3C4043"/>
                </a:solidFill>
                <a:effectLst/>
                <a:latin typeface="GoogleSans"/>
              </a:rPr>
              <a:t>Nutné se dívat na cíle a metriky aby bylo zachováno, že budeme </a:t>
            </a:r>
            <a:endParaRPr lang="en-US" b="0" i="0" dirty="0">
              <a:solidFill>
                <a:srgbClr val="3C4043"/>
              </a:solidFill>
              <a:effectLst/>
              <a:latin typeface="GoogleSans"/>
            </a:endParaRP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31</a:t>
            </a:fld>
            <a:endParaRPr lang="cs-CZ"/>
          </a:p>
        </p:txBody>
      </p:sp>
    </p:spTree>
    <p:extLst>
      <p:ext uri="{BB962C8B-B14F-4D97-AF65-F5344CB8AC3E}">
        <p14:creationId xmlns:p14="http://schemas.microsoft.com/office/powerpoint/2010/main" val="704762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solidFill>
                  <a:srgbClr val="1D2126"/>
                </a:solidFill>
                <a:effectLst/>
                <a:latin typeface="Open Sans" panose="020B0606030504020204" pitchFamily="34" charset="0"/>
              </a:rPr>
              <a:t>í. Nechceme se do prototypů zamilovávat - budeme schytávat kritiku a musíme to umět přehodnotit vyhodit do koše nebo to zásadně měnit.</a:t>
            </a:r>
            <a:endParaRPr lang="cs-CZ" dirty="0">
              <a:effectLst/>
            </a:endParaRPr>
          </a:p>
          <a:p>
            <a:pPr algn="l"/>
            <a:r>
              <a:rPr lang="cs-CZ" dirty="0">
                <a:solidFill>
                  <a:srgbClr val="1D2126"/>
                </a:solidFill>
                <a:effectLst/>
                <a:latin typeface="Open Sans" panose="020B0606030504020204" pitchFamily="34" charset="0"/>
              </a:rPr>
              <a:t>Podstata prototypování - pomohou vám vyprávět příběh vašeho nápadu. Zhmotněný nápad. Hlavně abychom mohli nápad SDÍLET  s ostatními. Pokud je obrázek více než tisíc slov poté je prototyp více než tisíc obrázků</a:t>
            </a:r>
            <a:endParaRPr lang="cs-CZ" dirty="0">
              <a:effectLst/>
            </a:endParaRP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33</a:t>
            </a:fld>
            <a:endParaRPr lang="cs-CZ"/>
          </a:p>
        </p:txBody>
      </p:sp>
    </p:spTree>
    <p:extLst>
      <p:ext uri="{BB962C8B-B14F-4D97-AF65-F5344CB8AC3E}">
        <p14:creationId xmlns:p14="http://schemas.microsoft.com/office/powerpoint/2010/main" val="1123169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buFont typeface="+mj-lt"/>
              <a:buAutoNum type="arabicPeriod"/>
            </a:pPr>
            <a:r>
              <a:rPr lang="en-US" b="0" i="0" dirty="0">
                <a:solidFill>
                  <a:srgbClr val="3C4043"/>
                </a:solidFill>
                <a:effectLst/>
                <a:latin typeface="GoogleSans"/>
              </a:rPr>
              <a:t>Narrow in on four or five key moments that will help illustrate the solution</a:t>
            </a:r>
          </a:p>
          <a:p>
            <a:pPr algn="l">
              <a:buFont typeface="+mj-lt"/>
              <a:buAutoNum type="arabicPeriod"/>
            </a:pPr>
            <a:r>
              <a:rPr lang="en-US" b="0" i="0" dirty="0">
                <a:solidFill>
                  <a:srgbClr val="3C4043"/>
                </a:solidFill>
                <a:effectLst/>
                <a:latin typeface="GoogleSans"/>
              </a:rPr>
              <a:t>You don’t need to sketch out every single user flow or use case. Just focus on what you need to create to get accurate user feedback</a:t>
            </a:r>
          </a:p>
          <a:p>
            <a:pPr algn="l">
              <a:buFont typeface="+mj-lt"/>
              <a:buAutoNum type="arabicPeriod"/>
            </a:pPr>
            <a:r>
              <a:rPr lang="en-US" b="0" i="0" dirty="0">
                <a:solidFill>
                  <a:srgbClr val="3C4043"/>
                </a:solidFill>
                <a:effectLst/>
                <a:latin typeface="GoogleSans"/>
              </a:rPr>
              <a:t>Map out the flow you’ll use in the user-interview script</a:t>
            </a:r>
          </a:p>
          <a:p>
            <a:pPr algn="l">
              <a:buFont typeface="+mj-lt"/>
              <a:buAutoNum type="arabicPeriod"/>
            </a:pPr>
            <a:r>
              <a:rPr lang="en-US" b="0" i="0" dirty="0">
                <a:solidFill>
                  <a:srgbClr val="3C4043"/>
                </a:solidFill>
                <a:effectLst/>
                <a:latin typeface="GoogleSans"/>
              </a:rPr>
              <a:t>Figure out which moments can be rough, and which need to be well-defined</a:t>
            </a:r>
            <a:endParaRPr lang="cs-CZ" b="0" i="0" dirty="0">
              <a:solidFill>
                <a:srgbClr val="3C4043"/>
              </a:solidFill>
              <a:effectLst/>
              <a:latin typeface="GoogleSans"/>
            </a:endParaRPr>
          </a:p>
          <a:p>
            <a:pPr algn="l">
              <a:buFont typeface="+mj-lt"/>
              <a:buAutoNum type="arabicPeriod"/>
            </a:pPr>
            <a:endParaRPr lang="cs-CZ" b="0" i="0" dirty="0">
              <a:solidFill>
                <a:srgbClr val="3C4043"/>
              </a:solidFill>
              <a:effectLst/>
              <a:latin typeface="GoogleSans"/>
            </a:endParaRPr>
          </a:p>
          <a:p>
            <a:r>
              <a:rPr lang="cs-CZ" dirty="0"/>
              <a:t>Docela se uchytil způsob ověřování, kdy se vybuduje MVP nebo </a:t>
            </a:r>
            <a:r>
              <a:rPr lang="cs-CZ" dirty="0" err="1"/>
              <a:t>landing</a:t>
            </a:r>
            <a:r>
              <a:rPr lang="cs-CZ" dirty="0"/>
              <a:t> </a:t>
            </a:r>
            <a:r>
              <a:rPr lang="cs-CZ" dirty="0" err="1"/>
              <a:t>page</a:t>
            </a:r>
            <a:r>
              <a:rPr lang="cs-CZ" dirty="0"/>
              <a:t> a my na ní nabídneme naše dosud nepřipravené služby/produkty a ty budeme ověřovat skrze přilákání návštěvnosti a měření jejich zájmu.</a:t>
            </a:r>
          </a:p>
          <a:p>
            <a:r>
              <a:rPr lang="cs-CZ" dirty="0"/>
              <a:t>Trychtýř viz. přednáška z </a:t>
            </a:r>
            <a:r>
              <a:rPr lang="cs-CZ" dirty="0" err="1"/>
              <a:t>creative</a:t>
            </a:r>
            <a:r>
              <a:rPr lang="cs-CZ" dirty="0"/>
              <a:t> </a:t>
            </a:r>
            <a:r>
              <a:rPr lang="cs-CZ" dirty="0" err="1"/>
              <a:t>dock</a:t>
            </a:r>
            <a:r>
              <a:rPr lang="cs-CZ" dirty="0"/>
              <a:t>.</a:t>
            </a:r>
          </a:p>
          <a:p>
            <a:pPr algn="l">
              <a:buFont typeface="+mj-lt"/>
              <a:buAutoNum type="arabicPeriod"/>
            </a:pPr>
            <a:endParaRPr lang="en-US" b="0" i="0" dirty="0">
              <a:solidFill>
                <a:srgbClr val="3C4043"/>
              </a:solidFill>
              <a:effectLst/>
              <a:latin typeface="GoogleSans"/>
            </a:endParaRP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2483027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Ukázka z IDEO - zadání resuscitátor který mohou použít kdekoliv a kdokoliv - pro místa s velkým výskytem lidí - letiště.</a:t>
            </a:r>
          </a:p>
        </p:txBody>
      </p:sp>
      <p:sp>
        <p:nvSpPr>
          <p:cNvPr id="4" name="Zástupný symbol pro číslo snímku 3"/>
          <p:cNvSpPr>
            <a:spLocks noGrp="1"/>
          </p:cNvSpPr>
          <p:nvPr>
            <p:ph type="sldNum" sz="quarter" idx="5"/>
          </p:nvPr>
        </p:nvSpPr>
        <p:spPr/>
        <p:txBody>
          <a:bodyPr/>
          <a:lstStyle/>
          <a:p>
            <a:fld id="{DDD4000A-37E1-4D72-B31A-77993FD77D47}" type="slidenum">
              <a:rPr lang="cs-CZ" smtClean="0"/>
              <a:t>35</a:t>
            </a:fld>
            <a:endParaRPr lang="cs-CZ"/>
          </a:p>
        </p:txBody>
      </p:sp>
    </p:spTree>
    <p:extLst>
      <p:ext uri="{BB962C8B-B14F-4D97-AF65-F5344CB8AC3E}">
        <p14:creationId xmlns:p14="http://schemas.microsoft.com/office/powerpoint/2010/main" val="5937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77110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Největší bolest byla - že se uživatelé báli to použít protože si mysleli že to nedělají dobře</a:t>
            </a:r>
          </a:p>
        </p:txBody>
      </p:sp>
      <p:sp>
        <p:nvSpPr>
          <p:cNvPr id="4" name="Zástupný symbol pro číslo snímku 3"/>
          <p:cNvSpPr>
            <a:spLocks noGrp="1"/>
          </p:cNvSpPr>
          <p:nvPr>
            <p:ph type="sldNum" sz="quarter" idx="5"/>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279987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dirty="0">
                <a:effectLst/>
              </a:rPr>
              <a:t>Většinou si myslíme o prototypu že to je nějaká super moderní kára nějaký </a:t>
            </a:r>
            <a:r>
              <a:rPr lang="cs-CZ" dirty="0" err="1">
                <a:effectLst/>
              </a:rPr>
              <a:t>futursticky</a:t>
            </a:r>
            <a:r>
              <a:rPr lang="cs-CZ" dirty="0">
                <a:effectLst/>
              </a:rPr>
              <a:t> koncept. </a:t>
            </a:r>
          </a:p>
          <a:p>
            <a:pPr algn="l"/>
            <a:r>
              <a:rPr lang="cs-CZ" dirty="0">
                <a:effectLst/>
              </a:rPr>
              <a:t>Ale prototyp může být i </a:t>
            </a:r>
            <a:r>
              <a:rPr lang="cs-CZ" dirty="0" err="1">
                <a:effectLst/>
              </a:rPr>
              <a:t>totok</a:t>
            </a:r>
            <a:r>
              <a:rPr lang="cs-CZ"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effectLst/>
              </a:rPr>
              <a:t>Což je </a:t>
            </a:r>
            <a:r>
              <a:rPr lang="cs-CZ" dirty="0" err="1">
                <a:effectLst/>
              </a:rPr>
              <a:t>btw</a:t>
            </a:r>
            <a:r>
              <a:rPr lang="cs-CZ" dirty="0">
                <a:effectLst/>
              </a:rPr>
              <a:t> jeden z nejúspěšnějších konceptů židlí pro studenty, který se rozjel v US. Místo pro baťoh po židlí.</a:t>
            </a:r>
          </a:p>
          <a:p>
            <a:endParaRPr lang="cs-CZ" dirty="0"/>
          </a:p>
        </p:txBody>
      </p:sp>
      <p:sp>
        <p:nvSpPr>
          <p:cNvPr id="4" name="Zástupný symbol pro číslo snímku 3"/>
          <p:cNvSpPr>
            <a:spLocks noGrp="1"/>
          </p:cNvSpPr>
          <p:nvPr>
            <p:ph type="sldNum" sz="quarter" idx="5"/>
          </p:nvPr>
        </p:nvSpPr>
        <p:spPr/>
        <p:txBody>
          <a:bodyPr/>
          <a:lstStyle/>
          <a:p>
            <a:fld id="{DDD4000A-37E1-4D72-B31A-77993FD77D47}" type="slidenum">
              <a:rPr lang="cs-CZ" smtClean="0"/>
              <a:t>37</a:t>
            </a:fld>
            <a:endParaRPr lang="cs-CZ"/>
          </a:p>
        </p:txBody>
      </p:sp>
    </p:spTree>
    <p:extLst>
      <p:ext uri="{BB962C8B-B14F-4D97-AF65-F5344CB8AC3E}">
        <p14:creationId xmlns:p14="http://schemas.microsoft.com/office/powerpoint/2010/main" val="395805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buFont typeface="+mj-lt"/>
              <a:buNone/>
            </a:pPr>
            <a:endParaRPr lang="en-US" b="0" i="0" dirty="0">
              <a:solidFill>
                <a:srgbClr val="3C4043"/>
              </a:solidFill>
              <a:effectLst/>
              <a:latin typeface="GoogleSans"/>
            </a:endParaRP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38</a:t>
            </a:fld>
            <a:endParaRPr lang="cs-CZ"/>
          </a:p>
        </p:txBody>
      </p:sp>
    </p:spTree>
    <p:extLst>
      <p:ext uri="{BB962C8B-B14F-4D97-AF65-F5344CB8AC3E}">
        <p14:creationId xmlns:p14="http://schemas.microsoft.com/office/powerpoint/2010/main" val="528590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39</a:t>
            </a:fld>
            <a:endParaRPr lang="cs-CZ"/>
          </a:p>
        </p:txBody>
      </p:sp>
    </p:spTree>
    <p:extLst>
      <p:ext uri="{BB962C8B-B14F-4D97-AF65-F5344CB8AC3E}">
        <p14:creationId xmlns:p14="http://schemas.microsoft.com/office/powerpoint/2010/main" val="2952848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err="1">
                <a:solidFill>
                  <a:srgbClr val="FFFFFF"/>
                </a:solidFill>
                <a:effectLst/>
                <a:latin typeface="Titillium Web" panose="00000500000000000000" pitchFamily="2" charset="-18"/>
              </a:rPr>
              <a:t>reating</a:t>
            </a:r>
            <a:r>
              <a:rPr lang="en-US" b="0" i="0" dirty="0">
                <a:solidFill>
                  <a:srgbClr val="FFFFFF"/>
                </a:solidFill>
                <a:effectLst/>
                <a:latin typeface="Titillium Web" panose="00000500000000000000" pitchFamily="2" charset="-18"/>
              </a:rPr>
              <a:t> a clear framework that defines how ideas are introduced into the company, how they are pursued and how they are brought to the market. </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345566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149196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4044063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b="0" i="0" u="none" strike="noStrike" baseline="0" dirty="0">
                <a:solidFill>
                  <a:srgbClr val="000000"/>
                </a:solidFill>
                <a:latin typeface="Times New Roman" panose="02020603050405020304" pitchFamily="18" charset="0"/>
              </a:rPr>
              <a:t>Průkopníci díky vědě. </a:t>
            </a:r>
          </a:p>
          <a:p>
            <a:r>
              <a:rPr lang="cs-CZ" sz="1800" b="0" i="0" u="none" strike="noStrike" baseline="0" dirty="0">
                <a:solidFill>
                  <a:srgbClr val="000000"/>
                </a:solidFill>
                <a:latin typeface="Times New Roman" panose="02020603050405020304" pitchFamily="18" charset="0"/>
              </a:rPr>
              <a:t>Technologické inovace jsou lineárním procesem zahrnujícím vědecký objev, výzkum a vývoj, přípravu výroby, </a:t>
            </a:r>
            <a:r>
              <a:rPr lang="cs-CZ" sz="1800" b="0" i="0" u="none" strike="noStrike" baseline="0" dirty="0" err="1">
                <a:solidFill>
                  <a:srgbClr val="000000"/>
                </a:solidFill>
                <a:latin typeface="Times New Roman" panose="02020603050405020304" pitchFamily="18" charset="0"/>
              </a:rPr>
              <a:t>výro-bu</a:t>
            </a:r>
            <a:r>
              <a:rPr lang="cs-CZ" sz="1800" b="0" i="0" u="none" strike="noStrike" baseline="0" dirty="0">
                <a:solidFill>
                  <a:srgbClr val="000000"/>
                </a:solidFill>
                <a:latin typeface="Times New Roman" panose="02020603050405020304" pitchFamily="18" charset="0"/>
              </a:rPr>
              <a:t>, marketing a prodej. </a:t>
            </a:r>
          </a:p>
          <a:p>
            <a:r>
              <a:rPr lang="cs-CZ" sz="1800" b="0" i="0" u="none" strike="noStrike" baseline="0" dirty="0">
                <a:solidFill>
                  <a:srgbClr val="000000"/>
                </a:solidFill>
                <a:latin typeface="Times New Roman" panose="02020603050405020304" pitchFamily="18" charset="0"/>
              </a:rPr>
              <a:t>Inovace v nadnárodních podnicích.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1175742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b="0" i="0" u="none" strike="noStrike" baseline="0" dirty="0">
                <a:solidFill>
                  <a:srgbClr val="000000"/>
                </a:solidFill>
                <a:latin typeface="Times New Roman" panose="02020603050405020304" pitchFamily="18" charset="0"/>
              </a:rPr>
              <a:t>Inovace vzniká z interakce mezi různými prvky: od výzkumu po marketing. </a:t>
            </a:r>
          </a:p>
          <a:p>
            <a:r>
              <a:rPr lang="cs-CZ" sz="1800" b="0" i="0" u="none" strike="noStrike" baseline="0" dirty="0">
                <a:solidFill>
                  <a:srgbClr val="000000"/>
                </a:solidFill>
                <a:latin typeface="Times New Roman" panose="02020603050405020304" pitchFamily="18" charset="0"/>
              </a:rPr>
              <a:t>Inovační proces zahrnuje tradiční lineár-ní řetěz a vazby mezi výzkumem a trhem. </a:t>
            </a:r>
          </a:p>
          <a:p>
            <a:r>
              <a:rPr lang="cs-CZ" sz="1800" b="0" i="0" u="none" strike="noStrike" baseline="0" dirty="0">
                <a:solidFill>
                  <a:srgbClr val="000000"/>
                </a:solidFill>
                <a:latin typeface="Times New Roman" panose="02020603050405020304" pitchFamily="18" charset="0"/>
              </a:rPr>
              <a:t>Snižování nákladů. </a:t>
            </a:r>
          </a:p>
          <a:p>
            <a:r>
              <a:rPr lang="cs-CZ" sz="1800" b="0" i="0" u="none" strike="noStrike" baseline="0" dirty="0">
                <a:solidFill>
                  <a:srgbClr val="000000"/>
                </a:solidFill>
                <a:latin typeface="Times New Roman" panose="02020603050405020304" pitchFamily="18" charset="0"/>
              </a:rPr>
              <a:t>Strukturovanější inovační procesy.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1069701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b="0" i="0" u="none" strike="noStrike" baseline="0" dirty="0">
                <a:solidFill>
                  <a:srgbClr val="000000"/>
                </a:solidFill>
                <a:latin typeface="Times New Roman" panose="02020603050405020304" pitchFamily="18" charset="0"/>
              </a:rPr>
              <a:t>	Invenční část (neboli počáteční stadium inovačního procesu) je spojena se vznikem nové myšlenky, nápadu nebo představy. Invenční část inovačního procesu je velmi </a:t>
            </a:r>
            <a:r>
              <a:rPr lang="cs-CZ" sz="1800" b="0" i="0" u="none" strike="noStrike" baseline="0" dirty="0" err="1">
                <a:solidFill>
                  <a:srgbClr val="000000"/>
                </a:solidFill>
                <a:latin typeface="Times New Roman" panose="02020603050405020304" pitchFamily="18" charset="0"/>
              </a:rPr>
              <a:t>dy-namická</a:t>
            </a:r>
            <a:r>
              <a:rPr lang="cs-CZ" sz="1800" b="0" i="0" u="none" strike="noStrike" baseline="0" dirty="0">
                <a:solidFill>
                  <a:srgbClr val="000000"/>
                </a:solidFill>
                <a:latin typeface="Times New Roman" panose="02020603050405020304" pitchFamily="18" charset="0"/>
              </a:rPr>
              <a:t>, kreativní a výrazně neformální. Kreativita v této fázi soupeří se snahou po </a:t>
            </a:r>
            <a:r>
              <a:rPr lang="cs-CZ" sz="1800" b="0" i="0" u="none" strike="noStrike" baseline="0" dirty="0" err="1">
                <a:solidFill>
                  <a:srgbClr val="000000"/>
                </a:solidFill>
                <a:latin typeface="Times New Roman" panose="02020603050405020304" pitchFamily="18" charset="0"/>
              </a:rPr>
              <a:t>sys</a:t>
            </a:r>
            <a:r>
              <a:rPr lang="cs-CZ" sz="1800" b="0" i="0" u="none" strike="noStrike" baseline="0" dirty="0">
                <a:solidFill>
                  <a:srgbClr val="000000"/>
                </a:solidFill>
                <a:latin typeface="Times New Roman" panose="02020603050405020304" pitchFamily="18" charset="0"/>
              </a:rPr>
              <a:t>-tematizaci a formalizaci. Pracuje se zde především s </a:t>
            </a:r>
            <a:r>
              <a:rPr lang="cs-CZ" sz="1800" b="0" i="0" u="none" strike="noStrike" baseline="0" dirty="0" err="1">
                <a:solidFill>
                  <a:srgbClr val="000000"/>
                </a:solidFill>
                <a:latin typeface="Times New Roman" panose="02020603050405020304" pitchFamily="18" charset="0"/>
              </a:rPr>
              <a:t>tacitními</a:t>
            </a:r>
            <a:r>
              <a:rPr lang="cs-CZ" sz="1800" b="0" i="0" u="none" strike="noStrike" baseline="0" dirty="0">
                <a:solidFill>
                  <a:srgbClr val="000000"/>
                </a:solidFill>
                <a:latin typeface="Times New Roman" panose="02020603050405020304" pitchFamily="18" charset="0"/>
              </a:rPr>
              <a:t> znalostmi. V části inovační dochází k samotné realizace invence, tedy ke vzniku inovace a uvedení inovace na trh. </a:t>
            </a:r>
          </a:p>
          <a:p>
            <a:r>
              <a:rPr lang="cs-CZ" sz="1800" b="0" i="0" u="none" strike="noStrike" baseline="0" dirty="0">
                <a:solidFill>
                  <a:srgbClr val="000000"/>
                </a:solidFill>
                <a:latin typeface="Times New Roman" panose="02020603050405020304" pitchFamily="18" charset="0"/>
              </a:rPr>
              <a:t>Celý inovační proces začíná rozpoznáním problému, nebo jak někteří autoři (např. G. Cooper) uvádějí nápadem. Obecně můžeme říci, že inovační proces začíná určitým pod-</a:t>
            </a:r>
            <a:r>
              <a:rPr lang="cs-CZ" sz="1800" b="0" i="0" u="none" strike="noStrike" baseline="0" dirty="0" err="1">
                <a:solidFill>
                  <a:srgbClr val="000000"/>
                </a:solidFill>
                <a:latin typeface="Times New Roman" panose="02020603050405020304" pitchFamily="18" charset="0"/>
              </a:rPr>
              <a:t>nětem</a:t>
            </a:r>
            <a:r>
              <a:rPr lang="cs-CZ" sz="1800" b="0" i="0" u="none" strike="noStrike" baseline="0" dirty="0">
                <a:solidFill>
                  <a:srgbClr val="000000"/>
                </a:solidFill>
                <a:latin typeface="Times New Roman" panose="02020603050405020304" pitchFamily="18" charset="0"/>
              </a:rPr>
              <a:t> (např. nové potřeby zákazníků, nová situace v ekonomice, hospodářské výsledky podniku), který přichází buď z externího prostředí, nebo z interního prostředí. A tyto podněty, které přicházejí z podnikatelského prostředí, upozorňují na potřebu inovace, ať už produktu, procesu nebo jinou inovaci. Aby bylo možné identifikovat příležitosti (vhodné podněty), které by mohly vést k inovacím, tak je potřeba systematicky sledovat a zkoumat interní a externí prostředí podniku, tedy provádět strategickou situační analýzu.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2142369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br>
              <a:rPr lang="cs-CZ" sz="4000" b="1" dirty="0">
                <a:solidFill>
                  <a:schemeClr val="bg1"/>
                </a:solidFill>
                <a:latin typeface="Times New Roman" panose="02020603050405020304" pitchFamily="18" charset="0"/>
                <a:cs typeface="Times New Roman" panose="02020603050405020304" pitchFamily="18" charset="0"/>
              </a:rPr>
            </a:br>
            <a:br>
              <a:rPr lang="cs-CZ" sz="4000" b="1" dirty="0">
                <a:solidFill>
                  <a:schemeClr val="bg1"/>
                </a:solidFill>
                <a:latin typeface="Times New Roman" panose="02020603050405020304" pitchFamily="18" charset="0"/>
                <a:cs typeface="Times New Roman" panose="02020603050405020304" pitchFamily="18" charset="0"/>
              </a:rPr>
            </a:br>
            <a:r>
              <a:rPr lang="cs-CZ" sz="2400" b="1" dirty="0">
                <a:solidFill>
                  <a:schemeClr val="bg1"/>
                </a:solidFill>
                <a:latin typeface="Times New Roman" panose="02020603050405020304" pitchFamily="18" charset="0"/>
                <a:cs typeface="Times New Roman" panose="02020603050405020304" pitchFamily="18" charset="0"/>
              </a:rPr>
              <a:t>Inovační proces</a:t>
            </a: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a:p>
            <a:pPr marL="0" indent="0" algn="r">
              <a:buNone/>
            </a:pPr>
            <a:endParaRPr lang="cs-CZ" sz="1400" dirty="0">
              <a:solidFill>
                <a:schemeClr val="bg1"/>
              </a:solidFill>
              <a:latin typeface="Times New Roman" panose="02020603050405020304" pitchFamily="18" charset="0"/>
              <a:cs typeface="Times New Roman" panose="02020603050405020304" pitchFamily="18" charset="0"/>
            </a:endParaRPr>
          </a:p>
          <a:p>
            <a:pPr marL="0" indent="0" algn="r">
              <a:buNone/>
            </a:pPr>
            <a:r>
              <a:rPr lang="cs-CZ" sz="1400" dirty="0">
                <a:solidFill>
                  <a:schemeClr val="bg1"/>
                </a:solidFill>
                <a:latin typeface="Times New Roman" panose="02020603050405020304" pitchFamily="18" charset="0"/>
                <a:cs typeface="Times New Roman" panose="02020603050405020304" pitchFamily="18" charset="0"/>
              </a:rPr>
              <a:t>téma 6</a:t>
            </a:r>
          </a:p>
          <a:p>
            <a:pPr marL="0" indent="0" algn="r">
              <a:buNone/>
            </a:pPr>
            <a:r>
              <a:rPr lang="cs-CZ" sz="1200" dirty="0">
                <a:solidFill>
                  <a:schemeClr val="bg1"/>
                </a:solidFill>
                <a:latin typeface="Times New Roman" panose="02020603050405020304" pitchFamily="18" charset="0"/>
                <a:cs typeface="Times New Roman" panose="02020603050405020304" pitchFamily="18" charset="0"/>
              </a:rPr>
              <a:t>Inovační podnikání</a:t>
            </a:r>
          </a:p>
        </p:txBody>
      </p:sp>
      <p:sp>
        <p:nvSpPr>
          <p:cNvPr id="9" name="Podnadpis 2"/>
          <p:cNvSpPr txBox="1">
            <a:spLocks/>
          </p:cNvSpPr>
          <p:nvPr/>
        </p:nvSpPr>
        <p:spPr>
          <a:xfrm>
            <a:off x="5966428" y="2715766"/>
            <a:ext cx="3032119"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dirty="0">
                <a:solidFill>
                  <a:srgbClr val="307871"/>
                </a:solidFill>
                <a:latin typeface="Times New Roman" panose="02020603050405020304" pitchFamily="18" charset="0"/>
                <a:cs typeface="Times New Roman" panose="02020603050405020304" pitchFamily="18" charset="0"/>
              </a:rPr>
              <a:t>Katedra podnikové </a:t>
            </a:r>
          </a:p>
          <a:p>
            <a:pPr algn="r"/>
            <a:r>
              <a:rPr lang="cs-CZ" altLang="cs-CZ" sz="1200" dirty="0">
                <a:solidFill>
                  <a:srgbClr val="307871"/>
                </a:solidFill>
                <a:latin typeface="Times New Roman" panose="02020603050405020304" pitchFamily="18" charset="0"/>
                <a:cs typeface="Times New Roman" panose="02020603050405020304" pitchFamily="18" charset="0"/>
              </a:rPr>
              <a:t>ekonomiky a managementu</a:t>
            </a:r>
          </a:p>
          <a:p>
            <a:pPr algn="r"/>
            <a:endParaRPr lang="cs-CZ" altLang="cs-CZ" sz="1200" dirty="0">
              <a:solidFill>
                <a:srgbClr val="307871"/>
              </a:solidFill>
              <a:latin typeface="Times New Roman" panose="02020603050405020304" pitchFamily="18" charset="0"/>
              <a:cs typeface="Times New Roman" panose="02020603050405020304" pitchFamily="18" charset="0"/>
            </a:endParaRPr>
          </a:p>
          <a:p>
            <a:pPr algn="r"/>
            <a:r>
              <a:rPr lang="cs-CZ" altLang="cs-CZ" sz="1050" dirty="0">
                <a:solidFill>
                  <a:srgbClr val="307871"/>
                </a:solidFill>
                <a:latin typeface="Times New Roman" panose="02020603050405020304" pitchFamily="18" charset="0"/>
                <a:cs typeface="Times New Roman" panose="02020603050405020304" pitchFamily="18" charset="0"/>
              </a:rPr>
              <a:t>Ing. Dalibor Šimek</a:t>
            </a:r>
          </a:p>
          <a:p>
            <a:pPr algn="r"/>
            <a:endParaRPr lang="cs-CZ" altLang="cs-CZ" sz="12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12609" y="1205421"/>
            <a:ext cx="8280920" cy="3024336"/>
          </a:xfrm>
          <a:prstGeom prst="rect">
            <a:avLst/>
          </a:prstGeom>
        </p:spPr>
        <p:txBody>
          <a:bodyPr>
            <a:noAutofit/>
          </a:bodyPr>
          <a:lstStyle/>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Slovo „design“ nabývá různých významů. Ve své substantivní formě standardní slovníky poskytují pojmy skica, kresba, plán, vzor, ​​záměr nebo účel nebo umění jejich výroby. Slovo „design“ má tedy významy od abstraktního pojetí něčeho až po skutečné plány a procesy potřebné k jeho dosažení.</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Přístup k návrhu a vývoji systémů, jehož cílem je zvýšit použitelnost interaktivních systémů zaměřením na použitelnost systému a uplatněním lidských faktorů / ergonomie a znalostí a technik použitelnosti.</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Je jedním z přístupů v rámci designu nových produktů, služeb, prostředí, postupů či tvorbu nových způsobů organizace. Jedná se o soubor designových procesů, které se zaměřují na člověka a které při tvorbě nových postupů vychází z přání a potřeb jedince či sociální skupiny.</a:t>
            </a:r>
          </a:p>
        </p:txBody>
      </p:sp>
      <p:sp>
        <p:nvSpPr>
          <p:cNvPr id="10" name="Nadpis 5"/>
          <p:cNvSpPr>
            <a:spLocks noGrp="1"/>
          </p:cNvSpPr>
          <p:nvPr>
            <p:ph type="title"/>
          </p:nvPr>
        </p:nvSpPr>
        <p:spPr/>
        <p:txBody>
          <a:bodyPr/>
          <a:lstStyle/>
          <a:p>
            <a:r>
              <a:rPr lang="cs-CZ" dirty="0"/>
              <a:t>Design zaměřený na zákazníka</a:t>
            </a:r>
          </a:p>
        </p:txBody>
      </p:sp>
    </p:spTree>
    <p:extLst>
      <p:ext uri="{BB962C8B-B14F-4D97-AF65-F5344CB8AC3E}">
        <p14:creationId xmlns:p14="http://schemas.microsoft.com/office/powerpoint/2010/main" val="2150969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en-US" sz="1600" dirty="0">
                <a:solidFill>
                  <a:srgbClr val="307871"/>
                </a:solidFill>
                <a:latin typeface="Times New Roman" panose="02020603050405020304" pitchFamily="18" charset="0"/>
                <a:cs typeface="Times New Roman" panose="02020603050405020304" pitchFamily="18" charset="0"/>
              </a:rPr>
              <a:t> </a:t>
            </a:r>
            <a:r>
              <a:rPr lang="cs-CZ" sz="1600" dirty="0">
                <a:solidFill>
                  <a:srgbClr val="307871"/>
                </a:solidFill>
                <a:latin typeface="Times New Roman" panose="02020603050405020304" pitchFamily="18" charset="0"/>
                <a:cs typeface="Times New Roman" panose="02020603050405020304" pitchFamily="18" charset="0"/>
              </a:rPr>
              <a:t>Adopce multidisciplinárních dovedností a perspektiv.</a:t>
            </a: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en-US" sz="1600" dirty="0">
                <a:solidFill>
                  <a:srgbClr val="307871"/>
                </a:solidFill>
                <a:latin typeface="Times New Roman" panose="02020603050405020304" pitchFamily="18" charset="0"/>
                <a:cs typeface="Times New Roman" panose="02020603050405020304" pitchFamily="18" charset="0"/>
              </a:rPr>
              <a:t> </a:t>
            </a:r>
            <a:r>
              <a:rPr lang="cs-CZ" sz="1600" dirty="0">
                <a:solidFill>
                  <a:srgbClr val="307871"/>
                </a:solidFill>
                <a:latin typeface="Times New Roman" panose="02020603050405020304" pitchFamily="18" charset="0"/>
                <a:cs typeface="Times New Roman" panose="02020603050405020304" pitchFamily="18" charset="0"/>
              </a:rPr>
              <a:t>Explicitní porozumění, uživatelům, jejich chování a prostředí.</a:t>
            </a: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en-US" sz="1600" dirty="0">
                <a:solidFill>
                  <a:srgbClr val="307871"/>
                </a:solidFill>
                <a:latin typeface="Times New Roman" panose="02020603050405020304" pitchFamily="18" charset="0"/>
                <a:cs typeface="Times New Roman" panose="02020603050405020304" pitchFamily="18" charset="0"/>
              </a:rPr>
              <a:t> </a:t>
            </a:r>
            <a:r>
              <a:rPr lang="cs-CZ" sz="1600" dirty="0">
                <a:solidFill>
                  <a:srgbClr val="307871"/>
                </a:solidFill>
                <a:latin typeface="Times New Roman" panose="02020603050405020304" pitchFamily="18" charset="0"/>
                <a:cs typeface="Times New Roman" panose="02020603050405020304" pitchFamily="18" charset="0"/>
              </a:rPr>
              <a:t>Design hnaný uživatelem, uživatelským pohledem.</a:t>
            </a: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en-US" sz="1600" dirty="0">
                <a:solidFill>
                  <a:srgbClr val="307871"/>
                </a:solidFill>
                <a:latin typeface="Times New Roman" panose="02020603050405020304" pitchFamily="18" charset="0"/>
                <a:cs typeface="Times New Roman" panose="02020603050405020304" pitchFamily="18" charset="0"/>
              </a:rPr>
              <a:t> </a:t>
            </a:r>
            <a:r>
              <a:rPr lang="cs-CZ" sz="1600" dirty="0">
                <a:solidFill>
                  <a:srgbClr val="307871"/>
                </a:solidFill>
                <a:latin typeface="Times New Roman" panose="02020603050405020304" pitchFamily="18" charset="0"/>
                <a:cs typeface="Times New Roman" panose="02020603050405020304" pitchFamily="18" charset="0"/>
              </a:rPr>
              <a:t>Zohlednění celé uživatelské zkušenosti.</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 Zapojení uživatelů napříč celým designovým a vývojovým procesem.</a:t>
            </a: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en-US" sz="1600" dirty="0">
                <a:solidFill>
                  <a:srgbClr val="307871"/>
                </a:solidFill>
                <a:latin typeface="Times New Roman" panose="02020603050405020304" pitchFamily="18" charset="0"/>
                <a:cs typeface="Times New Roman" panose="02020603050405020304" pitchFamily="18" charset="0"/>
              </a:rPr>
              <a:t> </a:t>
            </a:r>
            <a:r>
              <a:rPr lang="cs-CZ" sz="1600" dirty="0">
                <a:solidFill>
                  <a:srgbClr val="307871"/>
                </a:solidFill>
                <a:latin typeface="Times New Roman" panose="02020603050405020304" pitchFamily="18" charset="0"/>
                <a:cs typeface="Times New Roman" panose="02020603050405020304" pitchFamily="18" charset="0"/>
              </a:rPr>
              <a:t>Iterativní (opakující se)</a:t>
            </a:r>
            <a:r>
              <a:rPr lang="en-US" sz="1600" dirty="0">
                <a:solidFill>
                  <a:srgbClr val="307871"/>
                </a:solidFill>
                <a:latin typeface="Times New Roman" panose="02020603050405020304" pitchFamily="18" charset="0"/>
                <a:cs typeface="Times New Roman" panose="02020603050405020304" pitchFamily="18" charset="0"/>
              </a:rPr>
              <a:t> </a:t>
            </a:r>
            <a:r>
              <a:rPr lang="en-US" sz="1600" dirty="0" err="1">
                <a:solidFill>
                  <a:srgbClr val="307871"/>
                </a:solidFill>
                <a:latin typeface="Times New Roman" panose="02020603050405020304" pitchFamily="18" charset="0"/>
                <a:cs typeface="Times New Roman" panose="02020603050405020304" pitchFamily="18" charset="0"/>
              </a:rPr>
              <a:t>proces</a:t>
            </a:r>
            <a:r>
              <a:rPr lang="en-US" sz="1600" dirty="0">
                <a:solidFill>
                  <a:srgbClr val="307871"/>
                </a:solidFill>
                <a:latin typeface="Times New Roman" panose="02020603050405020304" pitchFamily="18" charset="0"/>
                <a:cs typeface="Times New Roman" panose="02020603050405020304" pitchFamily="18" charset="0"/>
              </a:rPr>
              <a:t>.</a:t>
            </a: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Charakteristiky HCD</a:t>
            </a:r>
          </a:p>
        </p:txBody>
      </p:sp>
    </p:spTree>
    <p:extLst>
      <p:ext uri="{BB962C8B-B14F-4D97-AF65-F5344CB8AC3E}">
        <p14:creationId xmlns:p14="http://schemas.microsoft.com/office/powerpoint/2010/main" val="2468966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oNurture's Baby Incubator Is Made Out of Car Parts - The New York Times">
            <a:extLst>
              <a:ext uri="{FF2B5EF4-FFF2-40B4-BE49-F238E27FC236}">
                <a16:creationId xmlns:a16="http://schemas.microsoft.com/office/drawing/2014/main" id="{485D372E-57E6-4B63-B22D-5E974476D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76250"/>
            <a:ext cx="4572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8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esign thinking proces – Design thinking a inovace">
            <a:extLst>
              <a:ext uri="{FF2B5EF4-FFF2-40B4-BE49-F238E27FC236}">
                <a16:creationId xmlns:a16="http://schemas.microsoft.com/office/drawing/2014/main" id="{D4EAA1B1-DB3D-448B-8832-8FF8719EC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7574"/>
            <a:ext cx="7139508" cy="337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man-centered Design v AW-dev | DesignDev - Děláme internet lepší">
            <a:extLst>
              <a:ext uri="{FF2B5EF4-FFF2-40B4-BE49-F238E27FC236}">
                <a16:creationId xmlns:a16="http://schemas.microsoft.com/office/drawing/2014/main" id="{8B20451D-4B93-459B-87E2-1C216F16B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627534"/>
            <a:ext cx="7569661"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0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sign Thinking : How to do empathy virtually | by Jimmy Jain | Medium">
            <a:extLst>
              <a:ext uri="{FF2B5EF4-FFF2-40B4-BE49-F238E27FC236}">
                <a16:creationId xmlns:a16="http://schemas.microsoft.com/office/drawing/2014/main" id="{5BAFCA77-E152-46B6-8A4A-030CAEC65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53948"/>
            <a:ext cx="7128792" cy="404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498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p:txBody>
          <a:bodyPr/>
          <a:lstStyle/>
          <a:p>
            <a:r>
              <a:rPr lang="cs-CZ" dirty="0"/>
              <a:t>Interaktivní model</a:t>
            </a:r>
          </a:p>
        </p:txBody>
      </p:sp>
      <p:pic>
        <p:nvPicPr>
          <p:cNvPr id="6" name="Obrázek 5">
            <a:extLst>
              <a:ext uri="{FF2B5EF4-FFF2-40B4-BE49-F238E27FC236}">
                <a16:creationId xmlns:a16="http://schemas.microsoft.com/office/drawing/2014/main" id="{1D43BF44-D165-4393-B802-E0CB82DB3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55" y="771550"/>
            <a:ext cx="8422175" cy="3879235"/>
          </a:xfrm>
          <a:prstGeom prst="rect">
            <a:avLst/>
          </a:prstGeom>
        </p:spPr>
      </p:pic>
    </p:spTree>
    <p:extLst>
      <p:ext uri="{BB962C8B-B14F-4D97-AF65-F5344CB8AC3E}">
        <p14:creationId xmlns:p14="http://schemas.microsoft.com/office/powerpoint/2010/main" val="2128725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EBE7D20D-768D-46F9-B6FE-88F2D09B3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7574"/>
            <a:ext cx="8388424" cy="366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47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Cílem je pochopit zákazníky, jejich problémy a potřeby a získat skrze zákaznický výzkum vhledy, na které budeme vytvářet nebo nasazovat produkty.</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Kvalitativní, kvantitativní výzkum</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Začínáme kvalitativním výzkumem – objevení a zmapování neznámých proměnných</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Navazujeme kvantitativním výzkumem – ověřování hypotéz, signifikance proměnných</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Používané metody – rozhovory (hloubkové, polo-strukturované), dotazníkové šetření, experimenty, pozorování, </a:t>
            </a:r>
            <a:r>
              <a:rPr lang="cs-CZ" sz="1600" dirty="0" err="1">
                <a:solidFill>
                  <a:srgbClr val="307871"/>
                </a:solidFill>
                <a:latin typeface="Times New Roman" panose="02020603050405020304" pitchFamily="18" charset="0"/>
                <a:cs typeface="Times New Roman" panose="02020603050405020304" pitchFamily="18" charset="0"/>
              </a:rPr>
              <a:t>focus</a:t>
            </a:r>
            <a:r>
              <a:rPr lang="cs-CZ" sz="1600" dirty="0">
                <a:solidFill>
                  <a:srgbClr val="307871"/>
                </a:solidFill>
                <a:latin typeface="Times New Roman" panose="02020603050405020304" pitchFamily="18" charset="0"/>
                <a:cs typeface="Times New Roman" panose="02020603050405020304" pitchFamily="18" charset="0"/>
              </a:rPr>
              <a:t> </a:t>
            </a:r>
            <a:r>
              <a:rPr lang="cs-CZ" sz="1600" dirty="0" err="1">
                <a:solidFill>
                  <a:srgbClr val="307871"/>
                </a:solidFill>
                <a:latin typeface="Times New Roman" panose="02020603050405020304" pitchFamily="18" charset="0"/>
                <a:cs typeface="Times New Roman" panose="02020603050405020304" pitchFamily="18" charset="0"/>
              </a:rPr>
              <a:t>group</a:t>
            </a:r>
            <a:r>
              <a:rPr lang="cs-CZ" sz="1600" dirty="0">
                <a:solidFill>
                  <a:srgbClr val="307871"/>
                </a:solidFill>
                <a:latin typeface="Times New Roman" panose="02020603050405020304" pitchFamily="18" charset="0"/>
                <a:cs typeface="Times New Roman" panose="02020603050405020304" pitchFamily="18" charset="0"/>
              </a:rPr>
              <a:t>.</a:t>
            </a:r>
          </a:p>
        </p:txBody>
      </p:sp>
      <p:sp>
        <p:nvSpPr>
          <p:cNvPr id="10" name="Nadpis 5"/>
          <p:cNvSpPr>
            <a:spLocks noGrp="1"/>
          </p:cNvSpPr>
          <p:nvPr>
            <p:ph type="title"/>
          </p:nvPr>
        </p:nvSpPr>
        <p:spPr>
          <a:xfrm>
            <a:off x="251520" y="195486"/>
            <a:ext cx="5256584" cy="507703"/>
          </a:xfrm>
        </p:spPr>
        <p:txBody>
          <a:bodyPr/>
          <a:lstStyle/>
          <a:p>
            <a:r>
              <a:rPr lang="cs-CZ" dirty="0"/>
              <a:t>Empatie, porozumění – výzkumná fáze</a:t>
            </a:r>
          </a:p>
        </p:txBody>
      </p:sp>
    </p:spTree>
    <p:extLst>
      <p:ext uri="{BB962C8B-B14F-4D97-AF65-F5344CB8AC3E}">
        <p14:creationId xmlns:p14="http://schemas.microsoft.com/office/powerpoint/2010/main" val="123280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CE02EB-FD0D-4FD4-B575-C309052C76B8}"/>
              </a:ext>
            </a:extLst>
          </p:cNvPr>
          <p:cNvSpPr>
            <a:spLocks noGrp="1"/>
          </p:cNvSpPr>
          <p:nvPr>
            <p:ph type="title"/>
          </p:nvPr>
        </p:nvSpPr>
        <p:spPr/>
        <p:txBody>
          <a:bodyPr/>
          <a:lstStyle/>
          <a:p>
            <a:r>
              <a:rPr lang="cs-CZ" dirty="0"/>
              <a:t>Jak zkoumat podvědomí</a:t>
            </a:r>
          </a:p>
        </p:txBody>
      </p:sp>
      <p:pic>
        <p:nvPicPr>
          <p:cNvPr id="4" name="Obrázek 3">
            <a:extLst>
              <a:ext uri="{FF2B5EF4-FFF2-40B4-BE49-F238E27FC236}">
                <a16:creationId xmlns:a16="http://schemas.microsoft.com/office/drawing/2014/main" id="{7133B262-288D-4841-AAE8-0ED3C0C4C3F7}"/>
              </a:ext>
            </a:extLst>
          </p:cNvPr>
          <p:cNvPicPr>
            <a:picLocks noChangeAspect="1"/>
          </p:cNvPicPr>
          <p:nvPr/>
        </p:nvPicPr>
        <p:blipFill rotWithShape="1">
          <a:blip r:embed="rId3"/>
          <a:srcRect l="3538" t="32486" r="27951" b="16401"/>
          <a:stretch/>
        </p:blipFill>
        <p:spPr>
          <a:xfrm>
            <a:off x="107504" y="1059582"/>
            <a:ext cx="8922742" cy="3744416"/>
          </a:xfrm>
          <a:prstGeom prst="rect">
            <a:avLst/>
          </a:prstGeom>
        </p:spPr>
      </p:pic>
    </p:spTree>
    <p:extLst>
      <p:ext uri="{BB962C8B-B14F-4D97-AF65-F5344CB8AC3E}">
        <p14:creationId xmlns:p14="http://schemas.microsoft.com/office/powerpoint/2010/main" val="184089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8088" y="1131590"/>
            <a:ext cx="8280920" cy="3024336"/>
          </a:xfrm>
          <a:prstGeom prst="rect">
            <a:avLst/>
          </a:prstGeom>
        </p:spPr>
        <p:txBody>
          <a:bodyPr>
            <a:noAutofit/>
          </a:bodyPr>
          <a:lstStyle/>
          <a:p>
            <a:r>
              <a:rPr lang="cs-CZ" sz="1600" dirty="0">
                <a:latin typeface="Times New Roman" panose="02020603050405020304" pitchFamily="18" charset="0"/>
                <a:cs typeface="Times New Roman" panose="02020603050405020304" pitchFamily="18" charset="0"/>
              </a:rPr>
              <a:t>Představení teorie k inovačním procesům.</a:t>
            </a:r>
          </a:p>
          <a:p>
            <a:r>
              <a:rPr lang="cs-CZ" sz="1600" dirty="0">
                <a:latin typeface="Times New Roman" panose="02020603050405020304" pitchFamily="18" charset="0"/>
                <a:cs typeface="Times New Roman" panose="02020603050405020304" pitchFamily="18" charset="0"/>
              </a:rPr>
              <a:t>Design </a:t>
            </a:r>
            <a:r>
              <a:rPr lang="cs-CZ" sz="1600" dirty="0" err="1">
                <a:latin typeface="Times New Roman" panose="02020603050405020304" pitchFamily="18" charset="0"/>
                <a:cs typeface="Times New Roman" panose="02020603050405020304" pitchFamily="18" charset="0"/>
              </a:rPr>
              <a:t>thinking</a:t>
            </a:r>
            <a:r>
              <a:rPr lang="cs-CZ" sz="1600" dirty="0">
                <a:latin typeface="Times New Roman" panose="02020603050405020304" pitchFamily="18" charset="0"/>
                <a:cs typeface="Times New Roman" panose="02020603050405020304" pitchFamily="18" charset="0"/>
              </a:rPr>
              <a:t> – design zaměřený na člověka.</a:t>
            </a:r>
          </a:p>
          <a:p>
            <a:r>
              <a:rPr lang="cs-CZ" sz="1600" dirty="0">
                <a:latin typeface="Times New Roman" panose="02020603050405020304" pitchFamily="18" charset="0"/>
                <a:cs typeface="Times New Roman" panose="02020603050405020304" pitchFamily="18" charset="0"/>
              </a:rPr>
              <a:t>Představení jednotlivých fází inovačního procesu.</a:t>
            </a:r>
          </a:p>
          <a:p>
            <a:r>
              <a:rPr lang="cs-CZ" sz="1600" dirty="0">
                <a:latin typeface="Times New Roman" panose="02020603050405020304" pitchFamily="18" charset="0"/>
                <a:cs typeface="Times New Roman" panose="02020603050405020304" pitchFamily="18" charset="0"/>
              </a:rPr>
              <a:t>Ukázka reálného inovačního procesu – design sprint.</a:t>
            </a: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endParaRPr lang="cs-CZ" sz="14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Obsah</a:t>
            </a:r>
          </a:p>
        </p:txBody>
      </p:sp>
    </p:spTree>
    <p:extLst>
      <p:ext uri="{BB962C8B-B14F-4D97-AF65-F5344CB8AC3E}">
        <p14:creationId xmlns:p14="http://schemas.microsoft.com/office/powerpoint/2010/main" val="3401642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b="1" dirty="0" err="1">
                <a:solidFill>
                  <a:srgbClr val="307871"/>
                </a:solidFill>
                <a:latin typeface="Times New Roman" panose="02020603050405020304" pitchFamily="18" charset="0"/>
                <a:cs typeface="Times New Roman" panose="02020603050405020304" pitchFamily="18" charset="0"/>
              </a:rPr>
              <a:t>Lightning</a:t>
            </a:r>
            <a:r>
              <a:rPr lang="cs-CZ" sz="1600" b="1" dirty="0">
                <a:solidFill>
                  <a:srgbClr val="307871"/>
                </a:solidFill>
                <a:latin typeface="Times New Roman" panose="02020603050405020304" pitchFamily="18" charset="0"/>
                <a:cs typeface="Times New Roman" panose="02020603050405020304" pitchFamily="18" charset="0"/>
              </a:rPr>
              <a:t> </a:t>
            </a:r>
            <a:r>
              <a:rPr lang="cs-CZ" sz="1600" b="1" dirty="0" err="1">
                <a:solidFill>
                  <a:srgbClr val="307871"/>
                </a:solidFill>
                <a:latin typeface="Times New Roman" panose="02020603050405020304" pitchFamily="18" charset="0"/>
                <a:cs typeface="Times New Roman" panose="02020603050405020304" pitchFamily="18" charset="0"/>
              </a:rPr>
              <a:t>talks</a:t>
            </a:r>
            <a:r>
              <a:rPr lang="cs-CZ" sz="1600" b="1" dirty="0">
                <a:solidFill>
                  <a:srgbClr val="307871"/>
                </a:solidFill>
                <a:latin typeface="Times New Roman" panose="02020603050405020304" pitchFamily="18" charset="0"/>
                <a:cs typeface="Times New Roman" panose="02020603050405020304" pitchFamily="18" charset="0"/>
              </a:rPr>
              <a:t> </a:t>
            </a:r>
            <a:r>
              <a:rPr lang="cs-CZ" sz="1600" dirty="0">
                <a:solidFill>
                  <a:srgbClr val="307871"/>
                </a:solidFill>
                <a:latin typeface="Times New Roman" panose="02020603050405020304" pitchFamily="18" charset="0"/>
                <a:cs typeface="Times New Roman" panose="02020603050405020304" pitchFamily="18" charset="0"/>
              </a:rPr>
              <a:t>– výborné pro vykopnutí DS. Jednotlivý členové týmu s danou </a:t>
            </a:r>
            <a:r>
              <a:rPr lang="cs-CZ" sz="1600" dirty="0" err="1">
                <a:solidFill>
                  <a:srgbClr val="307871"/>
                </a:solidFill>
                <a:latin typeface="Times New Roman" panose="02020603050405020304" pitchFamily="18" charset="0"/>
                <a:cs typeface="Times New Roman" panose="02020603050405020304" pitchFamily="18" charset="0"/>
              </a:rPr>
              <a:t>expertýzou</a:t>
            </a:r>
            <a:r>
              <a:rPr lang="cs-CZ" sz="1600" dirty="0">
                <a:solidFill>
                  <a:srgbClr val="307871"/>
                </a:solidFill>
                <a:latin typeface="Times New Roman" panose="02020603050405020304" pitchFamily="18" charset="0"/>
                <a:cs typeface="Times New Roman" panose="02020603050405020304" pitchFamily="18" charset="0"/>
              </a:rPr>
              <a:t> vystupují a prezentují výklad relevantní pro záběr projektu. Může nabývat i formu </a:t>
            </a:r>
            <a:r>
              <a:rPr lang="cs-CZ" sz="1600" dirty="0" err="1">
                <a:solidFill>
                  <a:srgbClr val="307871"/>
                </a:solidFill>
                <a:latin typeface="Times New Roman" panose="02020603050405020304" pitchFamily="18" charset="0"/>
                <a:cs typeface="Times New Roman" panose="02020603050405020304" pitchFamily="18" charset="0"/>
              </a:rPr>
              <a:t>focus</a:t>
            </a:r>
            <a:r>
              <a:rPr lang="cs-CZ" sz="1600" dirty="0">
                <a:solidFill>
                  <a:srgbClr val="307871"/>
                </a:solidFill>
                <a:latin typeface="Times New Roman" panose="02020603050405020304" pitchFamily="18" charset="0"/>
                <a:cs typeface="Times New Roman" panose="02020603050405020304" pitchFamily="18" charset="0"/>
              </a:rPr>
              <a:t> </a:t>
            </a:r>
            <a:r>
              <a:rPr lang="cs-CZ" sz="1600" dirty="0" err="1">
                <a:solidFill>
                  <a:srgbClr val="307871"/>
                </a:solidFill>
                <a:latin typeface="Times New Roman" panose="02020603050405020304" pitchFamily="18" charset="0"/>
                <a:cs typeface="Times New Roman" panose="02020603050405020304" pitchFamily="18" charset="0"/>
              </a:rPr>
              <a:t>group</a:t>
            </a: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b="1" dirty="0" err="1">
                <a:solidFill>
                  <a:srgbClr val="307871"/>
                </a:solidFill>
                <a:latin typeface="Times New Roman" panose="02020603050405020304" pitchFamily="18" charset="0"/>
                <a:cs typeface="Times New Roman" panose="02020603050405020304" pitchFamily="18" charset="0"/>
              </a:rPr>
              <a:t>How</a:t>
            </a:r>
            <a:r>
              <a:rPr lang="cs-CZ" sz="1600" b="1" dirty="0">
                <a:solidFill>
                  <a:srgbClr val="307871"/>
                </a:solidFill>
                <a:latin typeface="Times New Roman" panose="02020603050405020304" pitchFamily="18" charset="0"/>
                <a:cs typeface="Times New Roman" panose="02020603050405020304" pitchFamily="18" charset="0"/>
              </a:rPr>
              <a:t> </a:t>
            </a:r>
            <a:r>
              <a:rPr lang="cs-CZ" sz="1600" b="1" dirty="0" err="1">
                <a:solidFill>
                  <a:srgbClr val="307871"/>
                </a:solidFill>
                <a:latin typeface="Times New Roman" panose="02020603050405020304" pitchFamily="18" charset="0"/>
                <a:cs typeface="Times New Roman" panose="02020603050405020304" pitchFamily="18" charset="0"/>
              </a:rPr>
              <a:t>might</a:t>
            </a:r>
            <a:r>
              <a:rPr lang="cs-CZ" sz="1600" b="1" dirty="0">
                <a:solidFill>
                  <a:srgbClr val="307871"/>
                </a:solidFill>
                <a:latin typeface="Times New Roman" panose="02020603050405020304" pitchFamily="18" charset="0"/>
                <a:cs typeface="Times New Roman" panose="02020603050405020304" pitchFamily="18" charset="0"/>
              </a:rPr>
              <a:t> </a:t>
            </a:r>
            <a:r>
              <a:rPr lang="cs-CZ" sz="1600" b="1" dirty="0" err="1">
                <a:solidFill>
                  <a:srgbClr val="307871"/>
                </a:solidFill>
                <a:latin typeface="Times New Roman" panose="02020603050405020304" pitchFamily="18" charset="0"/>
                <a:cs typeface="Times New Roman" panose="02020603050405020304" pitchFamily="18" charset="0"/>
              </a:rPr>
              <a:t>we</a:t>
            </a:r>
            <a:r>
              <a:rPr lang="cs-CZ" sz="1600" b="1" dirty="0">
                <a:solidFill>
                  <a:srgbClr val="307871"/>
                </a:solidFill>
                <a:latin typeface="Times New Roman" panose="02020603050405020304" pitchFamily="18" charset="0"/>
                <a:cs typeface="Times New Roman" panose="02020603050405020304" pitchFamily="18" charset="0"/>
              </a:rPr>
              <a:t>… (jak bychom mohli…) </a:t>
            </a:r>
            <a:r>
              <a:rPr lang="cs-CZ" sz="1600" dirty="0">
                <a:solidFill>
                  <a:srgbClr val="307871"/>
                </a:solidFill>
                <a:latin typeface="Times New Roman" panose="02020603050405020304" pitchFamily="18" charset="0"/>
                <a:cs typeface="Times New Roman" panose="02020603050405020304" pitchFamily="18" charset="0"/>
              </a:rPr>
              <a:t>- mapují se překážky, problémy a předpoklady s cílem nalézt příležitosti pro inovaci. Tvoří se z nich klastry.</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Mapování zákaznické zkušenosti </a:t>
            </a:r>
            <a:r>
              <a:rPr lang="cs-CZ" sz="1600" dirty="0">
                <a:solidFill>
                  <a:srgbClr val="307871"/>
                </a:solidFill>
                <a:latin typeface="Times New Roman" panose="02020603050405020304" pitchFamily="18" charset="0"/>
                <a:cs typeface="Times New Roman" panose="02020603050405020304" pitchFamily="18" charset="0"/>
              </a:rPr>
              <a:t>– krok za krokem se mapují jednotlivé aktivity, na které zákazník při řešení problémů naráží, případně při styku s produktem (existující alternativou).</a:t>
            </a:r>
          </a:p>
        </p:txBody>
      </p:sp>
      <p:sp>
        <p:nvSpPr>
          <p:cNvPr id="10" name="Nadpis 5"/>
          <p:cNvSpPr>
            <a:spLocks noGrp="1"/>
          </p:cNvSpPr>
          <p:nvPr>
            <p:ph type="title"/>
          </p:nvPr>
        </p:nvSpPr>
        <p:spPr>
          <a:xfrm>
            <a:off x="251520" y="195486"/>
            <a:ext cx="5256584" cy="507703"/>
          </a:xfrm>
        </p:spPr>
        <p:txBody>
          <a:bodyPr/>
          <a:lstStyle/>
          <a:p>
            <a:r>
              <a:rPr lang="cs-CZ" dirty="0"/>
              <a:t>Empatie, porozumění – nástroje</a:t>
            </a:r>
          </a:p>
        </p:txBody>
      </p:sp>
    </p:spTree>
    <p:extLst>
      <p:ext uri="{BB962C8B-B14F-4D97-AF65-F5344CB8AC3E}">
        <p14:creationId xmlns:p14="http://schemas.microsoft.com/office/powerpoint/2010/main" val="3911943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a:xfrm>
            <a:off x="251520" y="195486"/>
            <a:ext cx="5256584" cy="507703"/>
          </a:xfrm>
        </p:spPr>
        <p:txBody>
          <a:bodyPr/>
          <a:lstStyle/>
          <a:p>
            <a:r>
              <a:rPr lang="cs-CZ" dirty="0"/>
              <a:t>Empatie, porozumění – nástroje</a:t>
            </a:r>
          </a:p>
        </p:txBody>
      </p:sp>
      <p:pic>
        <p:nvPicPr>
          <p:cNvPr id="6146" name="Picture 2">
            <a:extLst>
              <a:ext uri="{FF2B5EF4-FFF2-40B4-BE49-F238E27FC236}">
                <a16:creationId xmlns:a16="http://schemas.microsoft.com/office/drawing/2014/main" id="{66B663D4-7C1A-4A24-BED5-50DD3DBE8AA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39552" y="915566"/>
            <a:ext cx="6552727" cy="369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87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a:xfrm>
            <a:off x="251520" y="195486"/>
            <a:ext cx="5256584" cy="507703"/>
          </a:xfrm>
        </p:spPr>
        <p:txBody>
          <a:bodyPr/>
          <a:lstStyle/>
          <a:p>
            <a:r>
              <a:rPr lang="cs-CZ" dirty="0"/>
              <a:t>Empatie, porozumění – nástroje</a:t>
            </a:r>
          </a:p>
        </p:txBody>
      </p:sp>
      <p:pic>
        <p:nvPicPr>
          <p:cNvPr id="7170" name="Picture 2">
            <a:extLst>
              <a:ext uri="{FF2B5EF4-FFF2-40B4-BE49-F238E27FC236}">
                <a16:creationId xmlns:a16="http://schemas.microsoft.com/office/drawing/2014/main" id="{F47F1B43-3BA6-4AE9-8FDD-A2F252788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08422"/>
            <a:ext cx="6840760" cy="385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2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a:xfrm>
            <a:off x="251520" y="195486"/>
            <a:ext cx="5256584" cy="507703"/>
          </a:xfrm>
        </p:spPr>
        <p:txBody>
          <a:bodyPr/>
          <a:lstStyle/>
          <a:p>
            <a:r>
              <a:rPr lang="cs-CZ" dirty="0"/>
              <a:t>Empatie, porozumění – nástroje</a:t>
            </a:r>
          </a:p>
        </p:txBody>
      </p:sp>
      <p:pic>
        <p:nvPicPr>
          <p:cNvPr id="8194" name="Picture 2">
            <a:extLst>
              <a:ext uri="{FF2B5EF4-FFF2-40B4-BE49-F238E27FC236}">
                <a16:creationId xmlns:a16="http://schemas.microsoft.com/office/drawing/2014/main" id="{54323CB9-7E44-445A-B7CA-7926184382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48663"/>
            <a:ext cx="5419682" cy="379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700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Tým vyhodnotí vše, co se ve fázi porozumění naučil, aby určili směřování a záběr. Toho se dosáhne definováním konkrétního kontextu a požadovaných výsledků potenciálních řešení.</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Součástí je mapování cílů, metrik a signálů. Signály – kvalitativní ukazatele vztahující se ke konkrétnímu chování, Metriky – kvantitativní výstupy.</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Prioritizace podle toho, jestli inovujeme zavedený produkt nebo vytváříme nový – prioritizace problémů a směrů vývoje nebo prioritizace výzev.</a:t>
            </a:r>
          </a:p>
        </p:txBody>
      </p:sp>
      <p:sp>
        <p:nvSpPr>
          <p:cNvPr id="10" name="Nadpis 5"/>
          <p:cNvSpPr>
            <a:spLocks noGrp="1"/>
          </p:cNvSpPr>
          <p:nvPr>
            <p:ph type="title"/>
          </p:nvPr>
        </p:nvSpPr>
        <p:spPr>
          <a:xfrm>
            <a:off x="251520" y="195486"/>
            <a:ext cx="5256584" cy="507703"/>
          </a:xfrm>
        </p:spPr>
        <p:txBody>
          <a:bodyPr/>
          <a:lstStyle/>
          <a:p>
            <a:r>
              <a:rPr lang="cs-CZ" dirty="0"/>
              <a:t>Definování - prioritizace</a:t>
            </a:r>
          </a:p>
        </p:txBody>
      </p:sp>
    </p:spTree>
    <p:extLst>
      <p:ext uri="{BB962C8B-B14F-4D97-AF65-F5344CB8AC3E}">
        <p14:creationId xmlns:p14="http://schemas.microsoft.com/office/powerpoint/2010/main" val="170431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Hlasování</a:t>
            </a:r>
            <a:r>
              <a:rPr lang="cs-CZ" sz="1600" dirty="0">
                <a:solidFill>
                  <a:srgbClr val="307871"/>
                </a:solidFill>
                <a:latin typeface="Times New Roman" panose="02020603050405020304" pitchFamily="18" charset="0"/>
                <a:cs typeface="Times New Roman" panose="02020603050405020304" pitchFamily="18" charset="0"/>
              </a:rPr>
              <a:t> – demokratický způsob volby, kdy každý účastník má x hlasů, které rozděluje výzvám, problémům, které by rád řešil.</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Matice přínosů/náročnosti </a:t>
            </a:r>
            <a:r>
              <a:rPr lang="cs-CZ" sz="1600" dirty="0">
                <a:solidFill>
                  <a:srgbClr val="307871"/>
                </a:solidFill>
                <a:latin typeface="Times New Roman" panose="02020603050405020304" pitchFamily="18" charset="0"/>
                <a:cs typeface="Times New Roman" panose="02020603050405020304" pitchFamily="18" charset="0"/>
              </a:rPr>
              <a:t>– problémy, výzvy se vkládají na graf s osou x náročnost a osou y přínosnost.</a:t>
            </a: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a:xfrm>
            <a:off x="251520" y="195486"/>
            <a:ext cx="5256584" cy="507703"/>
          </a:xfrm>
        </p:spPr>
        <p:txBody>
          <a:bodyPr/>
          <a:lstStyle/>
          <a:p>
            <a:r>
              <a:rPr lang="cs-CZ" dirty="0"/>
              <a:t>Definování - nástroje</a:t>
            </a:r>
          </a:p>
        </p:txBody>
      </p:sp>
    </p:spTree>
    <p:extLst>
      <p:ext uri="{BB962C8B-B14F-4D97-AF65-F5344CB8AC3E}">
        <p14:creationId xmlns:p14="http://schemas.microsoft.com/office/powerpoint/2010/main" val="3509969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a:xfrm>
            <a:off x="251520" y="195486"/>
            <a:ext cx="5256584" cy="507703"/>
          </a:xfrm>
        </p:spPr>
        <p:txBody>
          <a:bodyPr/>
          <a:lstStyle/>
          <a:p>
            <a:r>
              <a:rPr lang="cs-CZ" dirty="0"/>
              <a:t>Empatie, porozumění – nástroje</a:t>
            </a:r>
          </a:p>
        </p:txBody>
      </p:sp>
      <p:pic>
        <p:nvPicPr>
          <p:cNvPr id="9218" name="Picture 2">
            <a:extLst>
              <a:ext uri="{FF2B5EF4-FFF2-40B4-BE49-F238E27FC236}">
                <a16:creationId xmlns:a16="http://schemas.microsoft.com/office/drawing/2014/main" id="{E3FF2283-0EFE-4595-9D91-3A0A49D2D8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059582"/>
            <a:ext cx="5972889" cy="336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8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Cílem je přijít na maximální množství nápadů, řešení.</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Kvantita nápadů nad kvalitou nápadů.</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Inspirace v jiných odvětvích – možnost využití </a:t>
            </a:r>
            <a:r>
              <a:rPr lang="cs-CZ" sz="1600" dirty="0" err="1">
                <a:solidFill>
                  <a:srgbClr val="307871"/>
                </a:solidFill>
                <a:latin typeface="Times New Roman" panose="02020603050405020304" pitchFamily="18" charset="0"/>
                <a:cs typeface="Times New Roman" panose="02020603050405020304" pitchFamily="18" charset="0"/>
              </a:rPr>
              <a:t>Lightning</a:t>
            </a:r>
            <a:r>
              <a:rPr lang="cs-CZ" sz="1600" dirty="0">
                <a:solidFill>
                  <a:srgbClr val="307871"/>
                </a:solidFill>
                <a:latin typeface="Times New Roman" panose="02020603050405020304" pitchFamily="18" charset="0"/>
                <a:cs typeface="Times New Roman" panose="02020603050405020304" pitchFamily="18" charset="0"/>
              </a:rPr>
              <a:t> </a:t>
            </a:r>
            <a:r>
              <a:rPr lang="cs-CZ" sz="1600" dirty="0" err="1">
                <a:solidFill>
                  <a:srgbClr val="307871"/>
                </a:solidFill>
                <a:latin typeface="Times New Roman" panose="02020603050405020304" pitchFamily="18" charset="0"/>
                <a:cs typeface="Times New Roman" panose="02020603050405020304" pitchFamily="18" charset="0"/>
              </a:rPr>
              <a:t>talks</a:t>
            </a: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Kreativní zázemí a prostředí.</a:t>
            </a:r>
          </a:p>
          <a:p>
            <a:pPr>
              <a:buClr>
                <a:schemeClr val="tx1">
                  <a:lumMod val="60000"/>
                  <a:lumOff val="40000"/>
                </a:schemeClr>
              </a:buClr>
            </a:pPr>
            <a:r>
              <a:rPr lang="cs-CZ" sz="1600" dirty="0" err="1">
                <a:solidFill>
                  <a:srgbClr val="307871"/>
                </a:solidFill>
                <a:latin typeface="Times New Roman" panose="02020603050405020304" pitchFamily="18" charset="0"/>
                <a:cs typeface="Times New Roman" panose="02020603050405020304" pitchFamily="18" charset="0"/>
              </a:rPr>
              <a:t>Warm</a:t>
            </a:r>
            <a:r>
              <a:rPr lang="cs-CZ" sz="1600" dirty="0">
                <a:solidFill>
                  <a:srgbClr val="307871"/>
                </a:solidFill>
                <a:latin typeface="Times New Roman" panose="02020603050405020304" pitchFamily="18" charset="0"/>
                <a:cs typeface="Times New Roman" panose="02020603050405020304" pitchFamily="18" charset="0"/>
              </a:rPr>
              <a:t>-up, týmové rozehřátí nutné. Možné zapojit team-</a:t>
            </a:r>
            <a:r>
              <a:rPr lang="cs-CZ" sz="1600" dirty="0" err="1">
                <a:solidFill>
                  <a:srgbClr val="307871"/>
                </a:solidFill>
                <a:latin typeface="Times New Roman" panose="02020603050405020304" pitchFamily="18" charset="0"/>
                <a:cs typeface="Times New Roman" panose="02020603050405020304" pitchFamily="18" charset="0"/>
              </a:rPr>
              <a:t>buldingové</a:t>
            </a:r>
            <a:r>
              <a:rPr lang="cs-CZ" sz="1600" dirty="0">
                <a:solidFill>
                  <a:srgbClr val="307871"/>
                </a:solidFill>
                <a:latin typeface="Times New Roman" panose="02020603050405020304" pitchFamily="18" charset="0"/>
                <a:cs typeface="Times New Roman" panose="02020603050405020304" pitchFamily="18" charset="0"/>
              </a:rPr>
              <a:t> aktivity.</a:t>
            </a: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Ideace – generování nápadů</a:t>
            </a:r>
          </a:p>
        </p:txBody>
      </p:sp>
    </p:spTree>
    <p:extLst>
      <p:ext uri="{BB962C8B-B14F-4D97-AF65-F5344CB8AC3E}">
        <p14:creationId xmlns:p14="http://schemas.microsoft.com/office/powerpoint/2010/main" val="2295433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Srovnatelný problém </a:t>
            </a:r>
            <a:r>
              <a:rPr lang="cs-CZ" sz="1600" dirty="0">
                <a:solidFill>
                  <a:srgbClr val="307871"/>
                </a:solidFill>
                <a:latin typeface="Times New Roman" panose="02020603050405020304" pitchFamily="18" charset="0"/>
                <a:cs typeface="Times New Roman" panose="02020603050405020304" pitchFamily="18" charset="0"/>
              </a:rPr>
              <a:t>– hledá se již existující řešení a spojitosti k naší cílovce - nemusí to být řešení ze stejného sortimentu nebo odvětví, ale stačí pouze aby jej používali naši zákazníci či jim to řešilo obdobný problém.</a:t>
            </a:r>
          </a:p>
          <a:p>
            <a:pPr>
              <a:buClr>
                <a:schemeClr val="tx1">
                  <a:lumMod val="60000"/>
                  <a:lumOff val="40000"/>
                </a:schemeClr>
              </a:buClr>
            </a:pPr>
            <a:r>
              <a:rPr lang="cs-CZ" sz="1600" b="1" dirty="0" err="1">
                <a:solidFill>
                  <a:srgbClr val="307871"/>
                </a:solidFill>
                <a:latin typeface="Times New Roman" panose="02020603050405020304" pitchFamily="18" charset="0"/>
                <a:cs typeface="Times New Roman" panose="02020603050405020304" pitchFamily="18" charset="0"/>
              </a:rPr>
              <a:t>Crazy</a:t>
            </a:r>
            <a:r>
              <a:rPr lang="cs-CZ" sz="1600" b="1" dirty="0">
                <a:solidFill>
                  <a:srgbClr val="307871"/>
                </a:solidFill>
                <a:latin typeface="Times New Roman" panose="02020603050405020304" pitchFamily="18" charset="0"/>
                <a:cs typeface="Times New Roman" panose="02020603050405020304" pitchFamily="18" charset="0"/>
              </a:rPr>
              <a:t> 8‘s (šílených 8) </a:t>
            </a:r>
            <a:r>
              <a:rPr lang="cs-CZ" sz="1600" dirty="0">
                <a:solidFill>
                  <a:srgbClr val="307871"/>
                </a:solidFill>
                <a:latin typeface="Times New Roman" panose="02020603050405020304" pitchFamily="18" charset="0"/>
                <a:cs typeface="Times New Roman" panose="02020603050405020304" pitchFamily="18" charset="0"/>
              </a:rPr>
              <a:t>– kreslící (skeč) cvičení, vyžadující nakreslení 8 řešení v 8 minutách.</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Finální skeč řešení </a:t>
            </a:r>
            <a:r>
              <a:rPr lang="cs-CZ" sz="1600" dirty="0">
                <a:solidFill>
                  <a:srgbClr val="307871"/>
                </a:solidFill>
                <a:latin typeface="Times New Roman" panose="02020603050405020304" pitchFamily="18" charset="0"/>
                <a:cs typeface="Times New Roman" panose="02020603050405020304" pitchFamily="18" charset="0"/>
              </a:rPr>
              <a:t>– po </a:t>
            </a:r>
            <a:r>
              <a:rPr lang="cs-CZ" sz="1600" dirty="0" err="1">
                <a:solidFill>
                  <a:srgbClr val="307871"/>
                </a:solidFill>
                <a:latin typeface="Times New Roman" panose="02020603050405020304" pitchFamily="18" charset="0"/>
                <a:cs typeface="Times New Roman" panose="02020603050405020304" pitchFamily="18" charset="0"/>
              </a:rPr>
              <a:t>pritoritizaci</a:t>
            </a:r>
            <a:r>
              <a:rPr lang="cs-CZ" sz="1600" dirty="0">
                <a:solidFill>
                  <a:srgbClr val="307871"/>
                </a:solidFill>
                <a:latin typeface="Times New Roman" panose="02020603050405020304" pitchFamily="18" charset="0"/>
                <a:cs typeface="Times New Roman" panose="02020603050405020304" pitchFamily="18" charset="0"/>
              </a:rPr>
              <a:t> a výběru top skečů z „</a:t>
            </a:r>
            <a:r>
              <a:rPr lang="cs-CZ" sz="1600" dirty="0" err="1">
                <a:solidFill>
                  <a:srgbClr val="307871"/>
                </a:solidFill>
                <a:latin typeface="Times New Roman" panose="02020603050405020304" pitchFamily="18" charset="0"/>
                <a:cs typeface="Times New Roman" panose="02020603050405020304" pitchFamily="18" charset="0"/>
              </a:rPr>
              <a:t>Crazy</a:t>
            </a:r>
            <a:r>
              <a:rPr lang="cs-CZ" sz="1600" dirty="0">
                <a:solidFill>
                  <a:srgbClr val="307871"/>
                </a:solidFill>
                <a:latin typeface="Times New Roman" panose="02020603050405020304" pitchFamily="18" charset="0"/>
                <a:cs typeface="Times New Roman" panose="02020603050405020304" pitchFamily="18" charset="0"/>
              </a:rPr>
              <a:t> 8‘s“ se více rozkreslí. Může být rozkresleno formou vizualizace zákaznické cesty, nebo formou komiksu.</a:t>
            </a: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Ideace – generování nápadů</a:t>
            </a:r>
          </a:p>
        </p:txBody>
      </p:sp>
    </p:spTree>
    <p:extLst>
      <p:ext uri="{BB962C8B-B14F-4D97-AF65-F5344CB8AC3E}">
        <p14:creationId xmlns:p14="http://schemas.microsoft.com/office/powerpoint/2010/main" val="619937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15B78E9-11A1-446D-B514-DA4D9D948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43558"/>
            <a:ext cx="6648650"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09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a:xfrm>
            <a:off x="2879812" y="2317898"/>
            <a:ext cx="3384376" cy="507703"/>
          </a:xfrm>
        </p:spPr>
        <p:txBody>
          <a:bodyPr/>
          <a:lstStyle/>
          <a:p>
            <a:r>
              <a:rPr lang="cs-CZ" dirty="0"/>
              <a:t>Co je to inovační proces?</a:t>
            </a:r>
          </a:p>
        </p:txBody>
      </p:sp>
    </p:spTree>
    <p:extLst>
      <p:ext uri="{BB962C8B-B14F-4D97-AF65-F5344CB8AC3E}">
        <p14:creationId xmlns:p14="http://schemas.microsoft.com/office/powerpoint/2010/main" val="643709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EF73CEB0-7C6F-49E4-9669-473901608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43558"/>
            <a:ext cx="6484324" cy="365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533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Na základě prezentace top skečů je cílem vybrat to nejlepší řešení, které se bude dále vyvíjet, </a:t>
            </a:r>
            <a:r>
              <a:rPr lang="cs-CZ" sz="1600" dirty="0" err="1">
                <a:solidFill>
                  <a:srgbClr val="307871"/>
                </a:solidFill>
                <a:latin typeface="Times New Roman" panose="02020603050405020304" pitchFamily="18" charset="0"/>
                <a:cs typeface="Times New Roman" panose="02020603050405020304" pitchFamily="18" charset="0"/>
              </a:rPr>
              <a:t>prototypovat</a:t>
            </a:r>
            <a:r>
              <a:rPr lang="cs-CZ" sz="1600" dirty="0">
                <a:solidFill>
                  <a:srgbClr val="307871"/>
                </a:solidFill>
                <a:latin typeface="Times New Roman" panose="02020603050405020304" pitchFamily="18" charset="0"/>
                <a:cs typeface="Times New Roman" panose="02020603050405020304" pitchFamily="18" charset="0"/>
              </a:rPr>
              <a:t> a testovat.</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Formování předpokladů a otázek </a:t>
            </a:r>
            <a:r>
              <a:rPr lang="cs-CZ" sz="1600" dirty="0">
                <a:solidFill>
                  <a:srgbClr val="307871"/>
                </a:solidFill>
                <a:latin typeface="Times New Roman" panose="02020603050405020304" pitchFamily="18" charset="0"/>
                <a:cs typeface="Times New Roman" panose="02020603050405020304" pitchFamily="18" charset="0"/>
              </a:rPr>
              <a:t>– následuje po prezentaci finálních skečů, tvoří se seznam předpokladů, na kterých zamýšlené řešení stojí.</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Tiché hodnocení a hlasování </a:t>
            </a:r>
            <a:r>
              <a:rPr lang="cs-CZ" sz="1600" dirty="0">
                <a:solidFill>
                  <a:srgbClr val="307871"/>
                </a:solidFill>
                <a:latin typeface="Times New Roman" panose="02020603050405020304" pitchFamily="18" charset="0"/>
                <a:cs typeface="Times New Roman" panose="02020603050405020304" pitchFamily="18" charset="0"/>
              </a:rPr>
              <a:t>– nástroj na upozadění nejhlasitější aktérů a vyslechnutí introvertů. Je dán prostor pro hodnocení skečů a poté má každý rovný počet minut na vyjádření.</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Hlasování</a:t>
            </a:r>
            <a:r>
              <a:rPr lang="cs-CZ" sz="1600" dirty="0">
                <a:solidFill>
                  <a:srgbClr val="307871"/>
                </a:solidFill>
                <a:latin typeface="Times New Roman" panose="02020603050405020304" pitchFamily="18" charset="0"/>
                <a:cs typeface="Times New Roman" panose="02020603050405020304" pitchFamily="18" charset="0"/>
              </a:rPr>
              <a:t> – podobný průběh jako ve fázi definování.</a:t>
            </a: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Rozhodnutí – cíl a nástroje</a:t>
            </a:r>
          </a:p>
        </p:txBody>
      </p:sp>
    </p:spTree>
    <p:extLst>
      <p:ext uri="{BB962C8B-B14F-4D97-AF65-F5344CB8AC3E}">
        <p14:creationId xmlns:p14="http://schemas.microsoft.com/office/powerpoint/2010/main" val="2180811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7E0E9ABD-DF00-4E71-AF4D-DB35A6C18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43558"/>
            <a:ext cx="6624736" cy="3730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43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Způsob, jakým z nápadu udělat uchopitelný výstup, který lze sdílet a sbírat na něj zpětnou vazbu.</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Typy prototypů – fyzické, zážitkové (služby), digitální</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Nebudujeme dokonalý produkt, ale produkt, který dobře </a:t>
            </a:r>
            <a:r>
              <a:rPr lang="cs-CZ" sz="1600" dirty="0" err="1">
                <a:solidFill>
                  <a:srgbClr val="307871"/>
                </a:solidFill>
                <a:latin typeface="Times New Roman" panose="02020603050405020304" pitchFamily="18" charset="0"/>
                <a:cs typeface="Times New Roman" panose="02020603050405020304" pitchFamily="18" charset="0"/>
              </a:rPr>
              <a:t>demostruje</a:t>
            </a:r>
            <a:r>
              <a:rPr lang="cs-CZ" sz="1600" dirty="0">
                <a:solidFill>
                  <a:srgbClr val="307871"/>
                </a:solidFill>
                <a:latin typeface="Times New Roman" panose="02020603050405020304" pitchFamily="18" charset="0"/>
                <a:cs typeface="Times New Roman" panose="02020603050405020304" pitchFamily="18" charset="0"/>
              </a:rPr>
              <a:t> originální myšlenku a může mít nositelem daného příběhu.</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Při budování prototypu je nutné pamatovat na hypotézy, předpoklady a otázky, které by se měly ověřovat. Prototyp poté slouží k jejich ověření.</a:t>
            </a: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Prototypování</a:t>
            </a:r>
          </a:p>
        </p:txBody>
      </p:sp>
    </p:spTree>
    <p:extLst>
      <p:ext uri="{BB962C8B-B14F-4D97-AF65-F5344CB8AC3E}">
        <p14:creationId xmlns:p14="http://schemas.microsoft.com/office/powerpoint/2010/main" val="326956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7950" y="987574"/>
            <a:ext cx="8280920" cy="3024336"/>
          </a:xfrm>
          <a:prstGeom prst="rect">
            <a:avLst/>
          </a:prstGeom>
        </p:spPr>
        <p:txBody>
          <a:bodyPr>
            <a:noAutofit/>
          </a:bodyPr>
          <a:lstStyle/>
          <a:p>
            <a:pPr marL="0" indent="0">
              <a:buClr>
                <a:schemeClr val="tx1">
                  <a:lumMod val="60000"/>
                  <a:lumOff val="40000"/>
                </a:schemeClr>
              </a:buClr>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dirty="0" err="1">
                <a:solidFill>
                  <a:srgbClr val="307871"/>
                </a:solidFill>
                <a:latin typeface="Times New Roman" panose="02020603050405020304" pitchFamily="18" charset="0"/>
                <a:cs typeface="Times New Roman" panose="02020603050405020304" pitchFamily="18" charset="0"/>
              </a:rPr>
              <a:t>Storyboard</a:t>
            </a:r>
            <a:r>
              <a:rPr lang="cs-CZ" sz="1600" dirty="0">
                <a:solidFill>
                  <a:srgbClr val="307871"/>
                </a:solidFill>
                <a:latin typeface="Times New Roman" panose="02020603050405020304" pitchFamily="18" charset="0"/>
                <a:cs typeface="Times New Roman" panose="02020603050405020304" pitchFamily="18" charset="0"/>
              </a:rPr>
              <a:t> – postup, jakým bude daný produkt/služba využívána.</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Testování hodnotové nabídky (</a:t>
            </a:r>
            <a:r>
              <a:rPr lang="cs-CZ" sz="1600" dirty="0" err="1">
                <a:solidFill>
                  <a:srgbClr val="307871"/>
                </a:solidFill>
                <a:latin typeface="Times New Roman" panose="02020603050405020304" pitchFamily="18" charset="0"/>
                <a:cs typeface="Times New Roman" panose="02020603050405020304" pitchFamily="18" charset="0"/>
              </a:rPr>
              <a:t>value</a:t>
            </a:r>
            <a:r>
              <a:rPr lang="cs-CZ" sz="1600" dirty="0">
                <a:solidFill>
                  <a:srgbClr val="307871"/>
                </a:solidFill>
                <a:latin typeface="Times New Roman" panose="02020603050405020304" pitchFamily="18" charset="0"/>
                <a:cs typeface="Times New Roman" panose="02020603050405020304" pitchFamily="18" charset="0"/>
              </a:rPr>
              <a:t> </a:t>
            </a:r>
            <a:r>
              <a:rPr lang="cs-CZ" sz="1600" dirty="0" err="1">
                <a:solidFill>
                  <a:srgbClr val="307871"/>
                </a:solidFill>
                <a:latin typeface="Times New Roman" panose="02020603050405020304" pitchFamily="18" charset="0"/>
                <a:cs typeface="Times New Roman" panose="02020603050405020304" pitchFamily="18" charset="0"/>
              </a:rPr>
              <a:t>proposition</a:t>
            </a:r>
            <a:r>
              <a:rPr lang="cs-CZ" sz="1600" dirty="0">
                <a:solidFill>
                  <a:srgbClr val="307871"/>
                </a:solidFill>
                <a:latin typeface="Times New Roman" panose="02020603050405020304" pitchFamily="18" charset="0"/>
                <a:cs typeface="Times New Roman" panose="02020603050405020304" pitchFamily="18" charset="0"/>
              </a:rPr>
              <a:t>) online – skrze vybudování mikro-stránky a přilákání relevantní návštěvnosti.</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Budování prototypu: </a:t>
            </a:r>
          </a:p>
          <a:p>
            <a:pPr lvl="1">
              <a:buClr>
                <a:schemeClr val="tx1">
                  <a:lumMod val="60000"/>
                  <a:lumOff val="40000"/>
                </a:schemeClr>
              </a:buClr>
            </a:pPr>
            <a:r>
              <a:rPr lang="cs-CZ" sz="1400" dirty="0">
                <a:solidFill>
                  <a:srgbClr val="307871"/>
                </a:solidFill>
                <a:latin typeface="Times New Roman" panose="02020603050405020304" pitchFamily="18" charset="0"/>
                <a:cs typeface="Times New Roman" panose="02020603050405020304" pitchFamily="18" charset="0"/>
              </a:rPr>
              <a:t>Fyzický prototyp - základní materiálu (papír, lepící páska, lepidlo, fixy, lepící papírky, nůžky,…).</a:t>
            </a:r>
          </a:p>
          <a:p>
            <a:pPr lvl="1">
              <a:buClr>
                <a:schemeClr val="tx1">
                  <a:lumMod val="60000"/>
                  <a:lumOff val="40000"/>
                </a:schemeClr>
              </a:buClr>
            </a:pPr>
            <a:r>
              <a:rPr lang="cs-CZ" sz="1400" dirty="0">
                <a:solidFill>
                  <a:srgbClr val="307871"/>
                </a:solidFill>
                <a:latin typeface="Times New Roman" panose="02020603050405020304" pitchFamily="18" charset="0"/>
                <a:cs typeface="Times New Roman" panose="02020603050405020304" pitchFamily="18" charset="0"/>
              </a:rPr>
              <a:t>Zážitkový prototyp – </a:t>
            </a:r>
            <a:r>
              <a:rPr lang="cs-CZ" sz="1400" dirty="0" err="1">
                <a:solidFill>
                  <a:srgbClr val="307871"/>
                </a:solidFill>
                <a:latin typeface="Times New Roman" panose="02020603050405020304" pitchFamily="18" charset="0"/>
                <a:cs typeface="Times New Roman" panose="02020603050405020304" pitchFamily="18" charset="0"/>
              </a:rPr>
              <a:t>storyboard</a:t>
            </a:r>
            <a:r>
              <a:rPr lang="cs-CZ" sz="1400" dirty="0">
                <a:solidFill>
                  <a:srgbClr val="307871"/>
                </a:solidFill>
                <a:latin typeface="Times New Roman" panose="02020603050405020304" pitchFamily="18" charset="0"/>
                <a:cs typeface="Times New Roman" panose="02020603050405020304" pitchFamily="18" charset="0"/>
              </a:rPr>
              <a:t>, propracovaný skeč, </a:t>
            </a:r>
            <a:r>
              <a:rPr lang="cs-CZ" sz="1400" dirty="0" err="1">
                <a:solidFill>
                  <a:srgbClr val="307871"/>
                </a:solidFill>
                <a:latin typeface="Times New Roman" panose="02020603050405020304" pitchFamily="18" charset="0"/>
                <a:cs typeface="Times New Roman" panose="02020603050405020304" pitchFamily="18" charset="0"/>
              </a:rPr>
              <a:t>konstalace</a:t>
            </a:r>
            <a:r>
              <a:rPr lang="cs-CZ" sz="1400" dirty="0">
                <a:solidFill>
                  <a:srgbClr val="307871"/>
                </a:solidFill>
                <a:latin typeface="Times New Roman" panose="02020603050405020304" pitchFamily="18" charset="0"/>
                <a:cs typeface="Times New Roman" panose="02020603050405020304" pitchFamily="18" charset="0"/>
              </a:rPr>
              <a:t>.</a:t>
            </a:r>
          </a:p>
          <a:p>
            <a:pPr lvl="1">
              <a:buClr>
                <a:schemeClr val="tx1">
                  <a:lumMod val="60000"/>
                  <a:lumOff val="40000"/>
                </a:schemeClr>
              </a:buClr>
            </a:pPr>
            <a:r>
              <a:rPr lang="cs-CZ" sz="1400" dirty="0">
                <a:solidFill>
                  <a:srgbClr val="307871"/>
                </a:solidFill>
                <a:latin typeface="Times New Roman" panose="02020603050405020304" pitchFamily="18" charset="0"/>
                <a:cs typeface="Times New Roman" panose="02020603050405020304" pitchFamily="18" charset="0"/>
              </a:rPr>
              <a:t>Digitální prototyp – drátěný model, webová stránka.</a:t>
            </a:r>
          </a:p>
          <a:p>
            <a:pPr marL="0" indent="0">
              <a:buClr>
                <a:schemeClr val="tx1">
                  <a:lumMod val="60000"/>
                  <a:lumOff val="40000"/>
                </a:schemeClr>
              </a:buClr>
              <a:buNone/>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Prototypování - nástroje</a:t>
            </a:r>
          </a:p>
        </p:txBody>
      </p:sp>
    </p:spTree>
    <p:extLst>
      <p:ext uri="{BB962C8B-B14F-4D97-AF65-F5344CB8AC3E}">
        <p14:creationId xmlns:p14="http://schemas.microsoft.com/office/powerpoint/2010/main" val="1318102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8319B-F9BE-459D-B83B-333393E56FA9}"/>
              </a:ext>
            </a:extLst>
          </p:cNvPr>
          <p:cNvSpPr>
            <a:spLocks noGrp="1"/>
          </p:cNvSpPr>
          <p:nvPr>
            <p:ph type="title"/>
          </p:nvPr>
        </p:nvSpPr>
        <p:spPr/>
        <p:txBody>
          <a:bodyPr/>
          <a:lstStyle/>
          <a:p>
            <a:endParaRPr lang="cs-CZ"/>
          </a:p>
        </p:txBody>
      </p:sp>
      <p:pic>
        <p:nvPicPr>
          <p:cNvPr id="6" name="Obrázek 5">
            <a:extLst>
              <a:ext uri="{FF2B5EF4-FFF2-40B4-BE49-F238E27FC236}">
                <a16:creationId xmlns:a16="http://schemas.microsoft.com/office/drawing/2014/main" id="{621359EB-FF7B-407C-800F-4238C218F9B1}"/>
              </a:ext>
            </a:extLst>
          </p:cNvPr>
          <p:cNvPicPr>
            <a:picLocks noChangeAspect="1"/>
          </p:cNvPicPr>
          <p:nvPr/>
        </p:nvPicPr>
        <p:blipFill rotWithShape="1">
          <a:blip r:embed="rId3"/>
          <a:srcRect l="4325" t="13671" r="15350" b="13600"/>
          <a:stretch/>
        </p:blipFill>
        <p:spPr>
          <a:xfrm>
            <a:off x="258295" y="915566"/>
            <a:ext cx="7344816" cy="3740770"/>
          </a:xfrm>
          <a:prstGeom prst="rect">
            <a:avLst/>
          </a:prstGeom>
        </p:spPr>
      </p:pic>
    </p:spTree>
    <p:extLst>
      <p:ext uri="{BB962C8B-B14F-4D97-AF65-F5344CB8AC3E}">
        <p14:creationId xmlns:p14="http://schemas.microsoft.com/office/powerpoint/2010/main" val="708950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2A3304-30EE-4F1D-A711-0BA8B0406D1B}"/>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CC2B77BF-1F74-46B8-B449-B2F28A9795E7}"/>
              </a:ext>
            </a:extLst>
          </p:cNvPr>
          <p:cNvPicPr>
            <a:picLocks noChangeAspect="1"/>
          </p:cNvPicPr>
          <p:nvPr/>
        </p:nvPicPr>
        <p:blipFill rotWithShape="1">
          <a:blip r:embed="rId3"/>
          <a:srcRect l="3539" t="13671" r="13775" b="8000"/>
          <a:stretch/>
        </p:blipFill>
        <p:spPr>
          <a:xfrm>
            <a:off x="251520" y="771550"/>
            <a:ext cx="7344816" cy="3913693"/>
          </a:xfrm>
          <a:prstGeom prst="rect">
            <a:avLst/>
          </a:prstGeom>
        </p:spPr>
      </p:pic>
    </p:spTree>
    <p:extLst>
      <p:ext uri="{BB962C8B-B14F-4D97-AF65-F5344CB8AC3E}">
        <p14:creationId xmlns:p14="http://schemas.microsoft.com/office/powerpoint/2010/main" val="1745807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075237-7C7B-4FCF-8683-C391B00B7DD2}"/>
              </a:ext>
            </a:extLst>
          </p:cNvPr>
          <p:cNvSpPr>
            <a:spLocks noGrp="1"/>
          </p:cNvSpPr>
          <p:nvPr>
            <p:ph type="title"/>
          </p:nvPr>
        </p:nvSpPr>
        <p:spPr/>
        <p:txBody>
          <a:bodyPr/>
          <a:lstStyle/>
          <a:p>
            <a:endParaRPr lang="cs-CZ"/>
          </a:p>
        </p:txBody>
      </p:sp>
      <p:pic>
        <p:nvPicPr>
          <p:cNvPr id="4" name="Obrázek 3">
            <a:extLst>
              <a:ext uri="{FF2B5EF4-FFF2-40B4-BE49-F238E27FC236}">
                <a16:creationId xmlns:a16="http://schemas.microsoft.com/office/drawing/2014/main" id="{0DCA21AF-917B-4185-8251-1FB82155141D}"/>
              </a:ext>
            </a:extLst>
          </p:cNvPr>
          <p:cNvPicPr>
            <a:picLocks noChangeAspect="1"/>
          </p:cNvPicPr>
          <p:nvPr/>
        </p:nvPicPr>
        <p:blipFill rotWithShape="1">
          <a:blip r:embed="rId3"/>
          <a:srcRect l="12199" t="13671" r="21262" b="8000"/>
          <a:stretch/>
        </p:blipFill>
        <p:spPr>
          <a:xfrm>
            <a:off x="1115616" y="843558"/>
            <a:ext cx="5763443" cy="3816425"/>
          </a:xfrm>
          <a:prstGeom prst="rect">
            <a:avLst/>
          </a:prstGeom>
        </p:spPr>
      </p:pic>
    </p:spTree>
    <p:extLst>
      <p:ext uri="{BB962C8B-B14F-4D97-AF65-F5344CB8AC3E}">
        <p14:creationId xmlns:p14="http://schemas.microsoft.com/office/powerpoint/2010/main" val="1228902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p:txBody>
          <a:bodyPr/>
          <a:lstStyle/>
          <a:p>
            <a:r>
              <a:rPr lang="cs-CZ" dirty="0"/>
              <a:t>Validace – cíle a nástroje</a:t>
            </a:r>
          </a:p>
        </p:txBody>
      </p:sp>
      <p:sp>
        <p:nvSpPr>
          <p:cNvPr id="4" name="Zástupný symbol pro obsah 2">
            <a:extLst>
              <a:ext uri="{FF2B5EF4-FFF2-40B4-BE49-F238E27FC236}">
                <a16:creationId xmlns:a16="http://schemas.microsoft.com/office/drawing/2014/main" id="{85F23AA9-129E-4678-927F-C5D0070A2891}"/>
              </a:ext>
            </a:extLst>
          </p:cNvPr>
          <p:cNvSpPr txBox="1">
            <a:spLocks/>
          </p:cNvSpPr>
          <p:nvPr/>
        </p:nvSpPr>
        <p:spPr>
          <a:xfrm>
            <a:off x="281013" y="987574"/>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tx1">
                  <a:lumMod val="60000"/>
                  <a:lumOff val="40000"/>
                </a:schemeClr>
              </a:buClr>
              <a:buFont typeface="Arial" panose="020B0604020202020204" pitchFamily="34" charset="0"/>
              <a:buNone/>
            </a:pPr>
            <a:endParaRPr lang="en-US"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Testování prototypu s reálnými zákazníky.</a:t>
            </a:r>
          </a:p>
          <a:p>
            <a:pPr>
              <a:buClr>
                <a:schemeClr val="tx1">
                  <a:lumMod val="60000"/>
                  <a:lumOff val="40000"/>
                </a:schemeClr>
              </a:buClr>
            </a:pPr>
            <a:r>
              <a:rPr lang="cs-CZ" sz="1600" dirty="0">
                <a:solidFill>
                  <a:srgbClr val="307871"/>
                </a:solidFill>
                <a:latin typeface="Times New Roman" panose="02020603050405020304" pitchFamily="18" charset="0"/>
                <a:cs typeface="Times New Roman" panose="02020603050405020304" pitchFamily="18" charset="0"/>
              </a:rPr>
              <a:t>Účelem je maximalizovat znalosti a množství odpovědí na otázky vycházející z předpokladů.</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Validační rozhovor </a:t>
            </a:r>
            <a:r>
              <a:rPr lang="cs-CZ" sz="1600" dirty="0">
                <a:solidFill>
                  <a:srgbClr val="307871"/>
                </a:solidFill>
                <a:latin typeface="Times New Roman" panose="02020603050405020304" pitchFamily="18" charset="0"/>
                <a:cs typeface="Times New Roman" panose="02020603050405020304" pitchFamily="18" charset="0"/>
              </a:rPr>
              <a:t>– ověřování skrze prototyp nebo minimální životaschopný produkt. </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Uživatelské testování </a:t>
            </a:r>
            <a:r>
              <a:rPr lang="cs-CZ" sz="1600" dirty="0">
                <a:solidFill>
                  <a:srgbClr val="307871"/>
                </a:solidFill>
                <a:latin typeface="Times New Roman" panose="02020603050405020304" pitchFamily="18" charset="0"/>
                <a:cs typeface="Times New Roman" panose="02020603050405020304" pitchFamily="18" charset="0"/>
              </a:rPr>
              <a:t>– především digitální produkty, možnost využít technologie jako </a:t>
            </a:r>
            <a:r>
              <a:rPr lang="cs-CZ" sz="1600" dirty="0" err="1">
                <a:solidFill>
                  <a:srgbClr val="307871"/>
                </a:solidFill>
                <a:latin typeface="Times New Roman" panose="02020603050405020304" pitchFamily="18" charset="0"/>
                <a:cs typeface="Times New Roman" panose="02020603050405020304" pitchFamily="18" charset="0"/>
              </a:rPr>
              <a:t>eye-tracking</a:t>
            </a: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Technické recenze </a:t>
            </a:r>
            <a:r>
              <a:rPr lang="cs-CZ" sz="1600" dirty="0">
                <a:solidFill>
                  <a:srgbClr val="307871"/>
                </a:solidFill>
                <a:latin typeface="Times New Roman" panose="02020603050405020304" pitchFamily="18" charset="0"/>
                <a:cs typeface="Times New Roman" panose="02020603050405020304" pitchFamily="18" charset="0"/>
              </a:rPr>
              <a:t>– vystavení prototypu na zhodnocení odborníky v oboru (technická zpětná vazba), odhalí možné výzvy v proveditelnosti.</a:t>
            </a:r>
          </a:p>
          <a:p>
            <a:pPr>
              <a:buClr>
                <a:schemeClr val="tx1">
                  <a:lumMod val="60000"/>
                  <a:lumOff val="40000"/>
                </a:schemeClr>
              </a:buClr>
            </a:pPr>
            <a:r>
              <a:rPr lang="cs-CZ" sz="1600" b="1" dirty="0">
                <a:solidFill>
                  <a:srgbClr val="307871"/>
                </a:solidFill>
                <a:latin typeface="Times New Roman" panose="02020603050405020304" pitchFamily="18" charset="0"/>
                <a:cs typeface="Times New Roman" panose="02020603050405020304" pitchFamily="18" charset="0"/>
              </a:rPr>
              <a:t>Demo </a:t>
            </a:r>
            <a:r>
              <a:rPr lang="cs-CZ" sz="1600" b="1" dirty="0" err="1">
                <a:solidFill>
                  <a:srgbClr val="307871"/>
                </a:solidFill>
                <a:latin typeface="Times New Roman" panose="02020603050405020304" pitchFamily="18" charset="0"/>
                <a:cs typeface="Times New Roman" panose="02020603050405020304" pitchFamily="18" charset="0"/>
              </a:rPr>
              <a:t>day</a:t>
            </a:r>
            <a:r>
              <a:rPr lang="cs-CZ" sz="1600" b="1" dirty="0">
                <a:solidFill>
                  <a:srgbClr val="307871"/>
                </a:solidFill>
                <a:latin typeface="Times New Roman" panose="02020603050405020304" pitchFamily="18" charset="0"/>
                <a:cs typeface="Times New Roman" panose="02020603050405020304" pitchFamily="18" charset="0"/>
              </a:rPr>
              <a:t> </a:t>
            </a:r>
            <a:r>
              <a:rPr lang="cs-CZ" sz="1600" dirty="0">
                <a:solidFill>
                  <a:srgbClr val="307871"/>
                </a:solidFill>
                <a:latin typeface="Times New Roman" panose="02020603050405020304" pitchFamily="18" charset="0"/>
                <a:cs typeface="Times New Roman" panose="02020603050405020304" pitchFamily="18" charset="0"/>
              </a:rPr>
              <a:t>– validace a spuštění inovace uvnitř firem.</a:t>
            </a: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a:p>
            <a:pPr>
              <a:buClr>
                <a:schemeClr val="tx1">
                  <a:lumMod val="60000"/>
                  <a:lumOff val="40000"/>
                </a:schemeClr>
              </a:buClr>
            </a:pPr>
            <a:endParaRPr lang="cs-CZ" sz="1600"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267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a:xfrm>
            <a:off x="3167844" y="2317898"/>
            <a:ext cx="2808312" cy="507703"/>
          </a:xfrm>
        </p:spPr>
        <p:txBody>
          <a:bodyPr/>
          <a:lstStyle/>
          <a:p>
            <a:r>
              <a:rPr lang="cs-CZ" dirty="0"/>
              <a:t>Děkuji za pozornost!</a:t>
            </a:r>
          </a:p>
        </p:txBody>
      </p:sp>
    </p:spTree>
    <p:extLst>
      <p:ext uri="{BB962C8B-B14F-4D97-AF65-F5344CB8AC3E}">
        <p14:creationId xmlns:p14="http://schemas.microsoft.com/office/powerpoint/2010/main" val="1874165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8088" y="1131590"/>
            <a:ext cx="8280920" cy="3024336"/>
          </a:xfrm>
          <a:prstGeom prst="rect">
            <a:avLst/>
          </a:prstGeom>
        </p:spPr>
        <p:txBody>
          <a:bodyPr>
            <a:noAutofit/>
          </a:bodyPr>
          <a:lstStyle/>
          <a:p>
            <a:r>
              <a:rPr lang="cs-CZ" sz="1600" dirty="0">
                <a:latin typeface="Times New Roman" panose="02020603050405020304" pitchFamily="18" charset="0"/>
                <a:cs typeface="Times New Roman" panose="02020603050405020304" pitchFamily="18" charset="0"/>
              </a:rPr>
              <a:t>Inovační proces představuje způsob, jakým jsou nové nebo existující znalosti ve firmě transformovány do obchodovatelných řešení.</a:t>
            </a:r>
          </a:p>
          <a:p>
            <a:r>
              <a:rPr lang="cs-CZ" sz="1600" dirty="0">
                <a:latin typeface="Times New Roman" panose="02020603050405020304" pitchFamily="18" charset="0"/>
                <a:cs typeface="Times New Roman" panose="02020603050405020304" pitchFamily="18" charset="0"/>
              </a:rPr>
              <a:t>Vychází z inovační strategie a je realizován v rámci firemní inovační struktury – způsob, jakým jsou inovace zakomponovány do firemní organizační struktury.</a:t>
            </a:r>
          </a:p>
          <a:p>
            <a:r>
              <a:rPr lang="cs-CZ" sz="1600" dirty="0">
                <a:latin typeface="Times New Roman" panose="02020603050405020304" pitchFamily="18" charset="0"/>
                <a:cs typeface="Times New Roman" panose="02020603050405020304" pitchFamily="18" charset="0"/>
              </a:rPr>
              <a:t>Navádí a řídí pracovníky v inovacích od strategického průzkumu až po spuštění nového produktu/služby na trh.</a:t>
            </a:r>
          </a:p>
          <a:p>
            <a:r>
              <a:rPr lang="cs-CZ" sz="1600" dirty="0">
                <a:latin typeface="Times New Roman" panose="02020603050405020304" pitchFamily="18" charset="0"/>
                <a:cs typeface="Times New Roman" panose="02020603050405020304" pitchFamily="18" charset="0"/>
              </a:rPr>
              <a:t>Inovační proces se vyznačuje dílčími, komplexně provázanými aktivitami, které probíhají souběžně, vzájemně se prolínají a poskytují si zpětnou vazbu.</a:t>
            </a:r>
          </a:p>
          <a:p>
            <a:endParaRPr lang="cs-CZ" sz="1600" dirty="0">
              <a:latin typeface="Times New Roman" panose="02020603050405020304" pitchFamily="18" charset="0"/>
              <a:cs typeface="Times New Roman" panose="02020603050405020304" pitchFamily="18" charset="0"/>
            </a:endParaRPr>
          </a:p>
          <a:p>
            <a:endParaRPr lang="cs-CZ" sz="1600"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endParaRPr lang="cs-CZ" sz="14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Inovační proces</a:t>
            </a:r>
          </a:p>
        </p:txBody>
      </p:sp>
    </p:spTree>
    <p:extLst>
      <p:ext uri="{BB962C8B-B14F-4D97-AF65-F5344CB8AC3E}">
        <p14:creationId xmlns:p14="http://schemas.microsoft.com/office/powerpoint/2010/main" val="248967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p:txBody>
          <a:bodyPr/>
          <a:lstStyle/>
          <a:p>
            <a:r>
              <a:rPr lang="cs-CZ" dirty="0"/>
              <a:t>Agilní vs. vodopádový proces</a:t>
            </a:r>
          </a:p>
        </p:txBody>
      </p:sp>
      <p:pic>
        <p:nvPicPr>
          <p:cNvPr id="4" name="Picture 2" descr="Image result for waterfall vs agile&quot;">
            <a:extLst>
              <a:ext uri="{FF2B5EF4-FFF2-40B4-BE49-F238E27FC236}">
                <a16:creationId xmlns:a16="http://schemas.microsoft.com/office/drawing/2014/main" id="{55015E9D-18B4-4D91-A6C6-0D820DC39A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234" y="809976"/>
            <a:ext cx="6146122" cy="368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821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48088" y="1131590"/>
            <a:ext cx="8280920" cy="3024336"/>
          </a:xfrm>
          <a:prstGeom prst="rect">
            <a:avLst/>
          </a:prstGeom>
        </p:spPr>
        <p:txBody>
          <a:bodyPr>
            <a:noAutofit/>
          </a:bodyPr>
          <a:lstStyle/>
          <a:p>
            <a:r>
              <a:rPr lang="cs-CZ" sz="1600" dirty="0">
                <a:latin typeface="Times New Roman" panose="02020603050405020304" pitchFamily="18" charset="0"/>
                <a:cs typeface="Times New Roman" panose="02020603050405020304" pitchFamily="18" charset="0"/>
              </a:rPr>
              <a:t>deskriptivní modely – cílem je popis a vyhodnocení skutečného stavu;</a:t>
            </a:r>
          </a:p>
          <a:p>
            <a:r>
              <a:rPr lang="cs-CZ" sz="1600" dirty="0">
                <a:latin typeface="Times New Roman" panose="02020603050405020304" pitchFamily="18" charset="0"/>
                <a:cs typeface="Times New Roman" panose="02020603050405020304" pitchFamily="18" charset="0"/>
              </a:rPr>
              <a:t>normativní modely – jsou založeny na praktických zkušenostech, případových studiích a zobecňují úspěšné přístupy;</a:t>
            </a:r>
          </a:p>
          <a:p>
            <a:r>
              <a:rPr lang="cs-CZ" sz="1600" dirty="0">
                <a:latin typeface="Times New Roman" panose="02020603050405020304" pitchFamily="18" charset="0"/>
                <a:cs typeface="Times New Roman" panose="02020603050405020304" pitchFamily="18" charset="0"/>
              </a:rPr>
              <a:t>manažerské modely – jsou postaveny na vizualizaci a systematizaci rozvojových aktivit organizace;</a:t>
            </a:r>
          </a:p>
          <a:p>
            <a:r>
              <a:rPr lang="cs-CZ" sz="1600" dirty="0">
                <a:latin typeface="Times New Roman" panose="02020603050405020304" pitchFamily="18" charset="0"/>
                <a:cs typeface="Times New Roman" panose="02020603050405020304" pitchFamily="18" charset="0"/>
              </a:rPr>
              <a:t>didaktické modely – inovační procesy jsou vizualizovaný a zjednodušovány pro potřeby vzdělávání a výcviku.</a:t>
            </a:r>
          </a:p>
          <a:p>
            <a:endParaRPr lang="cs-CZ" sz="1600" dirty="0">
              <a:latin typeface="Times New Roman" panose="02020603050405020304" pitchFamily="18" charset="0"/>
              <a:cs typeface="Times New Roman" panose="02020603050405020304" pitchFamily="18" charset="0"/>
            </a:endParaRPr>
          </a:p>
          <a:p>
            <a:pPr>
              <a:buFont typeface="Courier New" panose="02070309020205020404" pitchFamily="49" charset="0"/>
              <a:buChar char="o"/>
            </a:pPr>
            <a:endParaRPr lang="cs-CZ" sz="1400" dirty="0">
              <a:solidFill>
                <a:srgbClr val="307871"/>
              </a:solidFill>
              <a:latin typeface="Times New Roman" panose="02020603050405020304" pitchFamily="18" charset="0"/>
              <a:cs typeface="Times New Roman" panose="02020603050405020304" pitchFamily="18" charset="0"/>
            </a:endParaRPr>
          </a:p>
        </p:txBody>
      </p:sp>
      <p:sp>
        <p:nvSpPr>
          <p:cNvPr id="10" name="Nadpis 5"/>
          <p:cNvSpPr>
            <a:spLocks noGrp="1"/>
          </p:cNvSpPr>
          <p:nvPr>
            <p:ph type="title"/>
          </p:nvPr>
        </p:nvSpPr>
        <p:spPr/>
        <p:txBody>
          <a:bodyPr/>
          <a:lstStyle/>
          <a:p>
            <a:r>
              <a:rPr lang="cs-CZ" dirty="0"/>
              <a:t>Modely inovačních procesů</a:t>
            </a:r>
          </a:p>
        </p:txBody>
      </p:sp>
    </p:spTree>
    <p:extLst>
      <p:ext uri="{BB962C8B-B14F-4D97-AF65-F5344CB8AC3E}">
        <p14:creationId xmlns:p14="http://schemas.microsoft.com/office/powerpoint/2010/main" val="350007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p:txBody>
          <a:bodyPr/>
          <a:lstStyle/>
          <a:p>
            <a:r>
              <a:rPr lang="cs-CZ" dirty="0"/>
              <a:t>Lineární model tažený technologií</a:t>
            </a:r>
          </a:p>
        </p:txBody>
      </p:sp>
      <p:pic>
        <p:nvPicPr>
          <p:cNvPr id="4" name="Obrázek 3">
            <a:extLst>
              <a:ext uri="{FF2B5EF4-FFF2-40B4-BE49-F238E27FC236}">
                <a16:creationId xmlns:a16="http://schemas.microsoft.com/office/drawing/2014/main" id="{2AE72544-6B51-449E-A580-5D8F86DF0E32}"/>
              </a:ext>
            </a:extLst>
          </p:cNvPr>
          <p:cNvPicPr>
            <a:picLocks noChangeAspect="1"/>
          </p:cNvPicPr>
          <p:nvPr/>
        </p:nvPicPr>
        <p:blipFill rotWithShape="1">
          <a:blip r:embed="rId3"/>
          <a:srcRect l="6688" t="34600" r="33463" b="44400"/>
          <a:stretch/>
        </p:blipFill>
        <p:spPr>
          <a:xfrm>
            <a:off x="755576" y="1851670"/>
            <a:ext cx="7296811" cy="1440160"/>
          </a:xfrm>
          <a:prstGeom prst="rect">
            <a:avLst/>
          </a:prstGeom>
        </p:spPr>
      </p:pic>
    </p:spTree>
    <p:extLst>
      <p:ext uri="{BB962C8B-B14F-4D97-AF65-F5344CB8AC3E}">
        <p14:creationId xmlns:p14="http://schemas.microsoft.com/office/powerpoint/2010/main" val="307407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p:txBody>
          <a:bodyPr/>
          <a:lstStyle/>
          <a:p>
            <a:r>
              <a:rPr lang="cs-CZ" dirty="0"/>
              <a:t>Interaktivní model</a:t>
            </a:r>
          </a:p>
        </p:txBody>
      </p:sp>
      <p:pic>
        <p:nvPicPr>
          <p:cNvPr id="3" name="Obrázek 2">
            <a:extLst>
              <a:ext uri="{FF2B5EF4-FFF2-40B4-BE49-F238E27FC236}">
                <a16:creationId xmlns:a16="http://schemas.microsoft.com/office/drawing/2014/main" id="{AF9BBD08-CFE3-4F88-BA11-33F1AE1C6D01}"/>
              </a:ext>
            </a:extLst>
          </p:cNvPr>
          <p:cNvPicPr>
            <a:picLocks noChangeAspect="1"/>
          </p:cNvPicPr>
          <p:nvPr/>
        </p:nvPicPr>
        <p:blipFill rotWithShape="1">
          <a:blip r:embed="rId3"/>
          <a:srcRect l="8263" t="27600" r="29525" b="26200"/>
          <a:stretch/>
        </p:blipFill>
        <p:spPr>
          <a:xfrm>
            <a:off x="323528" y="987574"/>
            <a:ext cx="7757225" cy="3240360"/>
          </a:xfrm>
          <a:prstGeom prst="rect">
            <a:avLst/>
          </a:prstGeom>
        </p:spPr>
      </p:pic>
    </p:spTree>
    <p:extLst>
      <p:ext uri="{BB962C8B-B14F-4D97-AF65-F5344CB8AC3E}">
        <p14:creationId xmlns:p14="http://schemas.microsoft.com/office/powerpoint/2010/main" val="332287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5"/>
          <p:cNvSpPr>
            <a:spLocks noGrp="1"/>
          </p:cNvSpPr>
          <p:nvPr>
            <p:ph type="title"/>
          </p:nvPr>
        </p:nvSpPr>
        <p:spPr/>
        <p:txBody>
          <a:bodyPr/>
          <a:lstStyle/>
          <a:p>
            <a:r>
              <a:rPr lang="cs-CZ" dirty="0"/>
              <a:t>Interaktivní model</a:t>
            </a:r>
          </a:p>
        </p:txBody>
      </p:sp>
      <p:pic>
        <p:nvPicPr>
          <p:cNvPr id="4" name="Obrázek 3">
            <a:extLst>
              <a:ext uri="{FF2B5EF4-FFF2-40B4-BE49-F238E27FC236}">
                <a16:creationId xmlns:a16="http://schemas.microsoft.com/office/drawing/2014/main" id="{C027362A-6F6E-4828-895A-9DE1CC576CBC}"/>
              </a:ext>
            </a:extLst>
          </p:cNvPr>
          <p:cNvPicPr>
            <a:picLocks noChangeAspect="1"/>
          </p:cNvPicPr>
          <p:nvPr/>
        </p:nvPicPr>
        <p:blipFill rotWithShape="1">
          <a:blip r:embed="rId3"/>
          <a:srcRect l="7476" t="15001" r="27951" b="8000"/>
          <a:stretch/>
        </p:blipFill>
        <p:spPr>
          <a:xfrm>
            <a:off x="1619672" y="771550"/>
            <a:ext cx="5904656" cy="3960440"/>
          </a:xfrm>
          <a:prstGeom prst="rect">
            <a:avLst/>
          </a:prstGeom>
        </p:spPr>
      </p:pic>
    </p:spTree>
    <p:extLst>
      <p:ext uri="{BB962C8B-B14F-4D97-AF65-F5344CB8AC3E}">
        <p14:creationId xmlns:p14="http://schemas.microsoft.com/office/powerpoint/2010/main" val="2320544739"/>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10070</TotalTime>
  <Words>2318</Words>
  <Application>Microsoft Office PowerPoint</Application>
  <PresentationFormat>Předvádění na obrazovce (16:9)</PresentationFormat>
  <Paragraphs>215</Paragraphs>
  <Slides>39</Slides>
  <Notes>33</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39</vt:i4>
      </vt:variant>
    </vt:vector>
  </HeadingPairs>
  <TitlesOfParts>
    <vt:vector size="48" baseType="lpstr">
      <vt:lpstr>Arial</vt:lpstr>
      <vt:lpstr>Calibri</vt:lpstr>
      <vt:lpstr>Courier New</vt:lpstr>
      <vt:lpstr>GoogleSans</vt:lpstr>
      <vt:lpstr>Open Sans</vt:lpstr>
      <vt:lpstr>Roboto</vt:lpstr>
      <vt:lpstr>Times New Roman</vt:lpstr>
      <vt:lpstr>Titillium Web</vt:lpstr>
      <vt:lpstr>SLU</vt:lpstr>
      <vt:lpstr>  Inovační proces</vt:lpstr>
      <vt:lpstr>Obsah</vt:lpstr>
      <vt:lpstr>Co je to inovační proces?</vt:lpstr>
      <vt:lpstr>Inovační proces</vt:lpstr>
      <vt:lpstr>Agilní vs. vodopádový proces</vt:lpstr>
      <vt:lpstr>Modely inovačních procesů</vt:lpstr>
      <vt:lpstr>Lineární model tažený technologií</vt:lpstr>
      <vt:lpstr>Interaktivní model</vt:lpstr>
      <vt:lpstr>Interaktivní model</vt:lpstr>
      <vt:lpstr>Design zaměřený na zákazníka</vt:lpstr>
      <vt:lpstr>Charakteristiky HCD</vt:lpstr>
      <vt:lpstr>Prezentace aplikace PowerPoint</vt:lpstr>
      <vt:lpstr>Prezentace aplikace PowerPoint</vt:lpstr>
      <vt:lpstr>Prezentace aplikace PowerPoint</vt:lpstr>
      <vt:lpstr>Prezentace aplikace PowerPoint</vt:lpstr>
      <vt:lpstr>Interaktivní model</vt:lpstr>
      <vt:lpstr>Prezentace aplikace PowerPoint</vt:lpstr>
      <vt:lpstr>Empatie, porozumění – výzkumná fáze</vt:lpstr>
      <vt:lpstr>Jak zkoumat podvědomí</vt:lpstr>
      <vt:lpstr>Empatie, porozumění – nástroje</vt:lpstr>
      <vt:lpstr>Empatie, porozumění – nástroje</vt:lpstr>
      <vt:lpstr>Empatie, porozumění – nástroje</vt:lpstr>
      <vt:lpstr>Empatie, porozumění – nástroje</vt:lpstr>
      <vt:lpstr>Definování - prioritizace</vt:lpstr>
      <vt:lpstr>Definování - nástroje</vt:lpstr>
      <vt:lpstr>Empatie, porozumění – nástroje</vt:lpstr>
      <vt:lpstr>Ideace – generování nápadů</vt:lpstr>
      <vt:lpstr>Ideace – generování nápadů</vt:lpstr>
      <vt:lpstr>Prezentace aplikace PowerPoint</vt:lpstr>
      <vt:lpstr>Prezentace aplikace PowerPoint</vt:lpstr>
      <vt:lpstr>Rozhodnutí – cíl a nástroje</vt:lpstr>
      <vt:lpstr>Prezentace aplikace PowerPoint</vt:lpstr>
      <vt:lpstr>Prototypování</vt:lpstr>
      <vt:lpstr>Prototypování - nástroje</vt:lpstr>
      <vt:lpstr>Prezentace aplikace PowerPoint</vt:lpstr>
      <vt:lpstr>Prezentace aplikace PowerPoint</vt:lpstr>
      <vt:lpstr>Prezentace aplikace PowerPoint</vt:lpstr>
      <vt:lpstr>Validace – cíle a nástroje</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Dalibor Šimek</cp:lastModifiedBy>
  <cp:revision>301</cp:revision>
  <dcterms:created xsi:type="dcterms:W3CDTF">2016-07-06T15:42:34Z</dcterms:created>
  <dcterms:modified xsi:type="dcterms:W3CDTF">2021-04-22T06:10:55Z</dcterms:modified>
</cp:coreProperties>
</file>