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hkqa7JDQI+Ej0HsQylme+2bvpH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87" name="Google Shape;87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94" name="Google Shape;94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01" name="Google Shape;101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08" name="Google Shape;108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115" name="Google Shape;115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1" name="Google Shape;31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38" name="Google Shape;38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45" name="Google Shape;45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52" name="Google Shape;52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59" name="Google Shape;59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66" name="Google Shape;66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73" name="Google Shape;73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csvukrs</a:t>
            </a:r>
            <a:endParaRPr/>
          </a:p>
        </p:txBody>
      </p:sp>
      <p:sp>
        <p:nvSpPr>
          <p:cNvPr id="80" name="Google Shape;80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ní strana">
  <p:cSld name="Titulní strana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st - obecný">
  <p:cSld name="List - obecný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55996" y="226939"/>
            <a:ext cx="956040" cy="7457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 txBox="1"/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cxnSp>
        <p:nvCxnSpPr>
          <p:cNvPr id="14" name="Google Shape;14;p17"/>
          <p:cNvCxnSpPr/>
          <p:nvPr/>
        </p:nvCxnSpPr>
        <p:spPr>
          <a:xfrm>
            <a:off x="251520" y="699542"/>
            <a:ext cx="7416824" cy="0"/>
          </a:xfrm>
          <a:prstGeom prst="straightConnector1">
            <a:avLst/>
          </a:prstGeom>
          <a:noFill/>
          <a:ln cap="flat" cmpd="sng" w="9525">
            <a:solidFill>
              <a:srgbClr val="307871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5" name="Google Shape;15;p17"/>
          <p:cNvCxnSpPr/>
          <p:nvPr/>
        </p:nvCxnSpPr>
        <p:spPr>
          <a:xfrm>
            <a:off x="251520" y="4731990"/>
            <a:ext cx="8660516" cy="0"/>
          </a:xfrm>
          <a:prstGeom prst="straightConnector1">
            <a:avLst/>
          </a:prstGeom>
          <a:noFill/>
          <a:ln cap="flat" cmpd="sng" w="9525">
            <a:solidFill>
              <a:srgbClr val="307871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16" name="Google Shape;16;p17"/>
          <p:cNvSpPr txBox="1"/>
          <p:nvPr>
            <p:ph idx="11" type="ftr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Google Shape;17;p17"/>
          <p:cNvSpPr txBox="1"/>
          <p:nvPr>
            <p:ph idx="12" type="sldNum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 list">
  <p:cSld name="Prázdný lis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48263" y="555525"/>
            <a:ext cx="1699500" cy="132561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"/>
          <p:cNvSpPr/>
          <p:nvPr/>
        </p:nvSpPr>
        <p:spPr>
          <a:xfrm>
            <a:off x="327720" y="267494"/>
            <a:ext cx="5616600" cy="46086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1"/>
          <p:cNvSpPr txBox="1"/>
          <p:nvPr>
            <p:ph type="ctrTitle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 New Roman"/>
              <a:buNone/>
            </a:pPr>
            <a:br>
              <a:rPr b="1" i="0" lang="cs-CZ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1" i="0" lang="cs-CZ" sz="40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cs-CZ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Lean podnikání – jak s Lean canvasem pracovat</a:t>
            </a:r>
            <a:endParaRPr/>
          </a:p>
        </p:txBody>
      </p:sp>
      <p:sp>
        <p:nvSpPr>
          <p:cNvPr id="26" name="Google Shape;26;p1"/>
          <p:cNvSpPr txBox="1"/>
          <p:nvPr>
            <p:ph idx="1" type="subTitle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cs-CZ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téma 8</a:t>
            </a:r>
            <a:endParaRPr/>
          </a:p>
          <a:p>
            <a:pPr indent="0" lvl="0" marL="0" marR="0" rtl="0" algn="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Inovační podnikání</a:t>
            </a:r>
            <a:endParaRPr/>
          </a:p>
        </p:txBody>
      </p:sp>
      <p:sp>
        <p:nvSpPr>
          <p:cNvPr id="27" name="Google Shape;27;p1"/>
          <p:cNvSpPr txBox="1"/>
          <p:nvPr/>
        </p:nvSpPr>
        <p:spPr>
          <a:xfrm>
            <a:off x="5966428" y="2715766"/>
            <a:ext cx="3032119" cy="1152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Katedra podnikové </a:t>
            </a:r>
            <a:endParaRPr/>
          </a:p>
          <a:p>
            <a:pPr indent="0" lvl="0" marL="0" marR="0" rtl="0" algn="r">
              <a:spcBef>
                <a:spcPts val="240"/>
              </a:spcBef>
              <a:spcAft>
                <a:spcPts val="0"/>
              </a:spcAft>
              <a:buClr>
                <a:srgbClr val="307871"/>
              </a:buClr>
              <a:buSzPts val="1200"/>
              <a:buFont typeface="Arial"/>
              <a:buNone/>
            </a:pPr>
            <a:r>
              <a:rPr b="0" i="0" lang="cs-CZ" sz="1200" u="none" cap="none" strike="noStrike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ekonomiky a managementu</a:t>
            </a:r>
            <a:endParaRPr/>
          </a:p>
          <a:p>
            <a:pPr indent="0" lvl="0" marL="0" marR="0" rtl="0" algn="r">
              <a:spcBef>
                <a:spcPts val="240"/>
              </a:spcBef>
              <a:spcAft>
                <a:spcPts val="0"/>
              </a:spcAft>
              <a:buClr>
                <a:srgbClr val="8CA7A3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r">
              <a:spcBef>
                <a:spcPts val="210"/>
              </a:spcBef>
              <a:spcAft>
                <a:spcPts val="0"/>
              </a:spcAft>
              <a:buClr>
                <a:srgbClr val="307871"/>
              </a:buClr>
              <a:buSzPts val="1050"/>
              <a:buFont typeface="Arial"/>
              <a:buNone/>
            </a:pPr>
            <a:r>
              <a:rPr b="0" i="0" lang="cs-CZ" sz="1050" u="none" cap="none" strike="noStrike">
                <a:solidFill>
                  <a:srgbClr val="30787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Ing. Dalibor Šimek</a:t>
            </a:r>
            <a:endParaRPr/>
          </a:p>
          <a:p>
            <a:pPr indent="0" lvl="0" marL="0" marR="0" rtl="0" algn="r">
              <a:spcBef>
                <a:spcPts val="240"/>
              </a:spcBef>
              <a:spcAft>
                <a:spcPts val="0"/>
              </a:spcAft>
              <a:buClr>
                <a:srgbClr val="8CA7A3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Lze využít respondenty z rozhovorů o problémech pokud splňují podmínky pro vaše první vlaštovky (early adopters)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Postup: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Přivítání a neformální rozhovor na uvolnění atmosféry a vybudování vztahu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Sběr demografických údajů, abyste si byli schopni zákazníka popsat a zařadit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Povyprávění problému včetně uvedení do kontextu – provádíme u nových respondentů, bývalým pouze připomeneme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Testujeme řešení – postupně procházíme demo a ukazujeme, jak řeší problémy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Testujeme cenotvorbu – již zde je prostor pro ověření ceny, kterou by zákazníci byli ochotni zaplatit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Sumarizace, rozloučení, dopsání a organizace poznámek/výsledků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0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Rozhovory o řešení - postup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Minimální životaschopný produkt je taková verze nového produktu, která umožní týmu maximální možný sběr poznatků od zákazníků s co nejnižšími výdaji (čas, peníze)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této verzi produktu jsou obsaženy pouze základní a nejdůležitější prvky produktu/služby tak, aby uspokojily hlavní potřeby prvních vlaštovek (early adopters) a poskytly poznání do dalších fází vývoje produktu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 výstupů z rozhovorů máte prvky (daná funkcionalita aplikace,…) seřazeny prioritně a cílem je eliminovat ty méně důležité</a:t>
            </a:r>
            <a:endParaRPr/>
          </a:p>
        </p:txBody>
      </p:sp>
      <p:sp>
        <p:nvSpPr>
          <p:cNvPr id="97" name="Google Shape;97;p11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Budování minimálního životaschopného produktu (MVP)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Předtím než se MVP uvede na trh je dobré jej prodat prvním vlaštovkám (z předcházejících rozhovorů) tváří v tvář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Tento typ rozhovorů je veden jako test použitelnosti nebo také zkouška zákaznické zkušenosti (UX)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Zde se již struktura rozhovoru bude odvíjet od typu produktu/služby – např. u softwarového produktu se bude testovat prostředí a jak je schopen zákazník pracovat s aplikací, u fyzického produktu se může jednat o ukázku produktu a testování jeho použití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Nesmí se zapomenout na opětovný test cenotvorby, kde je zákazníkovi představeno současné nacenění a zkoumá se reakce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Součástí by také měl být pokus o prodej produktu a získání tak prvního zákazníka</a:t>
            </a:r>
            <a:endParaRPr/>
          </a:p>
        </p:txBody>
      </p:sp>
      <p:sp>
        <p:nvSpPr>
          <p:cNvPr id="104" name="Google Shape;104;p12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MVP rozhovory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Možná podoba roadmapy</a:t>
            </a:r>
            <a:endParaRPr/>
          </a:p>
        </p:txBody>
      </p:sp>
      <p:pic>
        <p:nvPicPr>
          <p:cNvPr id="111" name="Google Shape;111;p13"/>
          <p:cNvPicPr preferRelativeResize="0"/>
          <p:nvPr/>
        </p:nvPicPr>
        <p:blipFill rotWithShape="1">
          <a:blip r:embed="rId3">
            <a:alphaModFix/>
          </a:blip>
          <a:srcRect b="6600" l="13775" r="21651" t="10800"/>
          <a:stretch/>
        </p:blipFill>
        <p:spPr>
          <a:xfrm>
            <a:off x="1115616" y="843558"/>
            <a:ext cx="5904656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idx="1" type="body"/>
          </p:nvPr>
        </p:nvSpPr>
        <p:spPr>
          <a:xfrm>
            <a:off x="2932364" y="2284629"/>
            <a:ext cx="3279271" cy="5742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cs-CZ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Děkuji za pozornost!</a:t>
            </a:r>
            <a:endParaRPr/>
          </a:p>
          <a:p>
            <a:pPr indent="-196850" lvl="1" marL="74295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0" lvl="0" marL="3429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400">
              <a:solidFill>
                <a:srgbClr val="30787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krok</a:t>
            </a:r>
            <a:r>
              <a:rPr b="0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Zdokumentujme svůj původní plán (myšlenku/nápad)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krok</a:t>
            </a:r>
            <a:r>
              <a:rPr b="0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Identifikuj nejrizikovější část plánu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krok</a:t>
            </a:r>
            <a:r>
              <a:rPr b="0" i="0" lang="cs-CZ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Systematicky testuj svůj plán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2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Roadmap – jak s Lean Canvasem pracovat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Zachycení nápadu, podnikatelské vize do podoby Lean Canvasu, podle postupu v první části přednášky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Nezůstávejte u jednoho Lean canvasu, utvořte jich více. Pokud se např. liší podle cílových skupin, nebo nabízenou hodnotou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Nutné připustit, že většina prvotních myšlenek je hodně zkreslených a jedná se o </a:t>
            </a: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nepodložené hypotézy (předpoklady) –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myslím, že hodně lidí řeší tento problém,…atd.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 sestavení je zapotřebí svůj Lean canvas představit alespoň 1 osobě, primárně pro nácvik způsobu představení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úvodním plánu nelpěte na části „řešení“ a na popisu vašeho produktu, je to jen jedna z částí, která se bude významně vyvíjet a oproti původnímu plánu značně lišit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Google Shape;41;p3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cs-CZ"/>
              <a:t>1. krok</a:t>
            </a:r>
            <a:r>
              <a:rPr lang="cs-CZ"/>
              <a:t>: Zdokumentujme svůj původní plán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Odkud riziko vychází je dáno fázemi, v kterém se start-up nachází: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Problem/solution fit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Mám/řeším problém, který stojí za to aby byl vyřešen?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Chtějí zákazníci, aby tento problém byl vyřešen?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Zaplatí za jeho vyřešení?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Jsem schopný jej vyřešit?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Testuje se kvalitativním výzkumem formou pozorování nebo rozhovorů se zákazníky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Produkt/market fit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Mám něco, co trh chce?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Testuje se kvalitativně nebo kvantitativně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této fází získávám své první zákazníky a snažím se maximalizovat trakci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Škálování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Jak akceleruji růst?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Zaměření se na dynamický růst – tato fáze je jde již mimo rozsah tohoto kurzu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Google Shape;48;p4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cs-CZ"/>
              <a:t>2. krok</a:t>
            </a:r>
            <a:r>
              <a:rPr lang="cs-CZ"/>
              <a:t>: Identifikuj nejrizikovější část plánu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Existují 3 základní typy rizik: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Produktové riziko: Vytvořit/namyslet produkt správně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Zákaznické riziko:  Vybudování cesty k zákazníkovi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Tržní riziko: Vybudování životaschopného podnikání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Rizika jsou adresována experimenty, jejichž základní princip spočívá v rychlém učení se, které probíhá v opakujících se cyklech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5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cs-CZ"/>
              <a:t>2. krok</a:t>
            </a:r>
            <a:r>
              <a:rPr lang="cs-CZ"/>
              <a:t>: Identifikuj nejrizikovější část plánu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6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Testování plánu probíhá v několika fázích: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Pochopení problému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zajímá vás, kdo má tento problém, jaký je ten hlavní problém a jak je nyní řešen. Základ je, aby zákazník nevěděl o vašem řešení, ale pouze budete řešit jej a jeho potřeby/problémy.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Definujte řešení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vybudování prvního prototypu/dema, které pomůže zákazníkům představit si řešení. Následně se se zákazníky otestuje.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Validujte kvalitativně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vybudujte minimální životaschopný produkt a vypusťte jej vašim prvním vlaštovkám (early adopters).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Potvrďte kvantitativně 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běžte s produktem na trh a měřte, jestli a jak lidé projevují zájem a jestli se naplňují vaše předpoklady z Lean Canvasu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každé fázi se vracejte k Lean canvasu a upravujte jej – tzv. </a:t>
            </a:r>
            <a:r>
              <a:rPr b="1"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pivotování</a:t>
            </a: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změna firemní strategie (existujícího obchodního modelu) na základě zpětné vazby</a:t>
            </a:r>
            <a:endParaRPr/>
          </a:p>
        </p:txBody>
      </p:sp>
      <p:sp>
        <p:nvSpPr>
          <p:cNvPr id="62" name="Google Shape;62;p6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b="1" lang="cs-CZ"/>
              <a:t>3. krok</a:t>
            </a:r>
            <a:r>
              <a:rPr lang="cs-CZ"/>
              <a:t>: Systematicky testuj svůj plán</a:t>
            </a:r>
            <a:br>
              <a:rPr lang="cs-CZ"/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Jako primární metoda sběru dat se v první fázi používají rozhovory s potencionálními zákazníky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Díky kvalitativnímu výzkumu (rozhovory) prozkoumáme, co všechno nevíme a konkrétněji zaspecifikujeme otázky do další fáze – kvantitativní (dotazníkové šetření)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 výběru respondentů začněte se známými, kteří spadají do vaší cílovky (ideálně jsou vaše první vlaštovky). Je potřeba, abyste se v rozhovorech stali komfortní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Neptáte se na jejich konkrétní přání, ale snažíte se je pochopit (problémy, motivy, chování, očekávání)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Nutné využívat otevřené otázky – začínající jak, proč, kdy, kde, co, jaký,…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7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Příprava na rozhovory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těchto rozhovorech se ověřuje zejména část Lean canvasu – problém a zákazník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Zajímá vás, jestli zákazníka trápí daný problém, jak jej nyní řeší a kdo vlastně zákazník je (a co je spojuje)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Skript pro rozhovor o problému: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Přivítání a neformální rozhovor na uvolnění atmosféry a vybudování vztahu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Sběr demografických údajů, abyste si byli schopni zákazníka popsat a zařadit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Povyprávění problému včetně uvedení do kontextu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Seřazení jednotlivých problému dle preference respondenta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Prozkoumání pohledu respondenta na daný problém. Otevřený rozhovor, snažíte se jít hlouběji do problému také v kontextu existujících alternativ, které nyní problém zákazníkům řeší</a:t>
            </a:r>
            <a:endParaRPr/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Sumarizace, rozloučení, dopsání a organizace poznámek/výsledků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8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Rozhovory o problému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"/>
          <p:cNvSpPr txBox="1"/>
          <p:nvPr>
            <p:ph idx="1" type="body"/>
          </p:nvPr>
        </p:nvSpPr>
        <p:spPr>
          <a:xfrm>
            <a:off x="251520" y="915566"/>
            <a:ext cx="8280920" cy="3024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těchto rozhovorech přicházíte za zákazníky vyzbrojeni znalostí problémů a možné konkurence (existujících alternativ) 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Hlavním cílem je použít „demo“, které pomůže zákazníkům vizualizovat si řešení a otestovat, jestli skutečně řeší problémy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 nabývá podoby skeče, nákresu nebo videa (u Software) nebo návrhu designu nebo rychlého prototypu – 3D tisk (u fyzických produktů)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Výstupem rozhovorů by měly být zadefinované požadavky na tvorbu minimálního životaschopného produktu (MVP)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Mezi rozhovory se doporučuje iterativně zapracovat poznatky, aby mohly být v dalších rozhovorech otestovány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cs-CZ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 by mělo vypadat co nejvíce reálně (v případě online produktu využít např. interaktivní wireframy), aby zpětná vazba od zákazníků byla relevantní</a:t>
            </a:r>
            <a:endParaRPr/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9"/>
          <p:cNvSpPr txBox="1"/>
          <p:nvPr>
            <p:ph type="title"/>
          </p:nvPr>
        </p:nvSpPr>
        <p:spPr>
          <a:xfrm>
            <a:off x="179512" y="195486"/>
            <a:ext cx="7488832" cy="507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cs-CZ"/>
              <a:t>Rozhovory o řešení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U">
  <a:themeElements>
    <a:clrScheme name="OPF">
      <a:dk1>
        <a:srgbClr val="307871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2016-07-06T15:42:34Z</dcterms:created>
  <dc:creator>Václav Minařík</dc:creator>
</cp:coreProperties>
</file>