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321" r:id="rId4"/>
    <p:sldId id="322" r:id="rId5"/>
    <p:sldId id="323" r:id="rId6"/>
    <p:sldId id="324" r:id="rId7"/>
    <p:sldId id="326" r:id="rId8"/>
    <p:sldId id="327" r:id="rId9"/>
    <p:sldId id="328" r:id="rId10"/>
    <p:sldId id="330" r:id="rId11"/>
    <p:sldId id="331" r:id="rId12"/>
    <p:sldId id="329" r:id="rId13"/>
    <p:sldId id="332" r:id="rId14"/>
    <p:sldId id="333" r:id="rId15"/>
    <p:sldId id="334" r:id="rId16"/>
    <p:sldId id="335" r:id="rId17"/>
    <p:sldId id="336" r:id="rId18"/>
    <p:sldId id="337" r:id="rId19"/>
    <p:sldId id="338" r:id="rId20"/>
    <p:sldId id="339" r:id="rId21"/>
    <p:sldId id="340" r:id="rId22"/>
    <p:sldId id="342" r:id="rId23"/>
    <p:sldId id="341" r:id="rId24"/>
    <p:sldId id="343" r:id="rId25"/>
    <p:sldId id="344" r:id="rId26"/>
    <p:sldId id="345" r:id="rId27"/>
    <p:sldId id="346" r:id="rId28"/>
    <p:sldId id="347" r:id="rId29"/>
    <p:sldId id="348" r:id="rId30"/>
    <p:sldId id="349" r:id="rId31"/>
    <p:sldId id="350" r:id="rId32"/>
    <p:sldId id="351" r:id="rId33"/>
    <p:sldId id="278"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4"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10.05.2022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Moderní přístupy </a:t>
            </a:r>
            <a:r>
              <a:rPr lang="cs-CZ" sz="4000" b="1">
                <a:solidFill>
                  <a:schemeClr val="bg1"/>
                </a:solidFill>
                <a:latin typeface="Times New Roman" panose="02020603050405020304" pitchFamily="18" charset="0"/>
                <a:cs typeface="Times New Roman" panose="02020603050405020304" pitchFamily="18" charset="0"/>
              </a:rPr>
              <a:t>k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11. 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MANAGEMENT</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6419"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Nejčastěji rozeznáváme tyto druhy inovací:</a:t>
            </a:r>
          </a:p>
          <a:p>
            <a:pPr lvl="0"/>
            <a:r>
              <a:rPr lang="cs-CZ" sz="1800" dirty="0"/>
              <a:t>produktové inovace – mohou mít podobu technicky nových produktů nebo technicky vylepšených produktů;</a:t>
            </a:r>
          </a:p>
          <a:p>
            <a:pPr lvl="0"/>
            <a:r>
              <a:rPr lang="cs-CZ" sz="1800" dirty="0"/>
              <a:t>procesní inovace;</a:t>
            </a:r>
          </a:p>
          <a:p>
            <a:pPr lvl="0"/>
            <a:r>
              <a:rPr lang="cs-CZ" sz="1800" dirty="0"/>
              <a:t>marketingové inovace;</a:t>
            </a:r>
          </a:p>
          <a:p>
            <a:pPr lvl="0"/>
            <a:r>
              <a:rPr lang="cs-CZ" sz="1800" dirty="0"/>
              <a:t>organizační inovace.</a:t>
            </a:r>
          </a:p>
          <a:p>
            <a:pPr marL="0" indent="0">
              <a:buNone/>
            </a:pPr>
            <a:r>
              <a:rPr lang="cs-CZ" sz="1800" dirty="0"/>
              <a:t>Jiné členění používá například </a:t>
            </a:r>
            <a:r>
              <a:rPr lang="cs-CZ" sz="1800" dirty="0" err="1"/>
              <a:t>Gary</a:t>
            </a:r>
            <a:r>
              <a:rPr lang="cs-CZ" sz="1800" dirty="0"/>
              <a:t> </a:t>
            </a:r>
            <a:r>
              <a:rPr lang="cs-CZ" sz="1800" dirty="0" err="1"/>
              <a:t>Hamel</a:t>
            </a:r>
            <a:r>
              <a:rPr lang="cs-CZ" sz="1800" dirty="0"/>
              <a:t>, který vytvořil pyramidu inovací, ve které uvádí tyto typy inovací:</a:t>
            </a:r>
          </a:p>
          <a:p>
            <a:pPr lvl="0"/>
            <a:r>
              <a:rPr lang="cs-CZ" sz="1800" dirty="0"/>
              <a:t>inovace managementu;</a:t>
            </a:r>
          </a:p>
          <a:p>
            <a:pPr lvl="0"/>
            <a:r>
              <a:rPr lang="cs-CZ" sz="1800" dirty="0"/>
              <a:t>inovace strategie;</a:t>
            </a:r>
          </a:p>
          <a:p>
            <a:pPr lvl="0"/>
            <a:r>
              <a:rPr lang="cs-CZ" sz="1800" dirty="0"/>
              <a:t>inovace výrobku/služby;</a:t>
            </a:r>
          </a:p>
          <a:p>
            <a:pPr lvl="0"/>
            <a:r>
              <a:rPr lang="cs-CZ" sz="1800" dirty="0"/>
              <a:t>inovace provozních činností.</a:t>
            </a:r>
          </a:p>
          <a:p>
            <a:pPr algn="just"/>
            <a:endParaRPr lang="cs-CZ" sz="1800" dirty="0"/>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inovací II</a:t>
            </a:r>
          </a:p>
        </p:txBody>
      </p:sp>
    </p:spTree>
    <p:extLst>
      <p:ext uri="{BB962C8B-B14F-4D97-AF65-F5344CB8AC3E}">
        <p14:creationId xmlns:p14="http://schemas.microsoft.com/office/powerpoint/2010/main" val="3200207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Z kvalitativního hlediska, vytvořil František Valenta klasifikaci, která se nazývá řády inovací:</a:t>
            </a:r>
          </a:p>
          <a:p>
            <a:pPr lvl="0" algn="just"/>
            <a:r>
              <a:rPr lang="cs-CZ" sz="1600" i="1" dirty="0"/>
              <a:t>racionalizační inovace</a:t>
            </a:r>
          </a:p>
          <a:p>
            <a:pPr marL="0" lvl="0" indent="268288" algn="just">
              <a:buNone/>
            </a:pPr>
            <a:r>
              <a:rPr lang="cs-CZ" sz="1600" dirty="0"/>
              <a:t>1. řád – kvantitativní inovace, změna kvanta;</a:t>
            </a:r>
          </a:p>
          <a:p>
            <a:pPr marL="0" lvl="0" indent="268288" algn="just">
              <a:buNone/>
            </a:pPr>
            <a:r>
              <a:rPr lang="cs-CZ" sz="1600" dirty="0"/>
              <a:t>2. řád – intenzita, zvýšení intenzity;</a:t>
            </a:r>
          </a:p>
          <a:p>
            <a:pPr marL="0" lvl="0" indent="268288" algn="just">
              <a:buNone/>
            </a:pPr>
            <a:r>
              <a:rPr lang="cs-CZ" sz="1600" dirty="0"/>
              <a:t>3. řád – reorganizace;</a:t>
            </a:r>
          </a:p>
          <a:p>
            <a:pPr marL="0" lvl="0" indent="268288" algn="just">
              <a:buNone/>
            </a:pPr>
            <a:r>
              <a:rPr lang="cs-CZ" sz="1600" dirty="0"/>
              <a:t>4. řád – kvalitativní adaptace;</a:t>
            </a:r>
          </a:p>
          <a:p>
            <a:pPr lvl="0" algn="just"/>
            <a:r>
              <a:rPr lang="cs-CZ" sz="1600" i="1" dirty="0"/>
              <a:t>kvalitativní inovace</a:t>
            </a:r>
          </a:p>
          <a:p>
            <a:pPr marL="0" lvl="0" indent="268288" algn="just">
              <a:buNone/>
            </a:pPr>
            <a:r>
              <a:rPr lang="cs-CZ" sz="1600" dirty="0"/>
              <a:t>5. řád – nová varianta;</a:t>
            </a:r>
          </a:p>
          <a:p>
            <a:pPr marL="0" lvl="0" indent="268288" algn="just">
              <a:buNone/>
            </a:pPr>
            <a:r>
              <a:rPr lang="cs-CZ" sz="1600" dirty="0"/>
              <a:t>6. řád – nová generace;</a:t>
            </a:r>
          </a:p>
          <a:p>
            <a:pPr marL="0" lvl="0" indent="268288" algn="just">
              <a:buNone/>
            </a:pPr>
            <a:r>
              <a:rPr lang="cs-CZ" sz="1600" dirty="0"/>
              <a:t>7. řád – nový druh;</a:t>
            </a:r>
          </a:p>
          <a:p>
            <a:pPr marL="0" lvl="0" indent="268288" algn="just">
              <a:buNone/>
            </a:pPr>
            <a:r>
              <a:rPr lang="cs-CZ" sz="1600" dirty="0"/>
              <a:t>8. řád – nový rod;</a:t>
            </a:r>
          </a:p>
          <a:p>
            <a:pPr lvl="0" algn="just"/>
            <a:r>
              <a:rPr lang="cs-CZ" sz="1600" i="1" dirty="0"/>
              <a:t>radikální inovace </a:t>
            </a:r>
          </a:p>
          <a:p>
            <a:pPr marL="0" lvl="0" indent="268288" algn="just">
              <a:buNone/>
            </a:pPr>
            <a:r>
              <a:rPr lang="cs-CZ" sz="1600" dirty="0"/>
              <a:t>9. řád – nový kmen, nový přístup</a:t>
            </a:r>
          </a:p>
          <a:p>
            <a:pPr algn="just"/>
            <a:endParaRPr lang="cs-CZ" sz="1600" dirty="0"/>
          </a:p>
          <a:p>
            <a:pPr lvl="0"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inovací III</a:t>
            </a:r>
          </a:p>
        </p:txBody>
      </p:sp>
    </p:spTree>
    <p:extLst>
      <p:ext uri="{BB962C8B-B14F-4D97-AF65-F5344CB8AC3E}">
        <p14:creationId xmlns:p14="http://schemas.microsoft.com/office/powerpoint/2010/main" val="1521770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Management inovací </a:t>
            </a:r>
            <a:r>
              <a:rPr lang="cs-CZ" sz="1800" dirty="0"/>
              <a:t>se zabývá problematikou řízení inovací a inovačních aktivit v organizaci. </a:t>
            </a:r>
          </a:p>
          <a:p>
            <a:pPr lvl="0" algn="just"/>
            <a:r>
              <a:rPr lang="cs-CZ" sz="1800" b="1" dirty="0"/>
              <a:t>Management inovací </a:t>
            </a:r>
            <a:r>
              <a:rPr lang="cs-CZ" sz="1800" dirty="0"/>
              <a:t>je manažerskou disciplínou, která představuje komplex aktivit spojených s procesem, který začíná iniciací inovací a končí komerčním uplatněním inovací. </a:t>
            </a:r>
          </a:p>
          <a:p>
            <a:pPr lvl="0" algn="just"/>
            <a:r>
              <a:rPr lang="cs-CZ" sz="1800" dirty="0"/>
              <a:t>Předmětem tohoto managementu jsou inovace, které jsou chápány jako hluboké, kvalitativní změny v různých oblastech organizace a společnosti. </a:t>
            </a:r>
          </a:p>
          <a:p>
            <a:pPr lvl="0" algn="just"/>
            <a:r>
              <a:rPr lang="cs-CZ" sz="1800" dirty="0"/>
              <a:t>Ne každá změna může být chápána jako inovace. Aby změna byla změnou inovační, tak musí splňovat určitá kritéria z hlediska kvality a hloubky změny. Z tohoto důvodu jsou inovace různě klasifikovány a členěny do tříd.</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inovací IV</a:t>
            </a:r>
          </a:p>
        </p:txBody>
      </p:sp>
    </p:spTree>
    <p:extLst>
      <p:ext uri="{BB962C8B-B14F-4D97-AF65-F5344CB8AC3E}">
        <p14:creationId xmlns:p14="http://schemas.microsoft.com/office/powerpoint/2010/main" val="889336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Informace</a:t>
            </a:r>
            <a:r>
              <a:rPr lang="cs-CZ" sz="1800" dirty="0"/>
              <a:t> jsou strukturovaná, organizovaná, shrnutá a interpretovaná data, závislá na jejich uživateli. K tomu, abychom mohli informace využívat v procesu rozhodování a řízení, musí splňovat tato kritéria: relevantnost, reliabilita, validita, efektivita, odpovídající míra podrobnosti, srozumitelnost, aktuálnost, úplnost a kontinuita atd.</a:t>
            </a:r>
          </a:p>
          <a:p>
            <a:pPr marL="0" indent="0" algn="just">
              <a:buNone/>
            </a:pPr>
            <a:r>
              <a:rPr lang="cs-CZ" sz="1800" dirty="0"/>
              <a:t>Data můžeme členit podle následujících kritérií (Kozel a kol., 2006):</a:t>
            </a:r>
          </a:p>
          <a:p>
            <a:pPr lvl="0" algn="just"/>
            <a:r>
              <a:rPr lang="cs-CZ" sz="1800" dirty="0"/>
              <a:t>podle zdroje – sekundární, primární;</a:t>
            </a:r>
          </a:p>
          <a:p>
            <a:pPr lvl="0" algn="just"/>
            <a:r>
              <a:rPr lang="cs-CZ" sz="1800" dirty="0"/>
              <a:t>podle formy vyjádření dat (měřitelnost) – kvantitativní, kvalitativní;</a:t>
            </a:r>
          </a:p>
          <a:p>
            <a:pPr lvl="0" algn="just"/>
            <a:r>
              <a:rPr lang="cs-CZ" sz="1800" dirty="0"/>
              <a:t>podle charakteru – hard data, soft data;</a:t>
            </a:r>
          </a:p>
          <a:p>
            <a:pPr lvl="0" algn="just"/>
            <a:r>
              <a:rPr lang="cs-CZ" sz="1800" dirty="0"/>
              <a:t>podle časového hlediska – stavová, toková;</a:t>
            </a:r>
          </a:p>
          <a:p>
            <a:pPr lvl="0" algn="just"/>
            <a:r>
              <a:rPr lang="cs-CZ" sz="1800" dirty="0"/>
              <a:t>z hlediska závislosti – data na sobě nezávislá, data na sobě závislá;</a:t>
            </a:r>
          </a:p>
          <a:p>
            <a:pPr lvl="0" algn="just"/>
            <a:r>
              <a:rPr lang="cs-CZ" sz="1800" dirty="0"/>
              <a:t>podle formy zpracování dat – data agregovaná, data neagregovaná;</a:t>
            </a:r>
          </a:p>
          <a:p>
            <a:pPr algn="just"/>
            <a:r>
              <a:rPr lang="cs-CZ" sz="1800" dirty="0"/>
              <a:t>data podle obsahu – fakta, znalosti, názory, záměry, motivy.</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Informační management I</a:t>
            </a:r>
          </a:p>
        </p:txBody>
      </p:sp>
    </p:spTree>
    <p:extLst>
      <p:ext uri="{BB962C8B-B14F-4D97-AF65-F5344CB8AC3E}">
        <p14:creationId xmlns:p14="http://schemas.microsoft.com/office/powerpoint/2010/main" val="3876996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management </a:t>
            </a:r>
            <a:r>
              <a:rPr lang="cs-CZ" sz="1800" dirty="0"/>
              <a:t>lze definovat jako transdisciplinárně pojatý soubor poznatků, metod a doporučení systémových přístupů informatiky, které pomáhají vhodně realizovat informační procesy manažerského myšlení a jednání k dosažení cílů uvažované organizace.</a:t>
            </a:r>
          </a:p>
          <a:p>
            <a:pPr algn="just"/>
            <a:r>
              <a:rPr lang="cs-CZ" sz="1800" dirty="0"/>
              <a:t>Informační management se zabývá řízením informací v organizaci. Cílem informačního managementu je řízení a správa informačního systému organizace. Informační management v současném pojetí je úzce spojen s rozvojem informačních technologií a s explicitními znalostmi. Informační technologie je souhrn hardwarového, softwarového, databázového a komunikačního vybavení podniku.</a:t>
            </a:r>
          </a:p>
          <a:p>
            <a:pPr algn="just"/>
            <a:r>
              <a:rPr lang="cs-CZ" sz="1800" dirty="0"/>
              <a:t>Význam informačního managementu je strategický, podpůrný, vytváří infrastrukturu systému řízení organizace a působí na všech úrovních řízení organizace.</a:t>
            </a:r>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Informační management II</a:t>
            </a:r>
          </a:p>
        </p:txBody>
      </p:sp>
    </p:spTree>
    <p:extLst>
      <p:ext uri="{BB962C8B-B14F-4D97-AF65-F5344CB8AC3E}">
        <p14:creationId xmlns:p14="http://schemas.microsoft.com/office/powerpoint/2010/main" val="1033161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manažer</a:t>
            </a:r>
            <a:r>
              <a:rPr lang="cs-CZ" sz="1800" dirty="0"/>
              <a:t> představuje osobu, která je plně zodpovědná za kvalitu a rozvoj informačního systému dané organizace. </a:t>
            </a:r>
          </a:p>
          <a:p>
            <a:pPr marL="0" indent="0" algn="just">
              <a:buNone/>
            </a:pPr>
            <a:r>
              <a:rPr lang="cs-CZ" sz="1800" dirty="0"/>
              <a:t>Úkolem informačního manažera je mimo jiné:</a:t>
            </a:r>
          </a:p>
          <a:p>
            <a:pPr lvl="0" algn="just"/>
            <a:r>
              <a:rPr lang="cs-CZ" sz="1800" dirty="0"/>
              <a:t>registrovat relevantní obsahové a informační změny uvnitř organizace a v jejím okolí; </a:t>
            </a:r>
          </a:p>
          <a:p>
            <a:pPr lvl="0" algn="just"/>
            <a:r>
              <a:rPr lang="cs-CZ" sz="1800" dirty="0"/>
              <a:t>být zodpovědný za technické, programové, organizační, datové a lidské zdroje informačního systému;</a:t>
            </a:r>
          </a:p>
          <a:p>
            <a:pPr lvl="0" algn="just"/>
            <a:r>
              <a:rPr lang="cs-CZ" sz="1800" dirty="0"/>
              <a:t>prakticky realizovat zvolené informační strategie;</a:t>
            </a:r>
          </a:p>
          <a:p>
            <a:pPr lvl="0" algn="just"/>
            <a:r>
              <a:rPr lang="cs-CZ" sz="1800" dirty="0"/>
              <a:t>vychovávat manažery a ostatní zaměstnance ve využívání IS/ICT;</a:t>
            </a:r>
          </a:p>
          <a:p>
            <a:pPr lvl="0" algn="just"/>
            <a:r>
              <a:rPr lang="cs-CZ" sz="1800" dirty="0"/>
              <a:t>vytvářet finanční rezervy na inovaci IS/ICT;</a:t>
            </a:r>
          </a:p>
          <a:p>
            <a:pPr lvl="0" algn="just"/>
            <a:r>
              <a:rPr lang="cs-CZ" sz="1800" dirty="0"/>
              <a:t>chránit informační systém proti narušení dat a úniku informací;</a:t>
            </a:r>
          </a:p>
          <a:p>
            <a:pPr lvl="0" algn="just"/>
            <a:r>
              <a:rPr lang="cs-CZ" sz="1800" dirty="0"/>
              <a:t>vybírat systémového integrátora nebo poskytovatele outsourcingových služeb. </a:t>
            </a:r>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Informační management III</a:t>
            </a:r>
          </a:p>
        </p:txBody>
      </p:sp>
    </p:spTree>
    <p:extLst>
      <p:ext uri="{BB962C8B-B14F-4D97-AF65-F5344CB8AC3E}">
        <p14:creationId xmlns:p14="http://schemas.microsoft.com/office/powerpoint/2010/main" val="1195177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Mezi hlavní úkoly informačního managementu patří:</a:t>
            </a:r>
          </a:p>
          <a:p>
            <a:pPr lvl="0" algn="just"/>
            <a:r>
              <a:rPr lang="cs-CZ" sz="1800" dirty="0"/>
              <a:t>tvorba strategie informačního systému ve vazbě na podnikovou strategii;</a:t>
            </a:r>
          </a:p>
          <a:p>
            <a:pPr lvl="0" algn="just"/>
            <a:r>
              <a:rPr lang="cs-CZ" sz="1800" dirty="0"/>
              <a:t>dlouhodobé plánování rozvoje informačního systému;</a:t>
            </a:r>
          </a:p>
          <a:p>
            <a:pPr lvl="0" algn="just"/>
            <a:r>
              <a:rPr lang="cs-CZ" sz="1800" dirty="0"/>
              <a:t>zvládnutí informačních technologií a jejich aplikačních možností;</a:t>
            </a:r>
          </a:p>
          <a:p>
            <a:pPr lvl="0" algn="just"/>
            <a:r>
              <a:rPr lang="cs-CZ" sz="1800" dirty="0"/>
              <a:t>řízení projektů zavádění informačních technologií;</a:t>
            </a:r>
          </a:p>
          <a:p>
            <a:pPr lvl="0" algn="just"/>
            <a:r>
              <a:rPr lang="cs-CZ" sz="1800" dirty="0"/>
              <a:t>zapojení uživatelů do zavádění a vývoje projektů informačních technologií;</a:t>
            </a:r>
          </a:p>
          <a:p>
            <a:pPr lvl="0" algn="just"/>
            <a:r>
              <a:rPr lang="cs-CZ" sz="1800" dirty="0"/>
              <a:t>výchova uživatelů informačních technologií.</a:t>
            </a:r>
          </a:p>
          <a:p>
            <a:pPr algn="just"/>
            <a:endParaRPr lang="cs-CZ" sz="1800" dirty="0"/>
          </a:p>
          <a:p>
            <a:pPr algn="just"/>
            <a:r>
              <a:rPr lang="cs-CZ" sz="1800" dirty="0"/>
              <a:t>K zajištění účelné a účinné funkce informačního manažera je potřeba, aby byl členem vrcholového vedení organizace a disponoval adekvátním finančním fondem na údržbu a rozvoj informačního systému a informačních a komunikačních technologií. </a:t>
            </a:r>
          </a:p>
          <a:p>
            <a:pPr algn="just"/>
            <a:endParaRPr lang="cs-CZ" sz="1800" dirty="0"/>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Informační management IV</a:t>
            </a:r>
          </a:p>
        </p:txBody>
      </p:sp>
    </p:spTree>
    <p:extLst>
      <p:ext uri="{BB962C8B-B14F-4D97-AF65-F5344CB8AC3E}">
        <p14:creationId xmlns:p14="http://schemas.microsoft.com/office/powerpoint/2010/main" val="3736414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Jakost</a:t>
            </a:r>
            <a:r>
              <a:rPr lang="cs-CZ" sz="1800" dirty="0"/>
              <a:t> je chápána jako naplnění požadavků a přání zákazníků, a zároveň naplnění cílů organizace. </a:t>
            </a:r>
          </a:p>
          <a:p>
            <a:pPr lvl="0" algn="just"/>
            <a:r>
              <a:rPr lang="cs-CZ" sz="1800" dirty="0"/>
              <a:t>Definice jakosti z normy ČSN EN ISO 9000:2006 říká, že jakost je stupeň splnění požadavků souborem inherentních charakteristik. Přičemž požadavky jsou obvykle dány kombinací požadavků (potřeb a přání) zákazníků, dalších zainteresovaných stran a také legislativy. A inherentní charakteristika je spojená s takovými znaky výrobku nebo služby, které jsou pro daný produkt typický (např. vůně pro parfém, výkon pro motor apod.).</a:t>
            </a:r>
          </a:p>
          <a:p>
            <a:pPr lvl="0" algn="just"/>
            <a:r>
              <a:rPr lang="cs-CZ" sz="1800" dirty="0"/>
              <a:t>Management jakosti se zabývá problematikou jakosti v celé její šíři a komplexnosti.</a:t>
            </a:r>
          </a:p>
          <a:p>
            <a:pPr lvl="0" algn="just"/>
            <a:r>
              <a:rPr lang="cs-CZ" sz="1800" b="1" dirty="0"/>
              <a:t>Management jakosti</a:t>
            </a:r>
            <a:r>
              <a:rPr lang="cs-CZ" sz="1800" dirty="0"/>
              <a:t>, který představuje komplex aktivit zaměřených na zvyšování a udržování jakosti v podniku, je realizován prostřednictvím tří koncepcí, a to odvětvových standardů, norem ISO a koncepce TQM.</a:t>
            </a:r>
          </a:p>
          <a:p>
            <a:pPr lvl="0" algn="just"/>
            <a:endParaRPr lang="cs-CZ" sz="1800" dirty="0"/>
          </a:p>
          <a:p>
            <a:pPr algn="just"/>
            <a:endParaRPr lang="cs-CZ" sz="1800" dirty="0"/>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I</a:t>
            </a:r>
          </a:p>
        </p:txBody>
      </p:sp>
    </p:spTree>
    <p:extLst>
      <p:ext uri="{BB962C8B-B14F-4D97-AF65-F5344CB8AC3E}">
        <p14:creationId xmlns:p14="http://schemas.microsoft.com/office/powerpoint/2010/main" val="164433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jakosti může být definován jako koordinované činnosti pro vedení a řízení organizace, které se týkají jakosti. Management jakosti je soubor vzájemně provázaných prvků, které jsou nedílnou součástí celkového systému řízení organizací, a který má garantovat maximalizaci spokojenosti zainteresovaných stran při minimální spotřebě zdrojů.</a:t>
            </a:r>
          </a:p>
          <a:p>
            <a:pPr lvl="0" algn="just"/>
            <a:r>
              <a:rPr lang="cs-CZ" sz="1800" dirty="0"/>
              <a:t>Činnosti spojené s managementem jakosti norma ČSN EN ISO 9000:2006 člení do čtyř hlavních souborů označovaných jako plánování, řízení, prokazování a zlepšování jakosti. Zatímco plánování jakosti můžeme chápat jako strategický soubor procesů, tak řízení a prokazování jakosti jsou činnosti charakteru operativního. </a:t>
            </a:r>
          </a:p>
          <a:p>
            <a:pPr lvl="0" algn="just"/>
            <a:r>
              <a:rPr lang="cs-CZ" sz="1800" dirty="0"/>
              <a:t>Zlepšování jakosti se chápe jako činnosti, které vedou k dosažení nové, vyšší úrovně uspokojováním požadavků zákazníků a dalších zainteresovaných subjektů (jako jsou zaměstnanci, dodavatelé, vlastníci, společnost).</a:t>
            </a:r>
          </a:p>
          <a:p>
            <a:pPr lvl="0" algn="just"/>
            <a:endParaRPr lang="cs-CZ" sz="1800" dirty="0"/>
          </a:p>
          <a:p>
            <a:pPr algn="just"/>
            <a:endParaRPr lang="cs-CZ" sz="1800" dirty="0"/>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II</a:t>
            </a:r>
          </a:p>
        </p:txBody>
      </p:sp>
    </p:spTree>
    <p:extLst>
      <p:ext uri="{BB962C8B-B14F-4D97-AF65-F5344CB8AC3E}">
        <p14:creationId xmlns:p14="http://schemas.microsoft.com/office/powerpoint/2010/main" val="3991091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i="1" dirty="0"/>
              <a:t>Základní principy moderního managementu jakosti</a:t>
            </a:r>
            <a:r>
              <a:rPr lang="cs-CZ" sz="1800" dirty="0"/>
              <a:t> (Nenadál a kol., 2016):</a:t>
            </a:r>
          </a:p>
          <a:p>
            <a:pPr lvl="0"/>
            <a:r>
              <a:rPr lang="cs-CZ" sz="1800" dirty="0"/>
              <a:t>zaměření na zákazníka;</a:t>
            </a:r>
          </a:p>
          <a:p>
            <a:pPr lvl="0"/>
            <a:r>
              <a:rPr lang="cs-CZ" sz="1800" dirty="0"/>
              <a:t>vůdcovství;</a:t>
            </a:r>
          </a:p>
          <a:p>
            <a:pPr lvl="0"/>
            <a:r>
              <a:rPr lang="cs-CZ" sz="1800" dirty="0"/>
              <a:t>zapojení zaměstnanců;</a:t>
            </a:r>
          </a:p>
          <a:p>
            <a:pPr lvl="0"/>
            <a:r>
              <a:rPr lang="cs-CZ" sz="1800" dirty="0"/>
              <a:t>učení se;</a:t>
            </a:r>
          </a:p>
          <a:p>
            <a:pPr lvl="0"/>
            <a:r>
              <a:rPr lang="cs-CZ" sz="1800" dirty="0"/>
              <a:t>flexibilita;</a:t>
            </a:r>
          </a:p>
          <a:p>
            <a:pPr lvl="0"/>
            <a:r>
              <a:rPr lang="cs-CZ" sz="1800" dirty="0"/>
              <a:t>procesní přístup;</a:t>
            </a:r>
          </a:p>
          <a:p>
            <a:pPr lvl="0"/>
            <a:r>
              <a:rPr lang="cs-CZ" sz="1800" dirty="0"/>
              <a:t>systémový přístup k managementu;</a:t>
            </a:r>
          </a:p>
          <a:p>
            <a:pPr lvl="0"/>
            <a:r>
              <a:rPr lang="cs-CZ" sz="1800" dirty="0"/>
              <a:t>neustálé zlepšování;</a:t>
            </a:r>
          </a:p>
          <a:p>
            <a:pPr lvl="0"/>
            <a:r>
              <a:rPr lang="cs-CZ" sz="1800" dirty="0"/>
              <a:t>management na základě faktů;</a:t>
            </a:r>
          </a:p>
          <a:p>
            <a:pPr lvl="0"/>
            <a:r>
              <a:rPr lang="cs-CZ" sz="1800" dirty="0"/>
              <a:t>vzájemně prospěšné vztahy s dodavateli;</a:t>
            </a:r>
          </a:p>
          <a:p>
            <a:r>
              <a:rPr lang="cs-CZ" sz="1800" dirty="0"/>
              <a:t>společenská odpovědnost.</a:t>
            </a:r>
          </a:p>
          <a:p>
            <a:pPr algn="just"/>
            <a:endParaRPr lang="cs-CZ" sz="1800" dirty="0"/>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III</a:t>
            </a:r>
          </a:p>
        </p:txBody>
      </p:sp>
    </p:spTree>
    <p:extLst>
      <p:ext uri="{BB962C8B-B14F-4D97-AF65-F5344CB8AC3E}">
        <p14:creationId xmlns:p14="http://schemas.microsoft.com/office/powerpoint/2010/main" val="259319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800" dirty="0">
                <a:solidFill>
                  <a:srgbClr val="307871"/>
                </a:solidFill>
                <a:latin typeface="Times New Roman" panose="02020603050405020304" pitchFamily="18" charset="0"/>
                <a:cs typeface="Times New Roman" panose="02020603050405020304" pitchFamily="18" charset="0"/>
              </a:rPr>
              <a:t>Management změny</a:t>
            </a:r>
          </a:p>
          <a:p>
            <a:r>
              <a:rPr lang="cs-CZ" altLang="cs-CZ" sz="1800" dirty="0">
                <a:solidFill>
                  <a:srgbClr val="307871"/>
                </a:solidFill>
                <a:latin typeface="Times New Roman" panose="02020603050405020304" pitchFamily="18" charset="0"/>
                <a:cs typeface="Times New Roman" panose="02020603050405020304" pitchFamily="18" charset="0"/>
              </a:rPr>
              <a:t>Management znalostí</a:t>
            </a:r>
          </a:p>
          <a:p>
            <a:r>
              <a:rPr lang="cs-CZ" altLang="cs-CZ" sz="1800" dirty="0">
                <a:solidFill>
                  <a:srgbClr val="307871"/>
                </a:solidFill>
                <a:latin typeface="Times New Roman" panose="02020603050405020304" pitchFamily="18" charset="0"/>
                <a:cs typeface="Times New Roman" panose="02020603050405020304" pitchFamily="18" charset="0"/>
              </a:rPr>
              <a:t>Procesní management</a:t>
            </a:r>
          </a:p>
          <a:p>
            <a:r>
              <a:rPr lang="cs-CZ" altLang="cs-CZ" sz="1800" dirty="0">
                <a:solidFill>
                  <a:srgbClr val="307871"/>
                </a:solidFill>
                <a:latin typeface="Times New Roman" panose="02020603050405020304" pitchFamily="18" charset="0"/>
                <a:cs typeface="Times New Roman" panose="02020603050405020304" pitchFamily="18" charset="0"/>
              </a:rPr>
              <a:t>Management inovací</a:t>
            </a:r>
          </a:p>
          <a:p>
            <a:r>
              <a:rPr lang="cs-CZ" altLang="cs-CZ" sz="1800" dirty="0">
                <a:solidFill>
                  <a:srgbClr val="307871"/>
                </a:solidFill>
                <a:latin typeface="Times New Roman" panose="02020603050405020304" pitchFamily="18" charset="0"/>
                <a:cs typeface="Times New Roman" panose="02020603050405020304" pitchFamily="18" charset="0"/>
              </a:rPr>
              <a:t>Informační management</a:t>
            </a:r>
          </a:p>
          <a:p>
            <a:r>
              <a:rPr lang="cs-CZ" altLang="cs-CZ" sz="1800" dirty="0">
                <a:solidFill>
                  <a:srgbClr val="307871"/>
                </a:solidFill>
                <a:latin typeface="Times New Roman" panose="02020603050405020304" pitchFamily="18" charset="0"/>
                <a:cs typeface="Times New Roman" panose="02020603050405020304" pitchFamily="18" charset="0"/>
              </a:rPr>
              <a:t>Management jakosti</a:t>
            </a:r>
          </a:p>
          <a:p>
            <a:r>
              <a:rPr lang="cs-CZ" altLang="cs-CZ" sz="1800" dirty="0">
                <a:solidFill>
                  <a:srgbClr val="307871"/>
                </a:solidFill>
                <a:latin typeface="Times New Roman" panose="02020603050405020304" pitchFamily="18" charset="0"/>
                <a:cs typeface="Times New Roman" panose="02020603050405020304" pitchFamily="18" charset="0"/>
              </a:rPr>
              <a:t>Environmentální management</a:t>
            </a:r>
          </a:p>
          <a:p>
            <a:r>
              <a:rPr lang="cs-CZ" altLang="cs-CZ" sz="1800" dirty="0">
                <a:solidFill>
                  <a:srgbClr val="307871"/>
                </a:solidFill>
                <a:latin typeface="Times New Roman" panose="02020603050405020304" pitchFamily="18" charset="0"/>
                <a:cs typeface="Times New Roman" panose="02020603050405020304" pitchFamily="18" charset="0"/>
              </a:rPr>
              <a:t>Strategický management</a:t>
            </a:r>
          </a:p>
          <a:p>
            <a:r>
              <a:rPr lang="cs-CZ" altLang="cs-CZ" sz="1800" dirty="0">
                <a:solidFill>
                  <a:srgbClr val="307871"/>
                </a:solidFill>
                <a:latin typeface="Times New Roman" panose="02020603050405020304" pitchFamily="18" charset="0"/>
                <a:cs typeface="Times New Roman" panose="02020603050405020304" pitchFamily="18" charset="0"/>
              </a:rPr>
              <a:t>Management rizika</a:t>
            </a:r>
          </a:p>
          <a:p>
            <a:r>
              <a:rPr lang="cs-CZ" altLang="cs-CZ" sz="1800" dirty="0">
                <a:solidFill>
                  <a:srgbClr val="307871"/>
                </a:solidFill>
                <a:latin typeface="Times New Roman" panose="02020603050405020304" pitchFamily="18" charset="0"/>
                <a:cs typeface="Times New Roman" panose="02020603050405020304" pitchFamily="18" charset="0"/>
              </a:rPr>
              <a:t>Krizový management</a:t>
            </a:r>
          </a:p>
          <a:p>
            <a:endParaRPr lang="cs-CZ" altLang="cs-CZ" sz="1800" dirty="0">
              <a:solidFill>
                <a:srgbClr val="307871"/>
              </a:solidFill>
              <a:latin typeface="Times New Roman" panose="02020603050405020304" pitchFamily="18" charset="0"/>
              <a:cs typeface="Times New Roman" panose="02020603050405020304" pitchFamily="18" charset="0"/>
            </a:endParaRPr>
          </a:p>
          <a:p>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Osnova tématu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Ve světě se uplatňují tři základní koncepce managementu jakosti, a to jsou odvětvové standardy, normy ISO, koncepce TQM.</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r>
              <a:rPr lang="cs-CZ" sz="1800" b="1" dirty="0"/>
              <a:t>Koncepce 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IV</a:t>
            </a:r>
          </a:p>
        </p:txBody>
      </p:sp>
    </p:spTree>
    <p:extLst>
      <p:ext uri="{BB962C8B-B14F-4D97-AF65-F5344CB8AC3E}">
        <p14:creationId xmlns:p14="http://schemas.microsoft.com/office/powerpoint/2010/main" val="128284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Ve světě se uplatňují tři základní koncepce managementu jakosti, a to jsou odvětvové standardy, normy ISO, koncepce TQM.</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r>
              <a:rPr lang="cs-CZ" sz="1800" b="1" dirty="0"/>
              <a:t>Koncepce 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V</a:t>
            </a:r>
          </a:p>
        </p:txBody>
      </p:sp>
    </p:spTree>
    <p:extLst>
      <p:ext uri="{BB962C8B-B14F-4D97-AF65-F5344CB8AC3E}">
        <p14:creationId xmlns:p14="http://schemas.microsoft.com/office/powerpoint/2010/main" val="2453726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Mezi základní charakteristiky koncepce ISO norem patří:</a:t>
            </a:r>
          </a:p>
          <a:p>
            <a:pPr lvl="0" algn="just"/>
            <a:r>
              <a:rPr lang="cs-CZ" sz="1700" dirty="0"/>
              <a:t>normy ISO řady 9000 mají univerzální (generický) charakter, což znamená, že jejich aplikace nezávisí ani na charakteru procesů, ani na povaze výrobků;</a:t>
            </a:r>
          </a:p>
          <a:p>
            <a:pPr lvl="0" algn="just"/>
            <a:r>
              <a:rPr lang="cs-CZ" sz="1700" dirty="0"/>
              <a:t>normy ISO řady 9000 nejsou závazné, ale pouze doporučující.</a:t>
            </a:r>
          </a:p>
          <a:p>
            <a:pPr marL="0" indent="0" algn="just">
              <a:buNone/>
            </a:pPr>
            <a:r>
              <a:rPr lang="cs-CZ" sz="1700" dirty="0"/>
              <a:t>Soustava norem ISO 9000:2000, která je v České republice zavedena jako ČSN EN ISO řady 9000 (česká verze byla poprvé vydána v roce 2001) je v současnosti tvořena základním souborem čtyř norem:</a:t>
            </a:r>
          </a:p>
          <a:p>
            <a:pPr lvl="0" algn="just"/>
            <a:r>
              <a:rPr lang="cs-CZ" sz="1700" dirty="0"/>
              <a:t>ISO 9000:2005 Systémy managementu kvality – Základní principy a slovník;</a:t>
            </a:r>
          </a:p>
          <a:p>
            <a:pPr lvl="0" algn="just"/>
            <a:r>
              <a:rPr lang="cs-CZ" sz="1700" dirty="0"/>
              <a:t>ISO 9001:2000 Systémy managementu jakosti – Požadavky;</a:t>
            </a:r>
          </a:p>
          <a:p>
            <a:pPr lvl="0" algn="just"/>
            <a:r>
              <a:rPr lang="cs-CZ" sz="1700" dirty="0"/>
              <a:t>ISO 9004:2000 Systémy managementu jakosti – Směrnice pro zlepšování výkonnosti;</a:t>
            </a:r>
          </a:p>
          <a:p>
            <a:pPr lvl="0" algn="just"/>
            <a:r>
              <a:rPr lang="cs-CZ" sz="1700" dirty="0"/>
              <a:t>ISO 19011:2002 Směrnice pro </a:t>
            </a:r>
            <a:r>
              <a:rPr lang="cs-CZ" sz="1700" dirty="0" err="1"/>
              <a:t>auditování</a:t>
            </a:r>
            <a:r>
              <a:rPr lang="cs-CZ" sz="1700" dirty="0"/>
              <a:t> systémů managementu jakosti a systémů environmentálního managementu.</a:t>
            </a:r>
          </a:p>
          <a:p>
            <a:pPr lvl="0" algn="just"/>
            <a:endParaRPr lang="cs-CZ" sz="1700" dirty="0"/>
          </a:p>
          <a:p>
            <a:pPr algn="just"/>
            <a:endParaRPr lang="cs-CZ" sz="1700" dirty="0"/>
          </a:p>
          <a:p>
            <a:pPr lvl="0"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VI</a:t>
            </a:r>
          </a:p>
        </p:txBody>
      </p:sp>
    </p:spTree>
    <p:extLst>
      <p:ext uri="{BB962C8B-B14F-4D97-AF65-F5344CB8AC3E}">
        <p14:creationId xmlns:p14="http://schemas.microsoft.com/office/powerpoint/2010/main" val="203503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Koncepce managementu jakosti na bázi TQM (</a:t>
            </a:r>
            <a:r>
              <a:rPr lang="cs-CZ" sz="1800" b="1" dirty="0" err="1"/>
              <a:t>Total</a:t>
            </a:r>
            <a:r>
              <a:rPr lang="cs-CZ" sz="1800" b="1" dirty="0"/>
              <a:t> </a:t>
            </a:r>
            <a:r>
              <a:rPr lang="cs-CZ" sz="1800" b="1" dirty="0" err="1"/>
              <a:t>Quality</a:t>
            </a:r>
            <a:r>
              <a:rPr lang="cs-CZ" sz="1800" b="1" dirty="0"/>
              <a:t> Management)</a:t>
            </a:r>
            <a:r>
              <a:rPr lang="cs-CZ" sz="1800" dirty="0"/>
              <a:t> byla zformulována během druhé poloviny dvacátého století v Japonsku, následně v USA a v Evropě. </a:t>
            </a:r>
          </a:p>
          <a:p>
            <a:pPr lvl="0" algn="just"/>
            <a:r>
              <a:rPr lang="cs-CZ" sz="1800" dirty="0"/>
              <a:t>Jedná se otevřenou filozofii managementu organizací, na jejímž základě a pro její podporu byly vyvinuty různé modely, dnes nejčastěji označované jako modely excelence organizací. </a:t>
            </a:r>
          </a:p>
          <a:p>
            <a:pPr lvl="0" algn="just"/>
            <a:r>
              <a:rPr lang="cs-CZ" sz="1800" dirty="0"/>
              <a:t>Z těchto modelů jsou nejznámější model </a:t>
            </a:r>
            <a:r>
              <a:rPr lang="cs-CZ" sz="1800" dirty="0" err="1"/>
              <a:t>Demingovy</a:t>
            </a:r>
            <a:r>
              <a:rPr lang="cs-CZ" sz="1800" dirty="0"/>
              <a:t> ceny za jakost v Japonsku, model americké Národní ceny </a:t>
            </a:r>
            <a:r>
              <a:rPr lang="cs-CZ" sz="1800" dirty="0" err="1"/>
              <a:t>Malcolma</a:t>
            </a:r>
            <a:r>
              <a:rPr lang="cs-CZ" sz="1800" dirty="0"/>
              <a:t> </a:t>
            </a:r>
            <a:r>
              <a:rPr lang="cs-CZ" sz="1800" dirty="0" err="1"/>
              <a:t>Baldridge</a:t>
            </a:r>
            <a:r>
              <a:rPr lang="cs-CZ" sz="1800" dirty="0"/>
              <a:t> a v Evropě nejrozšířenější model EFQM Model Excelence. </a:t>
            </a:r>
          </a:p>
          <a:p>
            <a:pPr lvl="0" algn="just"/>
            <a:r>
              <a:rPr lang="cs-CZ" sz="1800" dirty="0"/>
              <a:t>Model Excelence EFQM, jehož poslední verze je z roku 2003, má devět základních kritérií (dále jsou členěna na 32 dílčích kritérií): vedení, lidé, politika a strategie, partnerství a zdroje, procesy, výsledky vzhledem k zaměstnancům, výsledky vzhledem k zákazníkům, výsledky vzhledem ke společnosti, klíčové výsledky výkonnosti. </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VII</a:t>
            </a:r>
          </a:p>
        </p:txBody>
      </p:sp>
    </p:spTree>
    <p:extLst>
      <p:ext uri="{BB962C8B-B14F-4D97-AF65-F5344CB8AC3E}">
        <p14:creationId xmlns:p14="http://schemas.microsoft.com/office/powerpoint/2010/main" val="4002526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Environmentální management </a:t>
            </a:r>
            <a:r>
              <a:rPr lang="cs-CZ" sz="1800" dirty="0"/>
              <a:t>(EMS – </a:t>
            </a:r>
            <a:r>
              <a:rPr lang="cs-CZ" sz="1800" dirty="0" err="1"/>
              <a:t>Environmental</a:t>
            </a:r>
            <a:r>
              <a:rPr lang="cs-CZ" sz="1800" dirty="0"/>
              <a:t> Management </a:t>
            </a:r>
            <a:r>
              <a:rPr lang="cs-CZ" sz="1800" dirty="0" err="1"/>
              <a:t>System</a:t>
            </a:r>
            <a:r>
              <a:rPr lang="cs-CZ" sz="1800" dirty="0"/>
              <a:t>) je systém managementu, který svými systémovými nástroji upřednostňuje prevenci vzniku znečišťování a odpadů.</a:t>
            </a:r>
          </a:p>
          <a:p>
            <a:pPr algn="just"/>
            <a:r>
              <a:rPr lang="cs-CZ" sz="1800" dirty="0"/>
              <a:t>Environmentální management se zabývá problematikou ochrany životního prostředí při naplňování cílů organizace. </a:t>
            </a:r>
          </a:p>
          <a:p>
            <a:pPr algn="just"/>
            <a:r>
              <a:rPr lang="cs-CZ" sz="1800" dirty="0"/>
              <a:t>Je důležité, aby organizace při realizaci svých aktivit a naplňování svých cílů respektovat a chránila životní prostředí v nejvyšší možné míře.</a:t>
            </a:r>
          </a:p>
          <a:p>
            <a:pPr algn="just"/>
            <a:r>
              <a:rPr lang="cs-CZ" sz="1800" dirty="0"/>
              <a:t>Jedním z požadavků EMS je zavedení postupů k identifikaci a zajištění přístupu k požadavkům právních předpisů, včetně jejich následní aplikace v podnikovém prostředí. Tak EMS zajistí maximální soulad aktivit podniku s environmentální legislativou. </a:t>
            </a:r>
          </a:p>
          <a:p>
            <a:pPr algn="just"/>
            <a:r>
              <a:rPr lang="cs-CZ" sz="1800" dirty="0"/>
              <a:t>Aplikace systému EMS v podniku se dnes stává jistou konkurenční výhodou a často také prestižní záležitostí.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Environmentální management I</a:t>
            </a:r>
          </a:p>
        </p:txBody>
      </p:sp>
    </p:spTree>
    <p:extLst>
      <p:ext uri="{BB962C8B-B14F-4D97-AF65-F5344CB8AC3E}">
        <p14:creationId xmlns:p14="http://schemas.microsoft.com/office/powerpoint/2010/main" val="3665677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063"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Cílem EMS se vlastně naplňují v deklarované environmentální politice, od které se odvíjejí dalších aktivity. </a:t>
            </a:r>
          </a:p>
          <a:p>
            <a:pPr algn="just"/>
            <a:r>
              <a:rPr lang="cs-CZ" sz="1800" b="1" dirty="0"/>
              <a:t>Environmentální politika</a:t>
            </a:r>
            <a:r>
              <a:rPr lang="cs-CZ" sz="1800" dirty="0"/>
              <a:t> je součástí příručky systému environmentálního managementu a v rámci tohoto systému je dokumentována, implementována a udržována. </a:t>
            </a:r>
          </a:p>
          <a:p>
            <a:pPr algn="just"/>
            <a:r>
              <a:rPr lang="cs-CZ" sz="1800" dirty="0"/>
              <a:t>Přičemž environmentální politika by měla být závazná pro všechny zaměstnance. </a:t>
            </a:r>
          </a:p>
          <a:p>
            <a:pPr algn="just"/>
            <a:r>
              <a:rPr lang="cs-CZ" sz="1800" dirty="0"/>
              <a:t>Je nutné pravidelné přezkoumávání a aktualizace environmentální politiky v rámci procesu přezkoumávání systému environmentálního managementu vrcholovým vedení podniku alespoň jednou ročně. </a:t>
            </a:r>
          </a:p>
          <a:p>
            <a:pPr algn="just"/>
            <a:r>
              <a:rPr lang="cs-CZ" sz="1800" dirty="0"/>
              <a:t>V podstatě existují dva základní způsoby, kterými podnik může přistoupit k zavedení systému EMS, a to aplikací standardů ISO řady 14000 (ISO 14001 a 14002) nebo registrace v programu EMAS (EMAS III).</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Environmentální management II</a:t>
            </a:r>
          </a:p>
        </p:txBody>
      </p:sp>
    </p:spTree>
    <p:extLst>
      <p:ext uri="{BB962C8B-B14F-4D97-AF65-F5344CB8AC3E}">
        <p14:creationId xmlns:p14="http://schemas.microsoft.com/office/powerpoint/2010/main" val="9083448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Norma ČSN EN ISO 14001:2005 Systémy environmentálního managementu - Specifikace s návodem pro použití je řídící dokument, který se skládá z pěti na sebe navazujících oblastí, které tvoří základní strukturu systému. Jedná se o oblast environmentální politiky, plánování, zavádění a provoz, kontrolní a nápravná opatření, přezkoumání vedením. </a:t>
            </a:r>
          </a:p>
          <a:p>
            <a:pPr algn="just"/>
            <a:r>
              <a:rPr lang="cs-CZ" sz="1800" dirty="0"/>
              <a:t>EMAS (</a:t>
            </a:r>
            <a:r>
              <a:rPr lang="cs-CZ" sz="1800" dirty="0" err="1"/>
              <a:t>Environmental</a:t>
            </a:r>
            <a:r>
              <a:rPr lang="cs-CZ" sz="1800" dirty="0"/>
              <a:t> Management and Audit </a:t>
            </a:r>
            <a:r>
              <a:rPr lang="cs-CZ" sz="1800" dirty="0" err="1"/>
              <a:t>Scheme</a:t>
            </a:r>
            <a:r>
              <a:rPr lang="cs-CZ" sz="1800" dirty="0"/>
              <a:t>) je jedním z nástrojů ekonomie životního prostředí uplatňovaných v rámci EU. Systém vstoupil v platnost nařízení Rady ES č. 1836/93 (dnes je již v platnosti její druhá revize označovaná jako EMAS III). V rámci EMAS se nad rámec požadavků ISO 14001 vyžaduje zejména: úvodní přezkoumání stavu životního prostředí; registr vlivu; posuzování i nepřímých environmentálních aspektů; zpracování, nezávislé posouzení a publikaci „prohlášení o stavu životního prostředí“.</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Environmentální management III</a:t>
            </a:r>
          </a:p>
        </p:txBody>
      </p:sp>
    </p:spTree>
    <p:extLst>
      <p:ext uri="{BB962C8B-B14F-4D97-AF65-F5344CB8AC3E}">
        <p14:creationId xmlns:p14="http://schemas.microsoft.com/office/powerpoint/2010/main" val="283866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 hlavním přínosům aplikace EMS paří:</a:t>
            </a:r>
          </a:p>
          <a:p>
            <a:pPr lvl="0"/>
            <a:r>
              <a:rPr lang="cs-CZ" sz="1800" dirty="0"/>
              <a:t>zavedení pořádku v podniku;</a:t>
            </a:r>
          </a:p>
          <a:p>
            <a:pPr lvl="0"/>
            <a:r>
              <a:rPr lang="cs-CZ" sz="1800" dirty="0"/>
              <a:t>dodržení úplného souladu s právními požadavky;</a:t>
            </a:r>
          </a:p>
          <a:p>
            <a:pPr lvl="0"/>
            <a:r>
              <a:rPr lang="cs-CZ" sz="1800" dirty="0"/>
              <a:t>snížení provozních nákladů, úspory energie, surovin a dalších zdrojů;</a:t>
            </a:r>
          </a:p>
          <a:p>
            <a:pPr lvl="0"/>
            <a:r>
              <a:rPr lang="cs-CZ" sz="1800" dirty="0"/>
              <a:t>snížení rizika environmentálních havárií, za které nese odpovědnost podnik;</a:t>
            </a:r>
          </a:p>
          <a:p>
            <a:pPr lvl="0"/>
            <a:r>
              <a:rPr lang="cs-CZ" sz="1800" dirty="0"/>
              <a:t>zvýšení podnikatelské důvěryhodnosti pro investory, veřejnou správu, peněžní ústavy apod.;</a:t>
            </a:r>
          </a:p>
          <a:p>
            <a:pPr lvl="0"/>
            <a:r>
              <a:rPr lang="cs-CZ" sz="1800" dirty="0"/>
              <a:t>zavedení EMS může vést k dosažení vyšší konkurenceschopnosti ve výběrových řízeních u veřejných zakázek;</a:t>
            </a:r>
          </a:p>
          <a:p>
            <a:pPr lvl="0"/>
            <a:r>
              <a:rPr lang="cs-CZ" sz="1800" dirty="0"/>
              <a:t>zlepšení vztahu s veřejnosti;</a:t>
            </a:r>
          </a:p>
          <a:p>
            <a:pPr lvl="0"/>
            <a:r>
              <a:rPr lang="cs-CZ" sz="1800" dirty="0"/>
              <a:t>získání obchodně využitelné reklamy.</a:t>
            </a:r>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Environmentální management IV</a:t>
            </a:r>
          </a:p>
        </p:txBody>
      </p:sp>
    </p:spTree>
    <p:extLst>
      <p:ext uri="{BB962C8B-B14F-4D97-AF65-F5344CB8AC3E}">
        <p14:creationId xmlns:p14="http://schemas.microsoft.com/office/powerpoint/2010/main" val="20222629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Strategický management představuje přípravu a realizaci rozvojových záměrů dlouhodobější povahy, které mají pro danou organizaci rozhodující význam a jejichž cílem je dosažení stanovených strategických cílů.</a:t>
            </a:r>
          </a:p>
          <a:p>
            <a:pPr lvl="0" algn="just"/>
            <a:r>
              <a:rPr lang="cs-CZ" sz="1700" dirty="0"/>
              <a:t>Strategický management je realizován na strategické úrovni řízení top manažery, popřípadě vlastníky podniku, a má výrazně komplexní působnost zahrnující veškerou činnost organizace a je východiskem všech plánů a projektů organizace.</a:t>
            </a:r>
          </a:p>
          <a:p>
            <a:pPr lvl="0" algn="just"/>
            <a:r>
              <a:rPr lang="cs-CZ" sz="1700" dirty="0"/>
              <a:t>Hlavním a základním cílem strategického managementu je formulace strategie. </a:t>
            </a:r>
            <a:r>
              <a:rPr lang="cs-CZ" sz="1700" b="1" dirty="0"/>
              <a:t>Strategie</a:t>
            </a:r>
            <a:r>
              <a:rPr lang="cs-CZ" sz="1700" dirty="0"/>
              <a:t> představuje kroky, které vedou k naplnění stanoveného strategického cíle. Jedná se o koncepci dlouhodobé povahy, která má přinést organizaci dlouhodobě udržitelnou konkurenční výhodu a tím upevnit její postavení na trhu. Strategie musí respektovat disponibilní zdroje organizace (finanční, personální, organizační apod.) a zároveň respektovat prostředí (externí prostředí – makroprostředí, trh, odvětví), ve kterém působí.</a:t>
            </a:r>
          </a:p>
          <a:p>
            <a:pPr lvl="0" algn="just"/>
            <a:endParaRPr lang="cs-CZ" sz="1700" dirty="0"/>
          </a:p>
          <a:p>
            <a:pPr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Strategický management I</a:t>
            </a:r>
          </a:p>
        </p:txBody>
      </p:sp>
    </p:spTree>
    <p:extLst>
      <p:ext uri="{BB962C8B-B14F-4D97-AF65-F5344CB8AC3E}">
        <p14:creationId xmlns:p14="http://schemas.microsoft.com/office/powerpoint/2010/main" val="38195571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Proces strategického managementu tak představuje systémově řízený proces, jehož podstatou je pružná reakce na změny, obrana podniku před nebezpečím hrozeb a využití všech vhodných příležitostí v budoucím, nastupujícím dlouhodobém časovém horizontu.</a:t>
            </a:r>
          </a:p>
          <a:p>
            <a:pPr marL="0" indent="0" algn="just">
              <a:buNone/>
            </a:pPr>
            <a:r>
              <a:rPr lang="cs-CZ" sz="1800" dirty="0"/>
              <a:t>Vzhledem k určitému procesnímu charakteru strategického managementu, tak hovoříme o </a:t>
            </a:r>
            <a:r>
              <a:rPr lang="cs-CZ" sz="1800" b="1" dirty="0"/>
              <a:t>sekvenčním modelu strategického managementu</a:t>
            </a:r>
            <a:r>
              <a:rPr lang="cs-CZ" sz="1800" dirty="0"/>
              <a:t>, který má tři základní fáze, a to:</a:t>
            </a:r>
          </a:p>
          <a:p>
            <a:pPr marL="0" lvl="0" indent="0" algn="just">
              <a:buNone/>
            </a:pPr>
            <a:r>
              <a:rPr lang="cs-CZ" sz="1800" dirty="0"/>
              <a:t>1. </a:t>
            </a:r>
            <a:r>
              <a:rPr lang="cs-CZ" sz="1800" i="1" dirty="0"/>
              <a:t>strategické plánování </a:t>
            </a:r>
            <a:r>
              <a:rPr lang="cs-CZ" sz="1800" dirty="0"/>
              <a:t>– posloupnost jednotlivých kroků, které začínají strategickou situační analýzou a končí formulací strategie a vytvořením strategického plánu, přičemž cílem je připravit a naplánovat strategickou koncepci;</a:t>
            </a:r>
          </a:p>
          <a:p>
            <a:pPr marL="0" lvl="0" indent="0" algn="just">
              <a:buNone/>
            </a:pPr>
            <a:r>
              <a:rPr lang="cs-CZ" sz="1800" dirty="0"/>
              <a:t>2. </a:t>
            </a:r>
            <a:r>
              <a:rPr lang="cs-CZ" sz="1800" i="1" dirty="0"/>
              <a:t>implementace strategie </a:t>
            </a:r>
            <a:r>
              <a:rPr lang="cs-CZ" sz="1800" dirty="0"/>
              <a:t>– znamená praktickou realizace zvolené strategie;</a:t>
            </a:r>
          </a:p>
          <a:p>
            <a:pPr marL="0" indent="0" algn="just">
              <a:buNone/>
            </a:pPr>
            <a:r>
              <a:rPr lang="cs-CZ" sz="1800" dirty="0"/>
              <a:t>3. </a:t>
            </a:r>
            <a:r>
              <a:rPr lang="cs-CZ" sz="1800" i="1" dirty="0"/>
              <a:t>kontrola</a:t>
            </a:r>
            <a:r>
              <a:rPr lang="cs-CZ" sz="1800" dirty="0"/>
              <a:t> - má za úkol zjistit, zda vybraná a implementovaná strategie přináší takové výsledky, které byly od ní vyžadovány a očekávány. </a:t>
            </a:r>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Strategický management II</a:t>
            </a:r>
          </a:p>
        </p:txBody>
      </p:sp>
    </p:spTree>
    <p:extLst>
      <p:ext uri="{BB962C8B-B14F-4D97-AF65-F5344CB8AC3E}">
        <p14:creationId xmlns:p14="http://schemas.microsoft.com/office/powerpoint/2010/main" val="1901953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Moderní směry managementu vznikly jako reakce na významné změny v podnikatelském prostředí na konci dvacátého století a začátku 21. století.</a:t>
            </a:r>
          </a:p>
          <a:p>
            <a:pPr algn="just"/>
            <a:r>
              <a:rPr lang="cs-CZ" sz="1800" dirty="0"/>
              <a:t>Aby podnik přežil a uspěl v současné době, tak musí přijít s novým způsobem řízení a rozhodování o svých podnikatelských aktivitách. </a:t>
            </a:r>
          </a:p>
          <a:p>
            <a:pPr algn="just"/>
            <a:endParaRPr lang="cs-CZ" sz="1800" dirty="0"/>
          </a:p>
          <a:p>
            <a:pPr marL="0" indent="0" algn="just">
              <a:buNone/>
            </a:pPr>
            <a:r>
              <a:rPr lang="cs-CZ" sz="1800" dirty="0"/>
              <a:t>Mezi moderní směry managementu bývá zařazován především:</a:t>
            </a:r>
          </a:p>
          <a:p>
            <a:pPr algn="just"/>
            <a:r>
              <a:rPr lang="cs-CZ" sz="1800" dirty="0"/>
              <a:t>management změny, </a:t>
            </a:r>
          </a:p>
          <a:p>
            <a:pPr algn="just"/>
            <a:r>
              <a:rPr lang="cs-CZ" sz="1800" dirty="0"/>
              <a:t>management znalostí, </a:t>
            </a:r>
          </a:p>
          <a:p>
            <a:pPr algn="just"/>
            <a:r>
              <a:rPr lang="cs-CZ" sz="1800" dirty="0"/>
              <a:t>procesní management, </a:t>
            </a:r>
          </a:p>
          <a:p>
            <a:pPr algn="just"/>
            <a:r>
              <a:rPr lang="cs-CZ" sz="1800" dirty="0"/>
              <a:t>management rizika, </a:t>
            </a:r>
          </a:p>
          <a:p>
            <a:pPr algn="just"/>
            <a:r>
              <a:rPr lang="cs-CZ" sz="1800" dirty="0"/>
              <a:t>krizový management.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Vybrané současné přístupy k managementu</a:t>
            </a:r>
          </a:p>
        </p:txBody>
      </p:sp>
    </p:spTree>
    <p:extLst>
      <p:ext uri="{BB962C8B-B14F-4D97-AF65-F5344CB8AC3E}">
        <p14:creationId xmlns:p14="http://schemas.microsoft.com/office/powerpoint/2010/main" val="400853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Riziko</a:t>
            </a:r>
            <a:r>
              <a:rPr lang="cs-CZ" sz="1800" dirty="0"/>
              <a:t> definujeme jako podmínku reálného světa, v němž existuje vystavení nepříznivým okolnostem. Je to situace, v níž existuje možnost nepříznivé odchylky od žádoucího výsledku, který je očekáván, nebo v něj doufáme.</a:t>
            </a:r>
            <a:endParaRPr lang="cs-CZ" sz="1800" b="1" dirty="0"/>
          </a:p>
          <a:p>
            <a:pPr lvl="0" algn="just"/>
            <a:r>
              <a:rPr lang="cs-CZ" sz="1800" b="1" dirty="0"/>
              <a:t>Management rizika </a:t>
            </a:r>
            <a:r>
              <a:rPr lang="cs-CZ" sz="1800" dirty="0"/>
              <a:t>představuje soustavný proces monitorování rizik, která mohou ovlivnit podnik a současně provádí soustavnou prevenci případných ohrožení. Podstatou této činností je rozhodování v podmínkách nejistoty, tedy rozhodování, kdy máme minimum informací a nedostatek času k ověření jejich správnosti a nutnost vydat potřebné rozhodnutí.</a:t>
            </a:r>
          </a:p>
          <a:p>
            <a:pPr lvl="0" algn="just"/>
            <a:r>
              <a:rPr lang="cs-CZ" sz="1800" dirty="0"/>
              <a:t>Management rizik je charakterizováno jako činnost, která je zaměřena na snižování současných a budoucích rizik, jejich příčin i následků.</a:t>
            </a:r>
          </a:p>
          <a:p>
            <a:pPr lvl="0" algn="just"/>
            <a:endParaRPr lang="cs-CZ" sz="1800" dirty="0"/>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Management rizika</a:t>
            </a:r>
          </a:p>
        </p:txBody>
      </p:sp>
    </p:spTree>
    <p:extLst>
      <p:ext uri="{BB962C8B-B14F-4D97-AF65-F5344CB8AC3E}">
        <p14:creationId xmlns:p14="http://schemas.microsoft.com/office/powerpoint/2010/main" val="1617791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065"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Krize</a:t>
            </a:r>
            <a:r>
              <a:rPr lang="cs-CZ" sz="18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 Za krizi obecně lze považovat cokoli, co v sobě obsahuje potenciál významně ovlivnit či dokonce ohrozit integritu a životaschopnost podniku.</a:t>
            </a:r>
          </a:p>
          <a:p>
            <a:pPr marL="0" indent="0" algn="just">
              <a:buNone/>
            </a:pPr>
            <a:r>
              <a:rPr lang="cs-CZ" sz="1800" dirty="0"/>
              <a:t>Za společné znaky všech krizí mohou být považovány tyto:</a:t>
            </a:r>
          </a:p>
          <a:p>
            <a:pPr lvl="0" algn="just"/>
            <a:r>
              <a:rPr lang="cs-CZ" sz="1800" dirty="0"/>
              <a:t>Krize je téměř vždy rozkladná. </a:t>
            </a:r>
          </a:p>
          <a:p>
            <a:pPr lvl="0" algn="just"/>
            <a:r>
              <a:rPr lang="cs-CZ" sz="1800" dirty="0"/>
              <a:t>Krize je téměř vždy negativní.</a:t>
            </a:r>
          </a:p>
          <a:p>
            <a:pPr lvl="0" algn="just"/>
            <a:r>
              <a:rPr lang="cs-CZ" sz="1800" dirty="0"/>
              <a:t>Krize rozděluje organizaci.</a:t>
            </a:r>
          </a:p>
          <a:p>
            <a:pPr lvl="0" algn="just"/>
            <a:r>
              <a:rPr lang="cs-CZ" sz="1800" dirty="0"/>
              <a:t>Krize může vyvolávat zkreslené nebo nesprávné dojmy..</a:t>
            </a:r>
          </a:p>
          <a:p>
            <a:pPr algn="just"/>
            <a:r>
              <a:rPr lang="cs-CZ" sz="1800" dirty="0"/>
              <a:t>Krize zpravidla překvapí, i když management podniku s určitými riziky počítá.</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Krizový management I</a:t>
            </a:r>
          </a:p>
        </p:txBody>
      </p:sp>
    </p:spTree>
    <p:extLst>
      <p:ext uri="{BB962C8B-B14F-4D97-AF65-F5344CB8AC3E}">
        <p14:creationId xmlns:p14="http://schemas.microsoft.com/office/powerpoint/2010/main" val="3271214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dirty="0"/>
              <a:t>Krizový management </a:t>
            </a:r>
            <a:r>
              <a:rPr lang="cs-CZ" sz="1700" dirty="0"/>
              <a:t>můžeme definovat jako jednu z disciplín managementu podniku. Je určen ke zvládání mimořádné negativní (krizové) situace podnikatelského subjektu.</a:t>
            </a:r>
          </a:p>
          <a:p>
            <a:pPr lvl="0" algn="just"/>
            <a:r>
              <a:rPr lang="cs-CZ" sz="1700" dirty="0"/>
              <a:t>Podstatu krizového managementu lze spatřovat zejména v systému promyšlených, provázaných procesů a postupných kroků, jejichž cílem je jak rozpoznat komplexní podstatu krizové situace podniku, tak také nalézt způsob jejího úspěšného vyřešení.</a:t>
            </a:r>
          </a:p>
          <a:p>
            <a:pPr lvl="0" algn="just"/>
            <a:r>
              <a:rPr lang="cs-CZ" sz="1700" i="1" dirty="0"/>
              <a:t>V užším slova smyslu</a:t>
            </a:r>
            <a:r>
              <a:rPr lang="cs-CZ" sz="1700" dirty="0"/>
              <a:t> lze krizový management považovat za soubor opatření, zaměřený na řešení vzniklé krize podniku a omezování objemu škod, které mohou vzniknout v jejím důsledku.</a:t>
            </a:r>
          </a:p>
          <a:p>
            <a:pPr algn="just"/>
            <a:r>
              <a:rPr lang="cs-CZ" sz="1700" i="1" dirty="0"/>
              <a:t>V širším smyslu slova</a:t>
            </a:r>
            <a:r>
              <a:rPr lang="cs-CZ" sz="1700" dirty="0"/>
              <a:t> je úkolem krizového managementu: včas rozpoznat možnost vzniku nestandardní negativní situace podniku a odhalit její možné příčiny (krizový potenciál podniku); nastavit preventivní procesy předcházející krizi; efektivně vyřešit vzniklou krizi; odstranit následky uplynulé krizové situace podniku.</a:t>
            </a:r>
          </a:p>
          <a:p>
            <a:pPr lvl="0"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Krizový management II</a:t>
            </a:r>
          </a:p>
        </p:txBody>
      </p:sp>
    </p:spTree>
    <p:extLst>
      <p:ext uri="{BB962C8B-B14F-4D97-AF65-F5344CB8AC3E}">
        <p14:creationId xmlns:p14="http://schemas.microsoft.com/office/powerpoint/2010/main" val="1427362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Významné ekonomické a politické změny v druhé polovině dvacátého století přispěly ke vzniku managementu změny, který se zabývá reakcemi na změny a také způsoby vyvolání změn v organizacích. Pochopení změn a jejich zvládání mělo vliv na požadavky na rozvoj znalostí, a tudíž na znalostní management. </a:t>
            </a:r>
          </a:p>
          <a:p>
            <a:pPr algn="just"/>
            <a:r>
              <a:rPr lang="cs-CZ" sz="1800" dirty="0"/>
              <a:t>Nové znalosti se promítají ve změnách, inovacích organizací, které se promítají mimo jiné v procesním řízení organizací. Pro řízení a rozvoj znalostí, inovací, procesů a dalších změn je potřeba systematizovat získané poznatky do sofistikovaných informačních systémů. Rozvoj poznatků a technologií s sebou nese důraz kladený na kvalitu poskytovaných produktů, která by měla být v souladu s životním prostředím. Všechny tyto změny se promítají do strategického řízení organizací, které musí vnímat možná rizika tak, aby předcházely případným krizím.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a:t>Shrnutí tématu</a:t>
            </a:r>
          </a:p>
        </p:txBody>
      </p:sp>
    </p:spTree>
    <p:extLst>
      <p:ext uri="{BB962C8B-B14F-4D97-AF65-F5344CB8AC3E}">
        <p14:creationId xmlns:p14="http://schemas.microsoft.com/office/powerpoint/2010/main" val="285505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Změna přestavuje odchylku, posun od předpokládaného, cílového stavu nebo průběhu procesu. Tato odchylka může být negativní nebo pozitivní, kvalitativního nebo kvantitativního charakteru. </a:t>
            </a:r>
          </a:p>
          <a:p>
            <a:pPr marL="0" indent="0" algn="just">
              <a:buNone/>
            </a:pPr>
            <a:r>
              <a:rPr lang="cs-CZ" sz="1800" dirty="0"/>
              <a:t>Změny lze klasifikovat na základě různých kritérií:</a:t>
            </a:r>
          </a:p>
          <a:p>
            <a:pPr lvl="0" algn="just"/>
            <a:r>
              <a:rPr lang="cs-CZ" sz="1800" dirty="0"/>
              <a:t>podle typu změny: pozitivní x negativní změny;</a:t>
            </a:r>
          </a:p>
          <a:p>
            <a:pPr lvl="0" algn="just"/>
            <a:r>
              <a:rPr lang="cs-CZ" sz="1800" dirty="0"/>
              <a:t>podle příčiny vyvolávající změnu: vnější příčiny x vnitřní příčiny;</a:t>
            </a:r>
          </a:p>
          <a:p>
            <a:pPr lvl="0" algn="just"/>
            <a:r>
              <a:rPr lang="cs-CZ" sz="1800" dirty="0"/>
              <a:t>podle závažnosti změny: kvantitativní změny x kvalitativní změny; </a:t>
            </a:r>
          </a:p>
          <a:p>
            <a:pPr lvl="0" algn="just"/>
            <a:r>
              <a:rPr lang="cs-CZ" sz="1800" dirty="0"/>
              <a:t>podle plánovanosti změn: změny nezáměrné (samovolné) x změny záměrné (řízené);</a:t>
            </a:r>
          </a:p>
          <a:p>
            <a:pPr lvl="0" algn="just"/>
            <a:r>
              <a:rPr lang="cs-CZ" sz="1800" dirty="0"/>
              <a:t>podle rozsahu změny: změny malé (elementární) x změny velké (komplexní);</a:t>
            </a:r>
          </a:p>
          <a:p>
            <a:pPr lvl="0" algn="just"/>
            <a:r>
              <a:rPr lang="cs-CZ" sz="1800" dirty="0"/>
              <a:t>podle časového průběhu změny: změny přírůstkové (postupné) x změny skokové (zlomové).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změny I</a:t>
            </a:r>
          </a:p>
        </p:txBody>
      </p:sp>
    </p:spTree>
    <p:extLst>
      <p:ext uri="{BB962C8B-B14F-4D97-AF65-F5344CB8AC3E}">
        <p14:creationId xmlns:p14="http://schemas.microsoft.com/office/powerpoint/2010/main" val="3203285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změny (</a:t>
            </a:r>
            <a:r>
              <a:rPr lang="cs-CZ" sz="1800" dirty="0" err="1"/>
              <a:t>change</a:t>
            </a:r>
            <a:r>
              <a:rPr lang="cs-CZ" sz="1800" dirty="0"/>
              <a:t> management) je směr managementu, který spočívá jednak v připravenosti reakcí na podněty okolí (pasivní aspekt), a také na iniciaci samotné změny (aktivní aspekt). </a:t>
            </a:r>
          </a:p>
          <a:p>
            <a:pPr algn="just"/>
            <a:r>
              <a:rPr lang="cs-CZ" sz="1800" dirty="0"/>
              <a:t>Management změny zahrnuje aktivity spojené s monitorováním, přípravou a hlavně implementací změn. V praxi existuje značná rozmanitost změn a různým změnám odpovídají rozdílné přístupy a reakce managementu na změny. Mezi nejznámější a nejčastější přístupy patří přístupy trvalého zlepšování a </a:t>
            </a:r>
            <a:r>
              <a:rPr lang="cs-CZ" sz="1800" dirty="0" err="1"/>
              <a:t>reeingeneering</a:t>
            </a:r>
            <a:r>
              <a:rPr lang="cs-CZ" sz="1800" dirty="0"/>
              <a:t>.</a:t>
            </a:r>
          </a:p>
          <a:p>
            <a:pPr algn="just"/>
            <a:r>
              <a:rPr lang="cs-CZ" sz="1800" i="1" dirty="0"/>
              <a:t>Přístupy trvalého zlepšování </a:t>
            </a:r>
            <a:r>
              <a:rPr lang="cs-CZ" sz="1800" dirty="0"/>
              <a:t>představují zlepšovací aktivity, jejichž cílem je zjištění, řešení a napravení určitého problému. </a:t>
            </a:r>
          </a:p>
          <a:p>
            <a:pPr algn="just"/>
            <a:r>
              <a:rPr lang="cs-CZ" sz="1800" i="1" dirty="0" err="1"/>
              <a:t>Reengineering</a:t>
            </a:r>
            <a:r>
              <a:rPr lang="cs-CZ" sz="1800" dirty="0"/>
              <a:t> je směr managementu změny, který hledá příležitosti k úspěchu v radikálních změnách orientovaných především do oblasti řízení. </a:t>
            </a:r>
            <a:r>
              <a:rPr lang="cs-CZ" sz="1800" dirty="0" err="1"/>
              <a:t>Reengineeringové</a:t>
            </a:r>
            <a:r>
              <a:rPr lang="cs-CZ" sz="1800" dirty="0"/>
              <a:t> změny jsou zásadní, radikální, dramatické a zaměřené na řídící procesy.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změny II</a:t>
            </a:r>
          </a:p>
        </p:txBody>
      </p:sp>
    </p:spTree>
    <p:extLst>
      <p:ext uri="{BB962C8B-B14F-4D97-AF65-F5344CB8AC3E}">
        <p14:creationId xmlns:p14="http://schemas.microsoft.com/office/powerpoint/2010/main" val="389445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Znalost představuje strukturovaný souhrn vzájemně souvisejících poznatků a zkušeností z určité oblasti nebo k nějakému účelu. Poznatek je jednotlivý výsledek lidského poznávání. Soustava poznatků tvoří znalost. Znalosti mohou být všeobecné a specifické.</a:t>
            </a:r>
          </a:p>
          <a:p>
            <a:pPr marL="0" indent="0" algn="just">
              <a:buNone/>
            </a:pPr>
            <a:r>
              <a:rPr lang="cs-CZ" sz="1800" dirty="0"/>
              <a:t>Typy znalostí (Bureš 2007):</a:t>
            </a:r>
          </a:p>
          <a:p>
            <a:pPr lvl="0" algn="just"/>
            <a:r>
              <a:rPr lang="cs-CZ" sz="1800" dirty="0"/>
              <a:t>explicitní znalost – je formalizovaná nebo dokumentovaná znalost, která je většinou dobře strukturovaná a snadno přenositelná, např. dokumenty, manuály apod.;</a:t>
            </a:r>
          </a:p>
          <a:p>
            <a:pPr lvl="0" algn="just"/>
            <a:r>
              <a:rPr lang="cs-CZ" sz="1800" dirty="0"/>
              <a:t>implicitní znalost – je znalost uložená v hlavách pracovníků kdykoliv převoditelná do explicitní formy, např. znalost procesu vlastníkem procesu apod.;</a:t>
            </a:r>
          </a:p>
          <a:p>
            <a:pPr algn="just"/>
            <a:r>
              <a:rPr lang="cs-CZ" sz="1800" dirty="0" err="1"/>
              <a:t>tacitní</a:t>
            </a:r>
            <a:r>
              <a:rPr lang="cs-CZ" sz="1800" dirty="0"/>
              <a:t> (neformulovaná) znalost – je znalost uložená v hlavách pracovníků, kterou je obtížně nebo zcela nemožné převést do explicitní formy, zformalizovat nebo zdokumentovat.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znalostí I</a:t>
            </a:r>
          </a:p>
        </p:txBody>
      </p:sp>
    </p:spTree>
    <p:extLst>
      <p:ext uri="{BB962C8B-B14F-4D97-AF65-F5344CB8AC3E}">
        <p14:creationId xmlns:p14="http://schemas.microsoft.com/office/powerpoint/2010/main" val="150456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p>
          <a:p>
            <a:pPr algn="just"/>
            <a:r>
              <a:rPr lang="cs-CZ" sz="1800" dirty="0"/>
              <a:t>Každý proces má vstup, výstup, vlastníka, zdroje a náklady s ním spojené, a vnitřní organizační strukturu. Pro realizaci procesu je potřeba mít vhodné informační zabezpečení a čas potřebný k realizaci konkrétního procesu.</a:t>
            </a:r>
          </a:p>
          <a:p>
            <a:pPr marL="0" indent="0" algn="just">
              <a:buNone/>
            </a:pPr>
            <a:r>
              <a:rPr lang="cs-CZ" sz="1800" dirty="0"/>
              <a:t>V podniku rozeznáváme tyto typy procesů:</a:t>
            </a:r>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Procesní management I</a:t>
            </a:r>
          </a:p>
        </p:txBody>
      </p:sp>
    </p:spTree>
    <p:extLst>
      <p:ext uri="{BB962C8B-B14F-4D97-AF65-F5344CB8AC3E}">
        <p14:creationId xmlns:p14="http://schemas.microsoft.com/office/powerpoint/2010/main" val="1359361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p>
          <a:p>
            <a:pPr algn="just"/>
            <a:r>
              <a:rPr lang="cs-CZ" sz="1800" b="1" dirty="0"/>
              <a:t>Procesní přístup </a:t>
            </a:r>
            <a:r>
              <a:rPr lang="cs-CZ" sz="1800" dirty="0"/>
              <a:t>představuje systematickou identifikaci a řízení procesů používaných v organizaci a jejich vzájemné působení. </a:t>
            </a:r>
          </a:p>
          <a:p>
            <a:pPr marL="0" indent="0" algn="just">
              <a:buNone/>
            </a:pPr>
            <a:endParaRPr lang="cs-CZ" sz="1800" dirty="0"/>
          </a:p>
          <a:p>
            <a:pPr marL="0" indent="0" algn="just">
              <a:buNone/>
            </a:pPr>
            <a:r>
              <a:rPr lang="cs-CZ" sz="1800" dirty="0"/>
              <a:t>Mezi 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Procesní management II</a:t>
            </a:r>
          </a:p>
        </p:txBody>
      </p:sp>
    </p:spTree>
    <p:extLst>
      <p:ext uri="{BB962C8B-B14F-4D97-AF65-F5344CB8AC3E}">
        <p14:creationId xmlns:p14="http://schemas.microsoft.com/office/powerpoint/2010/main" val="178938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Inovace</a:t>
            </a:r>
            <a:r>
              <a:rPr lang="cs-CZ" sz="1800" dirty="0"/>
              <a:t> v obecném pojetí je chápána jako hluboká, kvalitativní změna v různých oblastech organizace. Inovace může znamenat zdokonalení a představuje vlastně jakoukoliv novinku, změnu, která přináší něco nového do života společnosti. </a:t>
            </a:r>
          </a:p>
          <a:p>
            <a:pPr algn="just"/>
            <a:r>
              <a:rPr lang="cs-CZ" sz="1800" dirty="0"/>
              <a:t>Podle Vebra a kolektivu (2017) inovace představuje komplexní proces od nápadu přes vývoj až po realizaci a komercionalizaci. </a:t>
            </a:r>
          </a:p>
          <a:p>
            <a:pPr algn="just"/>
            <a:r>
              <a:rPr lang="cs-CZ" sz="1800" dirty="0"/>
              <a:t>Inovace je hybným faktorem každé organizace, jelikož jejím prostřednictvím dochází k italizaci produktového portfolia a tím k posílení pozice organizace na trhu, ke zvyšování efektivnosti provozních činností, zvyšování kvality a snižování nákladů atd. </a:t>
            </a:r>
          </a:p>
          <a:p>
            <a:pPr algn="just"/>
            <a:r>
              <a:rPr lang="cs-CZ" sz="1800" dirty="0"/>
              <a:t>J. A. </a:t>
            </a:r>
            <a:r>
              <a:rPr lang="cs-CZ" sz="1800" dirty="0" err="1"/>
              <a:t>Schumpeter</a:t>
            </a:r>
            <a:r>
              <a:rPr lang="cs-CZ" sz="1800" dirty="0"/>
              <a:t> považoval inovace za podstatu ekonomického vývoje tržních ekonomik, které narušují stávající rovnováhu a opět ji navozují, ale na kvalitativně vyšší úrovni. </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inovací I</a:t>
            </a:r>
          </a:p>
        </p:txBody>
      </p:sp>
    </p:spTree>
    <p:extLst>
      <p:ext uri="{BB962C8B-B14F-4D97-AF65-F5344CB8AC3E}">
        <p14:creationId xmlns:p14="http://schemas.microsoft.com/office/powerpoint/2010/main" val="247111339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3520</TotalTime>
  <Words>3890</Words>
  <Application>Microsoft Office PowerPoint</Application>
  <PresentationFormat>Předvádění na obrazovce (16:9)</PresentationFormat>
  <Paragraphs>278</Paragraphs>
  <Slides>33</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Calibri</vt:lpstr>
      <vt:lpstr>Enriqueta</vt:lpstr>
      <vt:lpstr>Times New Roman</vt:lpstr>
      <vt:lpstr>SLU</vt:lpstr>
      <vt:lpstr>Moderní přístupy k managementu</vt:lpstr>
      <vt:lpstr>Osnova tématu</vt:lpstr>
      <vt:lpstr>Vybrané současné přístupy k managementu</vt:lpstr>
      <vt:lpstr>Management změny I</vt:lpstr>
      <vt:lpstr>Management změny II</vt:lpstr>
      <vt:lpstr>Management znalostí I</vt:lpstr>
      <vt:lpstr>Procesní management I</vt:lpstr>
      <vt:lpstr>Procesní management II</vt:lpstr>
      <vt:lpstr>Management inovací I</vt:lpstr>
      <vt:lpstr>Management inovací II</vt:lpstr>
      <vt:lpstr>Management inovací III</vt:lpstr>
      <vt:lpstr>Management inovací IV</vt:lpstr>
      <vt:lpstr>Informační management I</vt:lpstr>
      <vt:lpstr>Informační management II</vt:lpstr>
      <vt:lpstr>Informační management III</vt:lpstr>
      <vt:lpstr>Informační management IV</vt:lpstr>
      <vt:lpstr>Management jakosti I</vt:lpstr>
      <vt:lpstr>Management jakosti II</vt:lpstr>
      <vt:lpstr>Management jakosti III</vt:lpstr>
      <vt:lpstr>Management jakosti IV</vt:lpstr>
      <vt:lpstr>Management jakosti V</vt:lpstr>
      <vt:lpstr>Management jakosti VI</vt:lpstr>
      <vt:lpstr>Management jakosti VII</vt:lpstr>
      <vt:lpstr>Environmentální management I</vt:lpstr>
      <vt:lpstr>Environmentální management II</vt:lpstr>
      <vt:lpstr>Environmentální management III</vt:lpstr>
      <vt:lpstr>Environmentální management IV</vt:lpstr>
      <vt:lpstr>Strategický management I</vt:lpstr>
      <vt:lpstr>Strategický management II</vt:lpstr>
      <vt:lpstr>Management rizika</vt:lpstr>
      <vt:lpstr>Krizový management I</vt:lpstr>
      <vt:lpstr>Krizový management II</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211</cp:revision>
  <dcterms:created xsi:type="dcterms:W3CDTF">2016-07-06T15:42:34Z</dcterms:created>
  <dcterms:modified xsi:type="dcterms:W3CDTF">2022-05-10T06:53:32Z</dcterms:modified>
</cp:coreProperties>
</file>