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sldIdLst>
    <p:sldId id="256" r:id="rId2"/>
    <p:sldId id="385" r:id="rId3"/>
    <p:sldId id="386" r:id="rId4"/>
    <p:sldId id="387" r:id="rId5"/>
    <p:sldId id="388" r:id="rId6"/>
    <p:sldId id="377" r:id="rId7"/>
    <p:sldId id="378" r:id="rId8"/>
    <p:sldId id="379" r:id="rId9"/>
    <p:sldId id="380" r:id="rId10"/>
    <p:sldId id="381" r:id="rId11"/>
    <p:sldId id="382" r:id="rId12"/>
    <p:sldId id="383" r:id="rId13"/>
    <p:sldId id="384" r:id="rId14"/>
    <p:sldId id="360" r:id="rId15"/>
    <p:sldId id="372" r:id="rId16"/>
    <p:sldId id="371" r:id="rId17"/>
    <p:sldId id="389" r:id="rId18"/>
    <p:sldId id="390" r:id="rId19"/>
    <p:sldId id="391" r:id="rId20"/>
    <p:sldId id="392" r:id="rId21"/>
    <p:sldId id="393" r:id="rId22"/>
    <p:sldId id="394" r:id="rId23"/>
    <p:sldId id="395" r:id="rId24"/>
    <p:sldId id="396" r:id="rId25"/>
    <p:sldId id="397" r:id="rId26"/>
    <p:sldId id="398" r:id="rId27"/>
    <p:sldId id="399" r:id="rId28"/>
    <p:sldId id="400" r:id="rId29"/>
    <p:sldId id="401" r:id="rId30"/>
    <p:sldId id="402" r:id="rId31"/>
    <p:sldId id="403" r:id="rId32"/>
    <p:sldId id="404" r:id="rId33"/>
    <p:sldId id="405" r:id="rId34"/>
    <p:sldId id="406" r:id="rId35"/>
    <p:sldId id="407" r:id="rId36"/>
    <p:sldId id="364" r:id="rId37"/>
    <p:sldId id="362" r:id="rId38"/>
    <p:sldId id="374" r:id="rId39"/>
    <p:sldId id="375" r:id="rId40"/>
    <p:sldId id="373" r:id="rId41"/>
    <p:sldId id="376" r:id="rId42"/>
    <p:sldId id="363" r:id="rId43"/>
    <p:sldId id="365" r:id="rId44"/>
    <p:sldId id="366" r:id="rId45"/>
    <p:sldId id="367" r:id="rId46"/>
    <p:sldId id="368" r:id="rId47"/>
    <p:sldId id="369" r:id="rId48"/>
    <p:sldId id="370" r:id="rId4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25.04.2022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B90F00FA-FC46-4F35-8D1B-359CF657664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cs-CZ" altLang="cs-CZ"/>
              <a:t>Business School Ostrava plc., Czech Republic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39EBED1-3EFF-4310-8491-BA951312DF4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cs-CZ" altLang="cs-CZ"/>
              <a:t>Šárka Zapletalová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1274C396-192D-47BF-BF00-9611EB2A0C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4D5D06-E82C-451B-BBA8-C2895E1BA0FB}" type="slidenum">
              <a:rPr lang="cs-CZ" altLang="cs-CZ"/>
              <a:pPr/>
              <a:t>22</a:t>
            </a:fld>
            <a:endParaRPr lang="cs-CZ" altLang="cs-CZ"/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31885384-43F1-41AB-942B-FD9546673A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301CFE1A-0B81-4177-A300-9A3A97C7B4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74623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Nadpis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776B56-C0E2-4B0F-8CCE-E3DB19708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85725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jekt grafu 2">
            <a:extLst>
              <a:ext uri="{FF2B5EF4-FFF2-40B4-BE49-F238E27FC236}">
                <a16:creationId xmlns:a16="http://schemas.microsoft.com/office/drawing/2014/main" id="{C173FA0A-2070-4D70-B43A-7EDBD302534D}"/>
              </a:ext>
            </a:extLst>
          </p:cNvPr>
          <p:cNvSpPr>
            <a:spLocks noGrp="1"/>
          </p:cNvSpPr>
          <p:nvPr>
            <p:ph type="chart" idx="1"/>
          </p:nvPr>
        </p:nvSpPr>
        <p:spPr>
          <a:xfrm>
            <a:off x="685800" y="1485900"/>
            <a:ext cx="7772400" cy="30861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F2900C9-3FA2-4949-B1C8-559867B40D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4686300"/>
            <a:ext cx="1905000" cy="3429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DF43C0D-80D8-40BD-9837-43C196C2C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686300"/>
            <a:ext cx="2895600" cy="3429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Doing Business in the Czech Republic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35AFA7F-EC42-40DF-92E9-DAE0271B9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4686300"/>
            <a:ext cx="1905000" cy="342900"/>
          </a:xfrm>
        </p:spPr>
        <p:txBody>
          <a:bodyPr/>
          <a:lstStyle>
            <a:lvl1pPr>
              <a:defRPr/>
            </a:lvl1pPr>
          </a:lstStyle>
          <a:p>
            <a:fld id="{75203B4A-FEEE-4631-AC5A-99B19DEF490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9526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1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0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Manažerské techniky a přístupy II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Perspektivy a měřítka BSC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915566"/>
            <a:ext cx="6984776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28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Proces aplikace metody BSC je realizován v těchto </a:t>
            </a:r>
            <a:r>
              <a:rPr lang="cs-CZ" sz="1800" dirty="0" smtClean="0"/>
              <a:t>krocích:</a:t>
            </a:r>
            <a:endParaRPr lang="cs-CZ" sz="1800" dirty="0"/>
          </a:p>
          <a:p>
            <a:pPr lvl="0" algn="just"/>
            <a:r>
              <a:rPr lang="cs-CZ" sz="1800" dirty="0"/>
              <a:t>stanovení cílů – vychází se ze schválené strategie organizace a ze strategických cílů, přičemž se cíle stanovují pro celou organizaci i její jednotlivé útvary v oblasti financí, zákazníků, interních procesů a zaměstnanců (učení se a růst);</a:t>
            </a:r>
          </a:p>
          <a:p>
            <a:pPr lvl="0" algn="just"/>
            <a:r>
              <a:rPr lang="cs-CZ" sz="1800" dirty="0"/>
              <a:t>propojení souvislostí – dochází k propojení cílů výše uvedených oblastí a stanovují se váhy pro jednotlivé ukazatele;</a:t>
            </a:r>
          </a:p>
          <a:p>
            <a:pPr lvl="0" algn="just"/>
            <a:r>
              <a:rPr lang="cs-CZ" sz="1800" dirty="0"/>
              <a:t>stanovení měřítek a cílových hodnot – stanovení cíle je potřeba kvantifikovat, stanovit měřítka a cílové hodnoty;</a:t>
            </a:r>
          </a:p>
          <a:p>
            <a:pPr lvl="0" algn="just"/>
            <a:r>
              <a:rPr lang="cs-CZ" sz="1800" dirty="0"/>
              <a:t>určení akčních programů – k dosažení stanovených cílů je nutné přijmout a realizovat akční programy a projekty;</a:t>
            </a:r>
          </a:p>
          <a:p>
            <a:pPr algn="just"/>
            <a:r>
              <a:rPr lang="cs-CZ" sz="1800" dirty="0"/>
              <a:t>zapojení do běžných systémů – metoda BSC se stává nástrojem řízení organizace prostřednictvím strategických cílů a </a:t>
            </a:r>
            <a:r>
              <a:rPr lang="cs-CZ" sz="1800" dirty="0" smtClean="0"/>
              <a:t>ukazatelů.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Proces aplikace metody BSC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673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Zhodnocení vize a mise</a:t>
            </a:r>
          </a:p>
          <a:p>
            <a:r>
              <a:rPr lang="cs-CZ" sz="1800" dirty="0"/>
              <a:t>Vymezení strategických oblastí – míra podílu na naplňování mise a vize</a:t>
            </a:r>
          </a:p>
          <a:p>
            <a:r>
              <a:rPr lang="cs-CZ" sz="1800" dirty="0"/>
              <a:t>Stanovení strategických cílů ve strategických oblastech</a:t>
            </a:r>
          </a:p>
          <a:p>
            <a:r>
              <a:rPr lang="cs-CZ" sz="1800" dirty="0"/>
              <a:t>Provázání strategických cílů</a:t>
            </a:r>
          </a:p>
          <a:p>
            <a:r>
              <a:rPr lang="cs-CZ" sz="1800" dirty="0"/>
              <a:t>Sestavení strategické mapy</a:t>
            </a:r>
          </a:p>
          <a:p>
            <a:r>
              <a:rPr lang="cs-CZ" sz="1800" dirty="0"/>
              <a:t>Stanovení relevantních ukazatelů pro strategické cíle</a:t>
            </a:r>
          </a:p>
          <a:p>
            <a:r>
              <a:rPr lang="cs-CZ" sz="1800" dirty="0"/>
              <a:t>Interpretace ukazatelů v jednotlivých oblastech – způsob vyhodnocení, stanovení míry uspokojení</a:t>
            </a:r>
          </a:p>
          <a:p>
            <a:r>
              <a:rPr lang="cs-CZ" sz="1800" dirty="0"/>
              <a:t>Implementace BSC</a:t>
            </a:r>
          </a:p>
          <a:p>
            <a:r>
              <a:rPr lang="cs-CZ" sz="1800" dirty="0"/>
              <a:t>Metody měření strategických cílů</a:t>
            </a:r>
          </a:p>
          <a:p>
            <a:r>
              <a:rPr lang="cs-CZ" sz="1800" dirty="0"/>
              <a:t>Hodnocení ukazatelů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Sestavení metody BSC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7813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Příklad využití strategické mapy v BSC</a:t>
            </a:r>
            <a:endParaRPr lang="cs-CZ" dirty="0"/>
          </a:p>
        </p:txBody>
      </p:sp>
      <p:pic>
        <p:nvPicPr>
          <p:cNvPr id="5" name="Zástupný symbol pro obsah 3" descr="mapa BSC.jpg"/>
          <p:cNvPicPr>
            <a:picLocks noChangeAspect="1"/>
          </p:cNvPicPr>
          <p:nvPr/>
        </p:nvPicPr>
        <p:blipFill rotWithShape="1">
          <a:blip r:embed="rId2" cstate="print"/>
          <a:srcRect t="13112"/>
          <a:stretch/>
        </p:blipFill>
        <p:spPr>
          <a:xfrm>
            <a:off x="395536" y="836712"/>
            <a:ext cx="7560840" cy="3751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93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Management se vždycky bude lišit podle oblasti světa. Je to dáno vývojem společnosti, v té které lokalitě a chápáním světa v těchto lokalitách. V této souvislosti mluvíme o interkulturním managementu, nebo také managementu napříč </a:t>
            </a:r>
            <a:r>
              <a:rPr lang="cs-CZ" sz="1800" dirty="0" smtClean="0"/>
              <a:t>kulturami.</a:t>
            </a:r>
          </a:p>
          <a:p>
            <a:pPr algn="just"/>
            <a:r>
              <a:rPr lang="cs-CZ" sz="1800" dirty="0"/>
              <a:t>Rozdíly v kulturních standardech různých národů se stávají zdrojem mnoha významných lidských nedorozumění a často i bariérou vzájemné spolupráce. </a:t>
            </a:r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Interkulturní </a:t>
            </a:r>
            <a:r>
              <a:rPr lang="cs-CZ" sz="1800" dirty="0"/>
              <a:t>přístup by měl respektovat různé kultury a skutečně realizovat tato </a:t>
            </a:r>
            <a:r>
              <a:rPr lang="cs-CZ" sz="1800" dirty="0" smtClean="0"/>
              <a:t>opatření:</a:t>
            </a:r>
            <a:endParaRPr lang="cs-CZ" sz="1800" dirty="0"/>
          </a:p>
          <a:p>
            <a:pPr lvl="0" algn="just"/>
            <a:r>
              <a:rPr lang="cs-CZ" sz="1800" dirty="0"/>
              <a:t>dobře poznat a pochopit cizí kulturu;</a:t>
            </a:r>
          </a:p>
          <a:p>
            <a:pPr lvl="0" algn="just"/>
            <a:r>
              <a:rPr lang="cs-CZ" sz="1800" dirty="0"/>
              <a:t>cizí kulturu respektovat v její odlišnosti a specifičnosti;</a:t>
            </a:r>
          </a:p>
          <a:p>
            <a:pPr algn="just"/>
            <a:r>
              <a:rPr lang="cs-CZ" sz="1800" dirty="0"/>
              <a:t>vytvářet ve vztahu k cizím kulturám vstřícné kroky.</a:t>
            </a:r>
            <a:endParaRPr lang="cs-CZ" sz="18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Manažerské přístupy v mezinárodním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60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9672" y="710406"/>
            <a:ext cx="761469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dirty="0" err="1"/>
              <a:t>Perlmutter</a:t>
            </a:r>
            <a:r>
              <a:rPr lang="cs-CZ" sz="1700" dirty="0"/>
              <a:t> vyvinul tzv. </a:t>
            </a:r>
            <a:r>
              <a:rPr lang="cs-CZ" sz="1700" dirty="0" smtClean="0"/>
              <a:t>EPRG model, </a:t>
            </a:r>
            <a:r>
              <a:rPr lang="cs-CZ" sz="1700" dirty="0"/>
              <a:t>jehož </a:t>
            </a:r>
            <a:r>
              <a:rPr lang="cs-CZ" sz="1700" dirty="0" smtClean="0"/>
              <a:t>prostřednictvím popsal čtyři </a:t>
            </a:r>
            <a:r>
              <a:rPr lang="cs-CZ" sz="1700" dirty="0"/>
              <a:t>základní </a:t>
            </a:r>
            <a:r>
              <a:rPr lang="cs-CZ" sz="1700" dirty="0" smtClean="0"/>
              <a:t>způsoby manažerských přístupů na mezinárodních trzích: etnocentrický, polycentrický, geocentrický a </a:t>
            </a:r>
            <a:r>
              <a:rPr lang="cs-CZ" sz="1700" dirty="0" err="1" smtClean="0"/>
              <a:t>regiocentrický</a:t>
            </a:r>
            <a:r>
              <a:rPr lang="cs-CZ" sz="1700" dirty="0" smtClean="0"/>
              <a:t>. </a:t>
            </a:r>
            <a:endParaRPr lang="cs-CZ" sz="1700" dirty="0"/>
          </a:p>
          <a:p>
            <a:pPr algn="just"/>
            <a:r>
              <a:rPr lang="cs-CZ" sz="1700" b="1" dirty="0" smtClean="0"/>
              <a:t>Etnocentrický přístup </a:t>
            </a:r>
            <a:r>
              <a:rPr lang="cs-CZ" sz="1700" dirty="0" smtClean="0"/>
              <a:t>je typický </a:t>
            </a:r>
            <a:r>
              <a:rPr lang="cs-CZ" sz="1700" dirty="0"/>
              <a:t>rozhodujícím vlivem </a:t>
            </a:r>
            <a:r>
              <a:rPr lang="cs-CZ" sz="1700" dirty="0" smtClean="0"/>
              <a:t>mateřské </a:t>
            </a:r>
            <a:r>
              <a:rPr lang="cs-CZ" sz="1700" dirty="0"/>
              <a:t>firmy </a:t>
            </a:r>
            <a:r>
              <a:rPr lang="cs-CZ" sz="1700" dirty="0" smtClean="0"/>
              <a:t>a </a:t>
            </a:r>
            <a:r>
              <a:rPr lang="cs-CZ" sz="1700" dirty="0"/>
              <a:t>kultury </a:t>
            </a:r>
            <a:r>
              <a:rPr lang="cs-CZ" sz="1700" dirty="0" smtClean="0"/>
              <a:t>země, </a:t>
            </a:r>
            <a:r>
              <a:rPr lang="cs-CZ" sz="1700" dirty="0"/>
              <a:t>v níž je </a:t>
            </a:r>
            <a:r>
              <a:rPr lang="cs-CZ" sz="1700" dirty="0" smtClean="0"/>
              <a:t>umístěna </a:t>
            </a:r>
            <a:r>
              <a:rPr lang="cs-CZ" sz="1700" dirty="0"/>
              <a:t>centrála, </a:t>
            </a:r>
            <a:r>
              <a:rPr lang="cs-CZ" sz="1700" dirty="0" smtClean="0"/>
              <a:t>přičemž </a:t>
            </a:r>
            <a:r>
              <a:rPr lang="cs-CZ" sz="1700" dirty="0"/>
              <a:t>míra autonomie jednotlivých </a:t>
            </a:r>
            <a:r>
              <a:rPr lang="cs-CZ" sz="1700" dirty="0" smtClean="0"/>
              <a:t>dceřiných společností </a:t>
            </a:r>
            <a:r>
              <a:rPr lang="cs-CZ" sz="1700" dirty="0"/>
              <a:t>je nízká a </a:t>
            </a:r>
            <a:r>
              <a:rPr lang="cs-CZ" sz="1700" dirty="0" smtClean="0"/>
              <a:t>klíčové </a:t>
            </a:r>
            <a:r>
              <a:rPr lang="cs-CZ" sz="1700" dirty="0"/>
              <a:t>manažerské pozice jsou obsazeny lidmi z </a:t>
            </a:r>
            <a:r>
              <a:rPr lang="cs-CZ" sz="1700" dirty="0" smtClean="0"/>
              <a:t>centrály</a:t>
            </a:r>
            <a:r>
              <a:rPr lang="cs-CZ" sz="1700" dirty="0"/>
              <a:t>. </a:t>
            </a:r>
          </a:p>
          <a:p>
            <a:pPr algn="just"/>
            <a:r>
              <a:rPr lang="cs-CZ" sz="1700" b="1" dirty="0" smtClean="0"/>
              <a:t>Polycentricky přístup </a:t>
            </a:r>
            <a:r>
              <a:rPr lang="cs-CZ" sz="1700" dirty="0" smtClean="0"/>
              <a:t>je založen na přizpůsobení se </a:t>
            </a:r>
            <a:r>
              <a:rPr lang="cs-CZ" sz="1700" dirty="0"/>
              <a:t>místním podmínkám a </a:t>
            </a:r>
            <a:r>
              <a:rPr lang="cs-CZ" sz="1700" dirty="0" smtClean="0"/>
              <a:t>kultuře </a:t>
            </a:r>
            <a:r>
              <a:rPr lang="cs-CZ" sz="1700" dirty="0"/>
              <a:t>a do </a:t>
            </a:r>
            <a:r>
              <a:rPr lang="cs-CZ" sz="1700" dirty="0" smtClean="0"/>
              <a:t>klíčových </a:t>
            </a:r>
            <a:r>
              <a:rPr lang="cs-CZ" sz="1700" dirty="0"/>
              <a:t>pozic jsou </a:t>
            </a:r>
            <a:r>
              <a:rPr lang="cs-CZ" sz="1700" dirty="0" smtClean="0"/>
              <a:t>dosazování </a:t>
            </a:r>
            <a:r>
              <a:rPr lang="cs-CZ" sz="1700" dirty="0"/>
              <a:t>místní </a:t>
            </a:r>
            <a:r>
              <a:rPr lang="cs-CZ" sz="1700" dirty="0" smtClean="0"/>
              <a:t>manažeři</a:t>
            </a:r>
            <a:r>
              <a:rPr lang="cs-CZ" sz="1700" dirty="0"/>
              <a:t>, </a:t>
            </a:r>
            <a:r>
              <a:rPr lang="cs-CZ" sz="1700" dirty="0" smtClean="0"/>
              <a:t>kteří </a:t>
            </a:r>
            <a:r>
              <a:rPr lang="cs-CZ" sz="1700" dirty="0"/>
              <a:t>nejlépe chápou požadavky trhu, sociální a </a:t>
            </a:r>
            <a:r>
              <a:rPr lang="cs-CZ" sz="1700" dirty="0" smtClean="0"/>
              <a:t>kulturní </a:t>
            </a:r>
            <a:r>
              <a:rPr lang="cs-CZ" sz="1700" dirty="0"/>
              <a:t>zvyklosti </a:t>
            </a:r>
            <a:r>
              <a:rPr lang="cs-CZ" sz="1700" dirty="0" smtClean="0"/>
              <a:t>a </a:t>
            </a:r>
            <a:r>
              <a:rPr lang="cs-CZ" sz="1700" dirty="0"/>
              <a:t>odlišnosti. </a:t>
            </a:r>
            <a:endParaRPr lang="cs-CZ" sz="1700" dirty="0" smtClean="0"/>
          </a:p>
          <a:p>
            <a:pPr algn="just"/>
            <a:r>
              <a:rPr lang="cs-CZ" sz="1700" b="1" dirty="0" smtClean="0"/>
              <a:t>Geocentrický přístup </a:t>
            </a:r>
            <a:r>
              <a:rPr lang="cs-CZ" sz="1700" dirty="0" smtClean="0"/>
              <a:t>vytváří jednotnou </a:t>
            </a:r>
            <a:r>
              <a:rPr lang="cs-CZ" sz="1700" dirty="0"/>
              <a:t>koncepci </a:t>
            </a:r>
            <a:r>
              <a:rPr lang="cs-CZ" sz="1700" dirty="0" smtClean="0"/>
              <a:t>řízení </a:t>
            </a:r>
            <a:r>
              <a:rPr lang="cs-CZ" sz="1700" dirty="0"/>
              <a:t>a </a:t>
            </a:r>
            <a:r>
              <a:rPr lang="cs-CZ" sz="1700" dirty="0" smtClean="0"/>
              <a:t>organizační kulturu </a:t>
            </a:r>
            <a:r>
              <a:rPr lang="cs-CZ" sz="1700" dirty="0"/>
              <a:t>zcela nezávislou na </a:t>
            </a:r>
            <a:r>
              <a:rPr lang="cs-CZ" sz="1700" dirty="0" smtClean="0"/>
              <a:t>kultuře</a:t>
            </a:r>
            <a:r>
              <a:rPr lang="cs-CZ" sz="1700" dirty="0"/>
              <a:t>, v níž se nachází </a:t>
            </a:r>
            <a:r>
              <a:rPr lang="cs-CZ" sz="1700" dirty="0" smtClean="0"/>
              <a:t>mateřská společnost </a:t>
            </a:r>
            <a:r>
              <a:rPr lang="cs-CZ" sz="1700" dirty="0"/>
              <a:t>i </a:t>
            </a:r>
            <a:r>
              <a:rPr lang="cs-CZ" sz="1700" dirty="0" smtClean="0"/>
              <a:t>zahraniční dceřiné společnosti</a:t>
            </a:r>
            <a:r>
              <a:rPr lang="cs-CZ" sz="1700" dirty="0"/>
              <a:t>. </a:t>
            </a:r>
          </a:p>
          <a:p>
            <a:pPr algn="just"/>
            <a:r>
              <a:rPr lang="cs-CZ" sz="1700" b="1" dirty="0" err="1" smtClean="0"/>
              <a:t>Regiocentrický</a:t>
            </a:r>
            <a:r>
              <a:rPr lang="cs-CZ" sz="1700" b="1" dirty="0" smtClean="0"/>
              <a:t> přístup </a:t>
            </a:r>
            <a:r>
              <a:rPr lang="cs-CZ" sz="1700" dirty="0" smtClean="0"/>
              <a:t>spojuje </a:t>
            </a:r>
            <a:r>
              <a:rPr lang="cs-CZ" sz="1700" dirty="0"/>
              <a:t>podstatné kulturní prvky </a:t>
            </a:r>
            <a:r>
              <a:rPr lang="cs-CZ" sz="1700" dirty="0" smtClean="0"/>
              <a:t>mateřské společnosti </a:t>
            </a:r>
            <a:r>
              <a:rPr lang="cs-CZ" sz="1700" dirty="0"/>
              <a:t>a lokálních kultur v </a:t>
            </a:r>
            <a:r>
              <a:rPr lang="cs-CZ" sz="1700" dirty="0" smtClean="0"/>
              <a:t>zahraničí</a:t>
            </a:r>
            <a:r>
              <a:rPr lang="cs-CZ" sz="1700" dirty="0"/>
              <a:t>. </a:t>
            </a:r>
          </a:p>
          <a:p>
            <a:pPr lvl="1" algn="just"/>
            <a:endParaRPr lang="cs-CZ" sz="1700" dirty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700" dirty="0" smtClean="0"/>
          </a:p>
          <a:p>
            <a:pPr algn="just"/>
            <a:endParaRPr lang="cs-CZ" sz="1700" dirty="0"/>
          </a:p>
          <a:p>
            <a:pPr algn="just"/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EPRG model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76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EPRG model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t="23121" b="7501"/>
          <a:stretch/>
        </p:blipFill>
        <p:spPr>
          <a:xfrm>
            <a:off x="467544" y="843558"/>
            <a:ext cx="7092280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57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Zapojováním se firem do mezinárodního podnikání vede k intenzifikaci mezinárodních kontaktů, při které dochází k setkávání s různými národními kulturami především prostřednictvím zaměstnanců, obchodních partnerů, místních podniků a organizací. </a:t>
            </a:r>
          </a:p>
          <a:p>
            <a:pPr algn="just"/>
            <a:r>
              <a:rPr lang="cs-CZ" sz="1800" dirty="0"/>
              <a:t>Kromě jiných znalostí manažerů v souvislosti s mezinárodními podnikatelskými aktivitami, vzrůstá v posledních létech význam znalostí o jiných kulturách. </a:t>
            </a:r>
          </a:p>
          <a:p>
            <a:pPr algn="just"/>
            <a:r>
              <a:rPr lang="cs-CZ" sz="1800" dirty="0"/>
              <a:t>Znalosti o jiných kulturách umožňují do značné míry předvídat reakci druhé strany a zároveň podstatně snižují možnost nepříjemných překvapení. Antropologové, sociologové a odborníci na oblast mezinárodních vztahů analyzují takové faktory jako je spokojenost s prací, pracovní role, interpersonální pracovní vztahy sloužící k identifikaci klastrů zemí, které zpřesňují (přibližují) kulturní hodnoty ovlivňující obchodní praktiky. 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Interkulturní přístup</a:t>
            </a:r>
          </a:p>
        </p:txBody>
      </p:sp>
    </p:spTree>
    <p:extLst>
      <p:ext uri="{BB962C8B-B14F-4D97-AF65-F5344CB8AC3E}">
        <p14:creationId xmlns:p14="http://schemas.microsoft.com/office/powerpoint/2010/main" val="4304973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Odlišné hodnotové preference a způsoby jednání představitelů různých národních kultur způsobují specifické problémy v řízení podniku, které mohou být zvládnuty formováním podnikové kultury a s ní související celkové podnikové strategie. </a:t>
            </a:r>
          </a:p>
          <a:p>
            <a:pPr algn="just"/>
            <a:r>
              <a:rPr lang="cs-CZ" sz="1800" dirty="0"/>
              <a:t>Při formování podnikové kultury a podnikové strategie působících na mezinárodních trzích vystupuje do popředí problém vzájemného vztahu národní a podnikové kultury.</a:t>
            </a:r>
          </a:p>
          <a:p>
            <a:pPr algn="just"/>
            <a:r>
              <a:rPr lang="cs-CZ" sz="1800" dirty="0"/>
              <a:t>Národní kultura je především nositelem základních kulturních vzorců, které mohou výrazně ovlivňovat charakter a podobu podnikové kultury. A zároveň národní kultura ovlivňuje jednání lidí přímo, pomocí mechanismů socializace. </a:t>
            </a:r>
          </a:p>
          <a:p>
            <a:pPr algn="just"/>
            <a:r>
              <a:rPr lang="cs-CZ" sz="1800" dirty="0"/>
              <a:t>Protože podniková kultura vychází z prostředí dané země, je potřeba zvážit, do jaké míry je jednání zaměstnanců ovlivňováno kulturním a sociálním prostředím, v němž se podnik nachází. 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Interkulturní přístup</a:t>
            </a:r>
          </a:p>
        </p:txBody>
      </p:sp>
    </p:spTree>
    <p:extLst>
      <p:ext uri="{BB962C8B-B14F-4D97-AF65-F5344CB8AC3E}">
        <p14:creationId xmlns:p14="http://schemas.microsoft.com/office/powerpoint/2010/main" val="26234238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Výrazné odlišnosti jednotlivých národních kultur v podniku, které jsou snadno a přehledně identifikovatelné se nazývají </a:t>
            </a:r>
            <a:r>
              <a:rPr lang="cs-CZ" sz="1800" b="1" dirty="0"/>
              <a:t>interkulturní dimenze</a:t>
            </a:r>
            <a:r>
              <a:rPr lang="cs-CZ" sz="1800" dirty="0"/>
              <a:t>. </a:t>
            </a:r>
          </a:p>
          <a:p>
            <a:pPr algn="just"/>
            <a:r>
              <a:rPr lang="cs-CZ" sz="1800" dirty="0"/>
              <a:t>Interkulturní dimenze, které významně modifikují interpersonální percepci a ovlivňují oboustranné pochopení a porozumění mezi spolupracovníky (zaměstnanci), mohou podstatně ovlivnit pozitivně nebo negativně úspěch v mezinárodním podnikání. Studium a pochopení těchto kulturních odlišností může přinést úsporu času a celkových nákladů. Studiu interkulturních dimenzí a jejich vlivu na podnikání mezinárodních podniků se zabývá celá řada odborníků. </a:t>
            </a:r>
          </a:p>
          <a:p>
            <a:pPr algn="just"/>
            <a:r>
              <a:rPr lang="cs-CZ" sz="1800" dirty="0"/>
              <a:t>Mezi nejvýznamnější osobnosti v oblasti studia interkulturních dimenzí můžeme zařadit </a:t>
            </a:r>
            <a:r>
              <a:rPr lang="cs-CZ" sz="1800" dirty="0" err="1"/>
              <a:t>holanďana</a:t>
            </a:r>
            <a:r>
              <a:rPr lang="cs-CZ" sz="1800" dirty="0"/>
              <a:t> </a:t>
            </a:r>
            <a:r>
              <a:rPr lang="cs-CZ" sz="1800" dirty="0" err="1"/>
              <a:t>Geerta</a:t>
            </a:r>
            <a:r>
              <a:rPr lang="cs-CZ" sz="1800" dirty="0"/>
              <a:t> </a:t>
            </a:r>
            <a:r>
              <a:rPr lang="cs-CZ" sz="1800" dirty="0" err="1"/>
              <a:t>Hofsteda</a:t>
            </a:r>
            <a:r>
              <a:rPr lang="cs-CZ" sz="1800" dirty="0"/>
              <a:t>, </a:t>
            </a:r>
            <a:r>
              <a:rPr lang="cs-CZ" sz="1800" dirty="0" err="1"/>
              <a:t>američana</a:t>
            </a:r>
            <a:r>
              <a:rPr lang="cs-CZ" sz="1800" dirty="0"/>
              <a:t> Edwarda T. </a:t>
            </a:r>
            <a:r>
              <a:rPr lang="cs-CZ" sz="1800" dirty="0" err="1"/>
              <a:t>Halla</a:t>
            </a:r>
            <a:r>
              <a:rPr lang="cs-CZ" sz="1800" dirty="0"/>
              <a:t>, </a:t>
            </a:r>
            <a:r>
              <a:rPr lang="cs-CZ" sz="1800" dirty="0" err="1"/>
              <a:t>holanďana</a:t>
            </a:r>
            <a:r>
              <a:rPr lang="cs-CZ" sz="1800" dirty="0"/>
              <a:t> </a:t>
            </a:r>
            <a:r>
              <a:rPr lang="cs-CZ" sz="1800" dirty="0" err="1"/>
              <a:t>Fonse</a:t>
            </a:r>
            <a:r>
              <a:rPr lang="cs-CZ" sz="1800" dirty="0"/>
              <a:t> </a:t>
            </a:r>
            <a:r>
              <a:rPr lang="cs-CZ" sz="1800" dirty="0" err="1"/>
              <a:t>Trompenaarse</a:t>
            </a:r>
            <a:r>
              <a:rPr lang="cs-CZ" sz="1800" dirty="0"/>
              <a:t> a </a:t>
            </a:r>
            <a:r>
              <a:rPr lang="cs-CZ" sz="1800" dirty="0" err="1"/>
              <a:t>francouze</a:t>
            </a:r>
            <a:r>
              <a:rPr lang="cs-CZ" sz="1800" dirty="0"/>
              <a:t> Jacquesa </a:t>
            </a:r>
            <a:r>
              <a:rPr lang="cs-CZ" sz="1800" dirty="0" err="1"/>
              <a:t>Demorgona</a:t>
            </a:r>
            <a:r>
              <a:rPr lang="cs-CZ" sz="1800" dirty="0"/>
              <a:t>. . 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Interkulturní dimenze</a:t>
            </a:r>
          </a:p>
        </p:txBody>
      </p:sp>
    </p:spTree>
    <p:extLst>
      <p:ext uri="{BB962C8B-B14F-4D97-AF65-F5344CB8AC3E}">
        <p14:creationId xmlns:p14="http://schemas.microsoft.com/office/powerpoint/2010/main" val="1382207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Jedním z manažerských přístupů, který byl formulován už v polovině minulého století P. </a:t>
            </a:r>
            <a:r>
              <a:rPr lang="cs-CZ" sz="1800" dirty="0" err="1"/>
              <a:t>Druckerem</a:t>
            </a:r>
            <a:r>
              <a:rPr lang="cs-CZ" sz="1800" dirty="0"/>
              <a:t>, je Management by </a:t>
            </a:r>
            <a:r>
              <a:rPr lang="cs-CZ" sz="1800" dirty="0" err="1"/>
              <a:t>objectives</a:t>
            </a:r>
            <a:r>
              <a:rPr lang="cs-CZ" sz="1800" dirty="0"/>
              <a:t>, ve zkratce MBO, řízení podle cílů.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Jedná </a:t>
            </a:r>
            <a:r>
              <a:rPr lang="cs-CZ" sz="1800" dirty="0"/>
              <a:t>se o zvláštní participativní přístup managementu, který se snaží spojit cíle organizace s výkonem a rozvojem jednotlivých zaměstnanců.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Základem </a:t>
            </a:r>
            <a:r>
              <a:rPr lang="cs-CZ" sz="1800" dirty="0"/>
              <a:t>systému, jak říká samotný název tohoto přístupu, je řízení podle cílů.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Základními </a:t>
            </a:r>
            <a:r>
              <a:rPr lang="cs-CZ" sz="1800" dirty="0"/>
              <a:t>prvky jsou: cíle a plány, účast jednotlivých manažerů na schvalování cílů a kritérií výkonu jednotlivých jednotek a průběžné posuzování a vyhodnocování výsledků. 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Metoda </a:t>
            </a:r>
            <a:r>
              <a:rPr lang="cs-CZ" sz="1800" dirty="0"/>
              <a:t>MBO zvyšuje participaci zaměstnanců na řízení organizace, posiluje jejich motivaci a upevňuje přenášení cílů z vedení organizace na nižší stupně řízení.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Management by </a:t>
            </a:r>
            <a:r>
              <a:rPr lang="cs-CZ" dirty="0" err="1" smtClean="0"/>
              <a:t>Objectives</a:t>
            </a:r>
            <a:r>
              <a:rPr lang="cs-CZ" dirty="0" smtClean="0"/>
              <a:t> MBO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152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b="1" dirty="0" err="1"/>
              <a:t>Geert</a:t>
            </a:r>
            <a:r>
              <a:rPr lang="cs-CZ" sz="2000" b="1" dirty="0"/>
              <a:t> </a:t>
            </a:r>
            <a:r>
              <a:rPr lang="cs-CZ" sz="2000" b="1" dirty="0" err="1"/>
              <a:t>Hofstede</a:t>
            </a:r>
            <a:r>
              <a:rPr lang="cs-CZ" sz="2000" b="1" dirty="0"/>
              <a:t> </a:t>
            </a:r>
            <a:r>
              <a:rPr lang="cs-CZ" sz="2000" dirty="0"/>
              <a:t>identifikoval na základě korelačně statistického a faktorově analytického vyhodnocení čtyři základní kulturní dimenze, které vyjadřují nejobecnější úroveň kulturních rozdílů mezi zeměmi. Kulturní rozdíly vyjádřené v těchto (pomocí) kulturních dimenzích vedou k odlišnému pojetí základních parametrů života lidí a výrazně ovlivňují oblast práce a managementu. </a:t>
            </a:r>
          </a:p>
          <a:p>
            <a:pPr algn="just"/>
            <a:r>
              <a:rPr lang="cs-CZ" sz="2000" i="1" dirty="0"/>
              <a:t>Rozpětí moci v hierarchii</a:t>
            </a:r>
            <a:r>
              <a:rPr lang="cs-CZ" sz="2000" dirty="0"/>
              <a:t> vyjadřuje, do jaké míry jsou v určité kultuře akceptovány mocenské poměry. </a:t>
            </a:r>
          </a:p>
          <a:p>
            <a:pPr algn="just"/>
            <a:r>
              <a:rPr lang="cs-CZ" sz="2000" i="1" dirty="0"/>
              <a:t>Individualismus/kolektivismus</a:t>
            </a:r>
            <a:r>
              <a:rPr lang="cs-CZ" sz="2000" dirty="0"/>
              <a:t> vyjadřuje, do jaké míry se členové určité kultury definují (vnímají, cítí být) jako součást sociální pospolitosti a do jaké míry se cítí být jí zavázání. 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/>
            <a:endParaRPr lang="cs-CZ" sz="2000" dirty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Interkulturní dimenze – G. </a:t>
            </a:r>
            <a:r>
              <a:rPr lang="cs-CZ" dirty="0" err="1"/>
              <a:t>Hofstede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4826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3215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i="1" dirty="0"/>
              <a:t>Vyhýbání se nejistotě</a:t>
            </a:r>
            <a:r>
              <a:rPr lang="cs-CZ" sz="2000" dirty="0"/>
              <a:t> vyjadřuje do jaké míry nejasné a víceznačné situace vyvolávají v určité kultuře nejistotu a obavy. </a:t>
            </a:r>
          </a:p>
          <a:p>
            <a:pPr lvl="0" algn="just"/>
            <a:r>
              <a:rPr lang="cs-CZ" sz="2000" i="1" dirty="0"/>
              <a:t>Maskulinita/feminita</a:t>
            </a:r>
            <a:r>
              <a:rPr lang="cs-CZ" sz="2000" dirty="0"/>
              <a:t> vyjadřuje, do jaké míry jsou v určité kultuře od sebe oddělovány mužské a ženské role a do jaké míry jsou pevně stanovené. </a:t>
            </a:r>
          </a:p>
          <a:p>
            <a:pPr algn="just"/>
            <a:r>
              <a:rPr lang="cs-CZ" sz="2000" i="1" dirty="0"/>
              <a:t>Dlouhodobá orientace</a:t>
            </a:r>
            <a:r>
              <a:rPr lang="cs-CZ" sz="2000" dirty="0"/>
              <a:t> vyjadřuje do jaké míry je v určité kultuře oceňováno dlouhodobé myšlení.</a:t>
            </a: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Interkulturní dimenze – G. </a:t>
            </a:r>
            <a:r>
              <a:rPr lang="cs-CZ" dirty="0" err="1"/>
              <a:t>Hofstede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88740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85FAF1D5-43FA-47A0-993E-EBD7EE5C6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107F4-DA13-442F-83D3-7BA9808D92F9}" type="slidenum">
              <a:rPr lang="cs-CZ" altLang="cs-CZ"/>
              <a:pPr/>
              <a:t>22</a:t>
            </a:fld>
            <a:endParaRPr lang="cs-CZ" altLang="cs-CZ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BC82B4DA-9770-4F01-B138-5E625E18A9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57350" y="457200"/>
            <a:ext cx="5829300" cy="1143000"/>
          </a:xfrm>
        </p:spPr>
        <p:txBody>
          <a:bodyPr/>
          <a:lstStyle/>
          <a:p>
            <a:r>
              <a:rPr lang="cs-CZ" altLang="cs-CZ" sz="1800" b="1" u="sng"/>
              <a:t>Power Distance Index</a:t>
            </a:r>
            <a:br>
              <a:rPr lang="cs-CZ" altLang="cs-CZ" sz="1800" b="1" u="sng"/>
            </a:br>
            <a:r>
              <a:rPr lang="cs-CZ" altLang="cs-CZ" sz="1800" b="1" u="sng"/>
              <a:t/>
            </a:r>
            <a:br>
              <a:rPr lang="cs-CZ" altLang="cs-CZ" sz="1800" b="1" u="sng"/>
            </a:br>
            <a:r>
              <a:rPr lang="cs-CZ" altLang="cs-CZ" sz="1350"/>
              <a:t>expresses the extent to which less powerful members of a society accept</a:t>
            </a:r>
            <a:br>
              <a:rPr lang="cs-CZ" altLang="cs-CZ" sz="1350"/>
            </a:br>
            <a:r>
              <a:rPr lang="cs-CZ" altLang="cs-CZ" sz="1350"/>
              <a:t> and agree that power is not distributed equally</a:t>
            </a:r>
            <a:endParaRPr lang="cs-CZ" altLang="cs-CZ" sz="1800" b="1"/>
          </a:p>
        </p:txBody>
      </p:sp>
      <p:graphicFrame>
        <p:nvGraphicFramePr>
          <p:cNvPr id="6147" name="Object 3">
            <a:extLst>
              <a:ext uri="{FF2B5EF4-FFF2-40B4-BE49-F238E27FC236}">
                <a16:creationId xmlns:a16="http://schemas.microsoft.com/office/drawing/2014/main" id="{ABBCFB83-365D-4659-8578-A08B7B5CEB52}"/>
              </a:ext>
            </a:extLst>
          </p:cNvPr>
          <p:cNvGraphicFramePr>
            <a:graphicFrameLocks noGrp="1" noChangeAspect="1"/>
          </p:cNvGraphicFramePr>
          <p:nvPr>
            <p:ph type="chart" idx="1"/>
          </p:nvPr>
        </p:nvGraphicFramePr>
        <p:xfrm>
          <a:off x="1593056" y="1364457"/>
          <a:ext cx="5891213" cy="33218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Graf" r:id="rId4" imgW="9934945" imgH="5286764" progId="Excel.Chart.8">
                  <p:embed/>
                </p:oleObj>
              </mc:Choice>
              <mc:Fallback>
                <p:oleObj name="Graf" r:id="rId4" imgW="9934945" imgH="5286764" progId="Excel.Chart.8">
                  <p:embed/>
                  <p:pic>
                    <p:nvPicPr>
                      <p:cNvPr id="6147" name="Object 3">
                        <a:extLst>
                          <a:ext uri="{FF2B5EF4-FFF2-40B4-BE49-F238E27FC236}">
                            <a16:creationId xmlns:a16="http://schemas.microsoft.com/office/drawing/2014/main" id="{ABBCFB83-365D-4659-8578-A08B7B5CEB5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3056" y="1364457"/>
                        <a:ext cx="5891213" cy="33218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8" name="Text Box 4">
            <a:extLst>
              <a:ext uri="{FF2B5EF4-FFF2-40B4-BE49-F238E27FC236}">
                <a16:creationId xmlns:a16="http://schemas.microsoft.com/office/drawing/2014/main" id="{1044553F-0B0C-4E98-85C5-77B971B618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1391" y="1"/>
            <a:ext cx="60579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 sz="1200" i="1"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cs-CZ" altLang="cs-CZ" sz="1200" i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oing </a:t>
            </a:r>
            <a:r>
              <a:rPr lang="cs-CZ" altLang="cs-CZ" sz="1200" i="1"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cs-CZ" altLang="cs-CZ" sz="1200" i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usiness</a:t>
            </a:r>
            <a:r>
              <a:rPr lang="cs-CZ" altLang="cs-CZ" sz="1200" i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altLang="cs-CZ" sz="1200" i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in the Czech Republic</a:t>
            </a:r>
            <a:r>
              <a:rPr lang="cs-CZ" altLang="cs-CZ" sz="12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545214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B03418D2-E976-4DF9-BAE8-29A22E4B3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C1236-FE3E-4F08-BB1A-02B0D71CC5E4}" type="slidenum">
              <a:rPr lang="cs-CZ" altLang="cs-CZ"/>
              <a:pPr/>
              <a:t>23</a:t>
            </a:fld>
            <a:endParaRPr lang="cs-CZ" altLang="cs-CZ"/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B7FA6E1C-30D0-4524-A760-F1E9B2C739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57350" y="457200"/>
            <a:ext cx="5829300" cy="1143000"/>
          </a:xfrm>
        </p:spPr>
        <p:txBody>
          <a:bodyPr/>
          <a:lstStyle/>
          <a:p>
            <a:r>
              <a:rPr lang="cs-CZ" altLang="cs-CZ" sz="1800" b="1" u="sng"/>
              <a:t>Uncertainty Avoidance Index</a:t>
            </a:r>
            <a:br>
              <a:rPr lang="cs-CZ" altLang="cs-CZ" sz="1800" b="1" u="sng"/>
            </a:br>
            <a:r>
              <a:rPr lang="cs-CZ" altLang="cs-CZ" sz="1800" b="1" u="sng"/>
              <a:t/>
            </a:r>
            <a:br>
              <a:rPr lang="cs-CZ" altLang="cs-CZ" sz="1800" b="1" u="sng"/>
            </a:br>
            <a:r>
              <a:rPr lang="cs-CZ" altLang="cs-CZ" sz="1350"/>
              <a:t>mirrors a society´s attitude to and the treatment of the uncertainties</a:t>
            </a:r>
            <a:br>
              <a:rPr lang="cs-CZ" altLang="cs-CZ" sz="1350"/>
            </a:br>
            <a:r>
              <a:rPr lang="cs-CZ" altLang="cs-CZ" sz="1350"/>
              <a:t> and ambiguities of everyday life</a:t>
            </a:r>
            <a:endParaRPr lang="cs-CZ" altLang="cs-CZ" sz="1800" b="1" u="sng"/>
          </a:p>
        </p:txBody>
      </p:sp>
      <p:graphicFrame>
        <p:nvGraphicFramePr>
          <p:cNvPr id="8195" name="Object 3">
            <a:extLst>
              <a:ext uri="{FF2B5EF4-FFF2-40B4-BE49-F238E27FC236}">
                <a16:creationId xmlns:a16="http://schemas.microsoft.com/office/drawing/2014/main" id="{5C3E0A74-71DA-4E4E-9A51-A6BBBBB77F7E}"/>
              </a:ext>
            </a:extLst>
          </p:cNvPr>
          <p:cNvGraphicFramePr>
            <a:graphicFrameLocks noGrp="1" noChangeAspect="1"/>
          </p:cNvGraphicFramePr>
          <p:nvPr>
            <p:ph type="chart" idx="1"/>
          </p:nvPr>
        </p:nvGraphicFramePr>
        <p:xfrm>
          <a:off x="1624012" y="1215628"/>
          <a:ext cx="5882879" cy="34706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Graf" r:id="rId3" imgW="10115928" imgH="5591624" progId="Excel.Chart.8">
                  <p:embed/>
                </p:oleObj>
              </mc:Choice>
              <mc:Fallback>
                <p:oleObj name="Graf" r:id="rId3" imgW="10115928" imgH="5591624" progId="Excel.Chart.8">
                  <p:embed/>
                  <p:pic>
                    <p:nvPicPr>
                      <p:cNvPr id="8195" name="Object 3">
                        <a:extLst>
                          <a:ext uri="{FF2B5EF4-FFF2-40B4-BE49-F238E27FC236}">
                            <a16:creationId xmlns:a16="http://schemas.microsoft.com/office/drawing/2014/main" id="{5C3E0A74-71DA-4E4E-9A51-A6BBBBB77F7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4012" y="1215628"/>
                        <a:ext cx="5882879" cy="34706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6" name="Text Box 4">
            <a:extLst>
              <a:ext uri="{FF2B5EF4-FFF2-40B4-BE49-F238E27FC236}">
                <a16:creationId xmlns:a16="http://schemas.microsoft.com/office/drawing/2014/main" id="{912B0AAD-03EF-4088-9AA0-14B336EB2D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1"/>
            <a:ext cx="5943600" cy="588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 sz="1200" i="1"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cs-CZ" altLang="cs-CZ" sz="1200" i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oing </a:t>
            </a:r>
            <a:r>
              <a:rPr lang="cs-CZ" altLang="cs-CZ" sz="1200" i="1"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cs-CZ" altLang="cs-CZ" sz="1200" i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usiness</a:t>
            </a:r>
            <a:r>
              <a:rPr lang="cs-CZ" altLang="cs-CZ" sz="1200" i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altLang="cs-CZ" sz="1200" i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in the Czech Republic</a:t>
            </a:r>
            <a:r>
              <a:rPr lang="cs-CZ" altLang="cs-CZ" sz="12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>
              <a:spcBef>
                <a:spcPct val="50000"/>
              </a:spcBef>
            </a:pPr>
            <a:endParaRPr lang="cs-CZ" altLang="cs-CZ" sz="1350"/>
          </a:p>
        </p:txBody>
      </p:sp>
    </p:spTree>
    <p:extLst>
      <p:ext uri="{BB962C8B-B14F-4D97-AF65-F5344CB8AC3E}">
        <p14:creationId xmlns:p14="http://schemas.microsoft.com/office/powerpoint/2010/main" val="25537607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5E164400-C311-45B3-A5EB-C16A041BD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2F3A7-883D-4833-8998-FF34D7E756DA}" type="slidenum">
              <a:rPr lang="cs-CZ" altLang="cs-CZ"/>
              <a:pPr/>
              <a:t>24</a:t>
            </a:fld>
            <a:endParaRPr lang="cs-CZ" altLang="cs-CZ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66174418-3642-4648-93DD-0AC80A8110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57350" y="457201"/>
            <a:ext cx="5829300" cy="1088231"/>
          </a:xfrm>
        </p:spPr>
        <p:txBody>
          <a:bodyPr/>
          <a:lstStyle/>
          <a:p>
            <a:r>
              <a:rPr lang="cs-CZ" altLang="cs-CZ" sz="1800" b="1" u="sng"/>
              <a:t>Individualism Index</a:t>
            </a:r>
            <a:br>
              <a:rPr lang="cs-CZ" altLang="cs-CZ" sz="1800" b="1" u="sng"/>
            </a:br>
            <a:r>
              <a:rPr lang="cs-CZ" altLang="cs-CZ" sz="1800" b="1" u="sng"/>
              <a:t/>
            </a:r>
            <a:br>
              <a:rPr lang="cs-CZ" altLang="cs-CZ" sz="1800" b="1" u="sng"/>
            </a:br>
            <a:r>
              <a:rPr lang="cs-CZ" altLang="cs-CZ" sz="1350"/>
              <a:t>expresses people´s attitude to cultural nuances</a:t>
            </a:r>
            <a:br>
              <a:rPr lang="cs-CZ" altLang="cs-CZ" sz="1350"/>
            </a:br>
            <a:r>
              <a:rPr lang="cs-CZ" altLang="cs-CZ" sz="1350"/>
              <a:t> such as individuality and collectivism</a:t>
            </a:r>
            <a:endParaRPr lang="cs-CZ" altLang="cs-CZ" sz="1800" b="1" u="sng"/>
          </a:p>
        </p:txBody>
      </p:sp>
      <p:graphicFrame>
        <p:nvGraphicFramePr>
          <p:cNvPr id="9219" name="Object 3">
            <a:extLst>
              <a:ext uri="{FF2B5EF4-FFF2-40B4-BE49-F238E27FC236}">
                <a16:creationId xmlns:a16="http://schemas.microsoft.com/office/drawing/2014/main" id="{65881D7F-B1C4-492E-BA1D-36D912695324}"/>
              </a:ext>
            </a:extLst>
          </p:cNvPr>
          <p:cNvGraphicFramePr>
            <a:graphicFrameLocks noGrp="1" noChangeAspect="1"/>
          </p:cNvGraphicFramePr>
          <p:nvPr>
            <p:ph type="chart" idx="1"/>
          </p:nvPr>
        </p:nvGraphicFramePr>
        <p:xfrm>
          <a:off x="1612107" y="1226344"/>
          <a:ext cx="5885260" cy="34599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Graf" r:id="rId3" imgW="10115928" imgH="5515228" progId="Excel.Chart.8">
                  <p:embed/>
                </p:oleObj>
              </mc:Choice>
              <mc:Fallback>
                <p:oleObj name="Graf" r:id="rId3" imgW="10115928" imgH="5515228" progId="Excel.Chart.8">
                  <p:embed/>
                  <p:pic>
                    <p:nvPicPr>
                      <p:cNvPr id="9219" name="Object 3">
                        <a:extLst>
                          <a:ext uri="{FF2B5EF4-FFF2-40B4-BE49-F238E27FC236}">
                            <a16:creationId xmlns:a16="http://schemas.microsoft.com/office/drawing/2014/main" id="{65881D7F-B1C4-492E-BA1D-36D91269532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2107" y="1226344"/>
                        <a:ext cx="5885260" cy="34599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0" name="Text Box 4">
            <a:extLst>
              <a:ext uri="{FF2B5EF4-FFF2-40B4-BE49-F238E27FC236}">
                <a16:creationId xmlns:a16="http://schemas.microsoft.com/office/drawing/2014/main" id="{F81F454C-7AA9-45B0-B6B2-E6024573F6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4235" y="1"/>
            <a:ext cx="6000750" cy="588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 sz="1200" i="1"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cs-CZ" altLang="cs-CZ" sz="1200" i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oing </a:t>
            </a:r>
            <a:r>
              <a:rPr lang="cs-CZ" altLang="cs-CZ" sz="1200" i="1"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cs-CZ" altLang="cs-CZ" sz="1200" i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usiness</a:t>
            </a:r>
            <a:r>
              <a:rPr lang="cs-CZ" altLang="cs-CZ" sz="1200" i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altLang="cs-CZ" sz="1200" i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in the Czech Republic</a:t>
            </a:r>
            <a:r>
              <a:rPr lang="cs-CZ" altLang="cs-CZ" sz="12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>
              <a:spcBef>
                <a:spcPct val="50000"/>
              </a:spcBef>
            </a:pPr>
            <a:endParaRPr lang="cs-CZ" altLang="cs-CZ" sz="1350"/>
          </a:p>
        </p:txBody>
      </p:sp>
    </p:spTree>
    <p:extLst>
      <p:ext uri="{BB962C8B-B14F-4D97-AF65-F5344CB8AC3E}">
        <p14:creationId xmlns:p14="http://schemas.microsoft.com/office/powerpoint/2010/main" val="38704368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159E149F-80A8-43A2-B7BD-EA0C45AE5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260C1-6379-4585-BE0F-5C9A0EFBC689}" type="slidenum">
              <a:rPr lang="cs-CZ" altLang="cs-CZ"/>
              <a:pPr/>
              <a:t>25</a:t>
            </a:fld>
            <a:endParaRPr lang="cs-CZ" altLang="cs-CZ"/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BBEEAE50-C6CF-401A-8B8B-D2743235B2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57350" y="457200"/>
            <a:ext cx="5829300" cy="1196579"/>
          </a:xfrm>
        </p:spPr>
        <p:txBody>
          <a:bodyPr/>
          <a:lstStyle/>
          <a:p>
            <a:r>
              <a:rPr lang="cs-CZ" altLang="cs-CZ" sz="1800" b="1" u="sng"/>
              <a:t>Masculinity Index</a:t>
            </a:r>
            <a:br>
              <a:rPr lang="cs-CZ" altLang="cs-CZ" sz="1800" b="1" u="sng"/>
            </a:br>
            <a:r>
              <a:rPr lang="cs-CZ" altLang="cs-CZ" sz="1800" b="1" u="sng"/>
              <a:t/>
            </a:r>
            <a:br>
              <a:rPr lang="cs-CZ" altLang="cs-CZ" sz="1800" b="1" u="sng"/>
            </a:br>
            <a:r>
              <a:rPr lang="cs-CZ" altLang="cs-CZ" sz="1350"/>
              <a:t>determines the degree to which a society appreciates and displays</a:t>
            </a:r>
            <a:br>
              <a:rPr lang="cs-CZ" altLang="cs-CZ" sz="1350"/>
            </a:br>
            <a:r>
              <a:rPr lang="cs-CZ" altLang="cs-CZ" sz="1350"/>
              <a:t> the stereotypical male and female values and roles</a:t>
            </a:r>
            <a:endParaRPr lang="cs-CZ" altLang="cs-CZ" sz="1800" b="1" u="sng"/>
          </a:p>
        </p:txBody>
      </p:sp>
      <p:graphicFrame>
        <p:nvGraphicFramePr>
          <p:cNvPr id="10243" name="Object 3">
            <a:extLst>
              <a:ext uri="{FF2B5EF4-FFF2-40B4-BE49-F238E27FC236}">
                <a16:creationId xmlns:a16="http://schemas.microsoft.com/office/drawing/2014/main" id="{14E751E4-FA4F-47D6-A57C-3EFE041147C8}"/>
              </a:ext>
            </a:extLst>
          </p:cNvPr>
          <p:cNvGraphicFramePr>
            <a:graphicFrameLocks noGrp="1" noChangeAspect="1"/>
          </p:cNvGraphicFramePr>
          <p:nvPr>
            <p:ph type="chart" idx="1"/>
          </p:nvPr>
        </p:nvGraphicFramePr>
        <p:xfrm>
          <a:off x="1656160" y="1204912"/>
          <a:ext cx="5849540" cy="348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Graf" r:id="rId3" imgW="10058852" imgH="5591624" progId="Excel.Chart.8">
                  <p:embed/>
                </p:oleObj>
              </mc:Choice>
              <mc:Fallback>
                <p:oleObj name="Graf" r:id="rId3" imgW="10058852" imgH="5591624" progId="Excel.Chart.8">
                  <p:embed/>
                  <p:pic>
                    <p:nvPicPr>
                      <p:cNvPr id="10243" name="Object 3">
                        <a:extLst>
                          <a:ext uri="{FF2B5EF4-FFF2-40B4-BE49-F238E27FC236}">
                            <a16:creationId xmlns:a16="http://schemas.microsoft.com/office/drawing/2014/main" id="{14E751E4-FA4F-47D6-A57C-3EFE041147C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6160" y="1204912"/>
                        <a:ext cx="5849540" cy="3481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4" name="Text Box 4">
            <a:extLst>
              <a:ext uri="{FF2B5EF4-FFF2-40B4-BE49-F238E27FC236}">
                <a16:creationId xmlns:a16="http://schemas.microsoft.com/office/drawing/2014/main" id="{207ED86B-54F5-4BE2-BACE-B186A5055A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5888" y="1"/>
            <a:ext cx="6172200" cy="588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 sz="1200" i="1"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cs-CZ" altLang="cs-CZ" sz="1200" i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oing </a:t>
            </a:r>
            <a:r>
              <a:rPr lang="cs-CZ" altLang="cs-CZ" sz="1200" i="1"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cs-CZ" altLang="cs-CZ" sz="1200" i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usiness</a:t>
            </a:r>
            <a:r>
              <a:rPr lang="cs-CZ" altLang="cs-CZ" sz="1200" i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altLang="cs-CZ" sz="1200" i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in the Czech Republic</a:t>
            </a:r>
            <a:r>
              <a:rPr lang="cs-CZ" altLang="cs-CZ" sz="12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>
              <a:spcBef>
                <a:spcPct val="50000"/>
              </a:spcBef>
            </a:pPr>
            <a:endParaRPr lang="cs-CZ" altLang="cs-CZ" sz="1350"/>
          </a:p>
        </p:txBody>
      </p:sp>
    </p:spTree>
    <p:extLst>
      <p:ext uri="{BB962C8B-B14F-4D97-AF65-F5344CB8AC3E}">
        <p14:creationId xmlns:p14="http://schemas.microsoft.com/office/powerpoint/2010/main" val="23082875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3215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b="1" dirty="0"/>
              <a:t>Edward T. </a:t>
            </a:r>
            <a:r>
              <a:rPr lang="cs-CZ" sz="2000" b="1" dirty="0" err="1"/>
              <a:t>Hall</a:t>
            </a:r>
            <a:r>
              <a:rPr lang="cs-CZ" sz="2000" b="1" dirty="0"/>
              <a:t> </a:t>
            </a:r>
            <a:r>
              <a:rPr lang="cs-CZ" sz="2000" dirty="0"/>
              <a:t>(1985, 1990) vycházel při definování kulturních dimenzí z antropologického základu a snažil se identifikovat základní dimenze lidského soužití, se kterými se musí potýkat lidé všech kultur. </a:t>
            </a:r>
          </a:p>
          <a:p>
            <a:pPr algn="just"/>
            <a:r>
              <a:rPr lang="cs-CZ" sz="2000" dirty="0"/>
              <a:t>Podle </a:t>
            </a:r>
            <a:r>
              <a:rPr lang="cs-CZ" sz="2000" dirty="0" err="1"/>
              <a:t>Halla</a:t>
            </a:r>
            <a:r>
              <a:rPr lang="cs-CZ" sz="2000" dirty="0"/>
              <a:t> jsou základními kulturními dimenzemi prostor, čas a komunikace. Přičemž s ohledem na tyto dimenzí je každá kultura nucena vyvíjet určité standardy jednání.</a:t>
            </a:r>
          </a:p>
          <a:p>
            <a:pPr marL="0" indent="0" algn="just">
              <a:buNone/>
            </a:pPr>
            <a:r>
              <a:rPr lang="cs-CZ" sz="2000" b="1" i="1" dirty="0"/>
              <a:t>Na základě dimenze času</a:t>
            </a:r>
            <a:r>
              <a:rPr lang="cs-CZ" sz="2000" b="1" dirty="0"/>
              <a:t> </a:t>
            </a:r>
            <a:r>
              <a:rPr lang="cs-CZ" sz="2000" dirty="0"/>
              <a:t>rozlišuje </a:t>
            </a:r>
            <a:r>
              <a:rPr lang="cs-CZ" sz="2000" dirty="0" err="1"/>
              <a:t>Hall</a:t>
            </a:r>
            <a:r>
              <a:rPr lang="cs-CZ" sz="2000" dirty="0"/>
              <a:t> kultury s monochronním a </a:t>
            </a:r>
            <a:r>
              <a:rPr lang="cs-CZ" sz="2000" dirty="0" err="1"/>
              <a:t>polychronním</a:t>
            </a:r>
            <a:r>
              <a:rPr lang="cs-CZ" sz="2000" dirty="0"/>
              <a:t> vnímáním času. </a:t>
            </a:r>
          </a:p>
          <a:p>
            <a:pPr algn="just"/>
            <a:r>
              <a:rPr lang="cs-CZ" sz="2000" dirty="0"/>
              <a:t>V </a:t>
            </a:r>
            <a:r>
              <a:rPr lang="cs-CZ" sz="2000" i="1" dirty="0" err="1"/>
              <a:t>monochronně</a:t>
            </a:r>
            <a:r>
              <a:rPr lang="cs-CZ" sz="2000" i="1" dirty="0"/>
              <a:t> orientovaných kulturách </a:t>
            </a:r>
            <a:r>
              <a:rPr lang="cs-CZ" sz="2000" dirty="0"/>
              <a:t>představuje ubíhající čas lineární osu, na které musí být umístěna jednání uskutečňující se v zamýšleném pořadí. </a:t>
            </a: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Interkulturní dimenze – Edward T. </a:t>
            </a:r>
            <a:r>
              <a:rPr lang="cs-CZ" dirty="0" err="1"/>
              <a:t>Hall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6532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indent="0" algn="just">
              <a:buNone/>
            </a:pPr>
            <a:r>
              <a:rPr lang="cs-CZ" sz="2000" dirty="0"/>
              <a:t>Na členy v </a:t>
            </a:r>
            <a:r>
              <a:rPr lang="cs-CZ" sz="2000" dirty="0" err="1"/>
              <a:t>monochronně</a:t>
            </a:r>
            <a:r>
              <a:rPr lang="cs-CZ" sz="2000" dirty="0"/>
              <a:t> orientovaných kulturách jsou kladeny vysoké požadavky na plánovací schopnosti a spolehlivost jedinců a společenských systémů. Typická je nízká míra tolerance vůči časovým kolizím a přerušování jednání.</a:t>
            </a:r>
          </a:p>
          <a:p>
            <a:pPr algn="just"/>
            <a:r>
              <a:rPr lang="cs-CZ" sz="2000" i="1" dirty="0"/>
              <a:t>V </a:t>
            </a:r>
            <a:r>
              <a:rPr lang="cs-CZ" sz="2000" i="1" dirty="0" err="1"/>
              <a:t>polychronně</a:t>
            </a:r>
            <a:r>
              <a:rPr lang="cs-CZ" sz="2000" i="1" dirty="0"/>
              <a:t> orientovaných kulturách </a:t>
            </a:r>
            <a:r>
              <a:rPr lang="cs-CZ" sz="2000" dirty="0"/>
              <a:t>mohou probíhat různá jednání nebo aktivity v jednom okamžiku. V těchto kulturách jsou kladeny na členy vysoké požadavky na časovou flexibilitu a existuje přiměřeně vysoká tolerance vůči časovým kolizím a přerušování.</a:t>
            </a:r>
          </a:p>
          <a:p>
            <a:pPr marL="0" indent="0" algn="just">
              <a:buNone/>
            </a:pPr>
            <a:r>
              <a:rPr lang="cs-CZ" sz="2000" b="1" i="1" dirty="0"/>
              <a:t>Na základě dimenze komunikace</a:t>
            </a:r>
            <a:r>
              <a:rPr lang="cs-CZ" sz="2000" b="1" dirty="0"/>
              <a:t> </a:t>
            </a:r>
            <a:r>
              <a:rPr lang="cs-CZ" sz="2000" dirty="0"/>
              <a:t>rozlišuje </a:t>
            </a:r>
            <a:r>
              <a:rPr lang="cs-CZ" sz="2000" dirty="0" err="1"/>
              <a:t>Hall</a:t>
            </a:r>
            <a:r>
              <a:rPr lang="cs-CZ" sz="2000" dirty="0"/>
              <a:t> nízký (slabý) komunikační kontext a vysoký (silný) komunikační kontext. Přívlastky nízký a vysoký posuzují rozsah, v jakém se při komunikaci používá nonverbální kontext.</a:t>
            </a: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Interkulturní dimenze – Edward T. </a:t>
            </a:r>
            <a:r>
              <a:rPr lang="cs-CZ" dirty="0" err="1"/>
              <a:t>Hall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33820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i="1" dirty="0"/>
              <a:t>Kultury s nízkým kontextem </a:t>
            </a:r>
            <a:r>
              <a:rPr lang="cs-CZ" sz="2000" dirty="0"/>
              <a:t>jsou typické snahou vyjádřit všechny relevantní informace v komunikaci explicitně, přímo, tak, aby posluchači zbylo co nejméně prostoru pro vlastní dodatečnou interpretaci. </a:t>
            </a:r>
          </a:p>
          <a:p>
            <a:pPr algn="just"/>
            <a:r>
              <a:rPr lang="cs-CZ" sz="2000" i="1" dirty="0"/>
              <a:t>V kulturách s vysokým kontextem </a:t>
            </a:r>
            <a:r>
              <a:rPr lang="cs-CZ" sz="2000" dirty="0"/>
              <a:t>(doprovázené implicitní a nepřímou komunikací) je kontext komunikační situace (atmosféra, neverbální signály apod.) vnímán jako podstatná součást komunikace, v nichž je obsažena podstatná část sdělení. To, co je skutečně slovně vyjádřeno, je doprovázeno implicitní a nepřímou komunikací a mnohoznačných obrazných přirovnání a náznaků.</a:t>
            </a: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Interkulturní dimenze – Edward T. </a:t>
            </a:r>
            <a:r>
              <a:rPr lang="cs-CZ" dirty="0" err="1"/>
              <a:t>Hall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99436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940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900" b="1" dirty="0" err="1"/>
              <a:t>Fons</a:t>
            </a:r>
            <a:r>
              <a:rPr lang="cs-CZ" sz="1900" b="1" dirty="0"/>
              <a:t> </a:t>
            </a:r>
            <a:r>
              <a:rPr lang="cs-CZ" sz="1900" b="1" dirty="0" err="1"/>
              <a:t>Trompenaars</a:t>
            </a:r>
            <a:r>
              <a:rPr lang="cs-CZ" sz="1900" b="1" dirty="0"/>
              <a:t> </a:t>
            </a:r>
            <a:r>
              <a:rPr lang="cs-CZ" sz="1900" dirty="0"/>
              <a:t>vytvořil vlastní model kulturních dimenzí, které mají vliv na uvažování a sociální chování příslušníků jednotlivých kultur. Podle této teorie vznikají kulturní rozdíly ve třech základních oblastech lidského života: v postoji lidí k času, v postoji lidí k přírodě, v postoji lidí k ostatním lidem. </a:t>
            </a:r>
          </a:p>
          <a:p>
            <a:pPr algn="just"/>
            <a:r>
              <a:rPr lang="cs-CZ" sz="1900" dirty="0"/>
              <a:t>Na základě těchto tří oblastí lidského života rozlišuje </a:t>
            </a:r>
            <a:r>
              <a:rPr lang="cs-CZ" sz="1900" dirty="0" err="1"/>
              <a:t>Trompenaars</a:t>
            </a:r>
            <a:r>
              <a:rPr lang="cs-CZ" sz="1900" dirty="0"/>
              <a:t> 7 kulturních dimenzí. Jedna z dimenzí „individualismus/kolektivismus“ je stejně popsána jako </a:t>
            </a:r>
            <a:r>
              <a:rPr lang="cs-CZ" sz="1900" dirty="0" err="1"/>
              <a:t>Hofstedem</a:t>
            </a:r>
            <a:r>
              <a:rPr lang="cs-CZ" sz="1900" dirty="0"/>
              <a:t>.</a:t>
            </a:r>
          </a:p>
          <a:p>
            <a:pPr marL="0" indent="0" algn="just">
              <a:buNone/>
            </a:pPr>
            <a:r>
              <a:rPr lang="cs-CZ" sz="1900" dirty="0"/>
              <a:t>Do oblasti „</a:t>
            </a:r>
            <a:r>
              <a:rPr lang="cs-CZ" sz="1900" b="1" i="1" dirty="0"/>
              <a:t>postoj lidí k ostatním lidem</a:t>
            </a:r>
            <a:r>
              <a:rPr lang="cs-CZ" sz="1900" dirty="0"/>
              <a:t>“ patří následující čtyři dimenze:</a:t>
            </a:r>
          </a:p>
          <a:p>
            <a:pPr algn="just"/>
            <a:r>
              <a:rPr lang="cs-CZ" sz="1900" i="1" dirty="0"/>
              <a:t>Universalismus/partikularismus</a:t>
            </a:r>
            <a:r>
              <a:rPr lang="cs-CZ" sz="1900" dirty="0"/>
              <a:t> vyjadřuje, do jaké míry se v určité kultuře vychází z toho, že je možné stanovit všeobecná pravidla lidského soužití a že je možné jejich dodržování za všech okolností požadovat a prosazovat.</a:t>
            </a:r>
          </a:p>
          <a:p>
            <a:pPr algn="just"/>
            <a:endParaRPr lang="cs-CZ" sz="1900" dirty="0"/>
          </a:p>
          <a:p>
            <a:pPr algn="just"/>
            <a:endParaRPr lang="cs-CZ" sz="1900" dirty="0"/>
          </a:p>
          <a:p>
            <a:pPr algn="just"/>
            <a:endParaRPr lang="cs-CZ" sz="1900" dirty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900" dirty="0"/>
          </a:p>
          <a:p>
            <a:pPr algn="just"/>
            <a:endParaRPr lang="cs-CZ" sz="1900" dirty="0"/>
          </a:p>
          <a:p>
            <a:pPr algn="just"/>
            <a:endParaRPr lang="cs-CZ" sz="19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Interkulturní dimenze – </a:t>
            </a:r>
            <a:r>
              <a:rPr lang="cs-CZ" dirty="0" err="1"/>
              <a:t>Fons</a:t>
            </a:r>
            <a:r>
              <a:rPr lang="cs-CZ" dirty="0"/>
              <a:t> </a:t>
            </a:r>
            <a:r>
              <a:rPr lang="cs-CZ" dirty="0" err="1"/>
              <a:t>Trompenaars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7436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MBO představuje cyklus vzájemně propojených aktivit</a:t>
            </a:r>
            <a:r>
              <a:rPr lang="cs-CZ" sz="1800" dirty="0" smtClean="0"/>
              <a:t>.</a:t>
            </a:r>
          </a:p>
          <a:p>
            <a:pPr lvl="0" algn="just"/>
            <a:r>
              <a:rPr lang="cs-CZ" sz="1800" dirty="0"/>
              <a:t>K zajištění efektivity přístupu MBO je potřeba, aby byl spojen s efektivním a fungujícím systémem odměn a postup, který umožňuje zohlednit příspěvek a výkon na úrovni podřízených.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Systém </a:t>
            </a:r>
            <a:r>
              <a:rPr lang="cs-CZ" sz="1800" dirty="0"/>
              <a:t>MBO znamená, že podřízeným je zadán konečný cíl, v podobě konečného úkolu a výsledků, jakých má být dosaženo.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Stanovený </a:t>
            </a:r>
            <a:r>
              <a:rPr lang="cs-CZ" sz="1800" dirty="0"/>
              <a:t>cíl, resp. úkol, není vynucován, ale navrhován a schvalován ve spolupráci nadřízeného s podřízeným</a:t>
            </a:r>
            <a:r>
              <a:rPr lang="cs-CZ" sz="1800" dirty="0" smtClean="0"/>
              <a:t>.</a:t>
            </a:r>
          </a:p>
          <a:p>
            <a:pPr lvl="0" algn="just"/>
            <a:r>
              <a:rPr lang="cs-CZ" sz="1800" dirty="0"/>
              <a:t>Přístup MBO je velmi zajímavým přístupem, který je určen téměř pro všechny organizace a umožňuje aktivně zapojovat zaměstnance a podporovat jejich odpovědnost. Tím je také posilována loajalita zaměstnanců vůči organizaci.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Management by </a:t>
            </a:r>
            <a:r>
              <a:rPr lang="cs-CZ" dirty="0" err="1" smtClean="0"/>
              <a:t>Objectives</a:t>
            </a:r>
            <a:r>
              <a:rPr lang="cs-CZ" dirty="0" smtClean="0"/>
              <a:t> MBO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262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940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50" i="1" dirty="0"/>
              <a:t>Neutralita/afektivita</a:t>
            </a:r>
            <a:r>
              <a:rPr lang="cs-CZ" sz="1850" dirty="0"/>
              <a:t> vyjadřuje do jaké míry je v určité kultuře obvyklé vyjádřit silné pocity ve veřejných situacích. </a:t>
            </a:r>
          </a:p>
          <a:p>
            <a:pPr algn="just"/>
            <a:r>
              <a:rPr lang="cs-CZ" sz="1850" i="1" dirty="0"/>
              <a:t>Specifičnost/difúznost</a:t>
            </a:r>
            <a:r>
              <a:rPr lang="cs-CZ" sz="1850" dirty="0"/>
              <a:t> vyjadřuje jakým způsobem je v určité kultuře jiným lidem poskytován přístup k vlastní osobě. </a:t>
            </a:r>
          </a:p>
          <a:p>
            <a:pPr algn="just"/>
            <a:r>
              <a:rPr lang="cs-CZ" sz="1850" i="1" dirty="0"/>
              <a:t>Dosažený status/připisovaný status</a:t>
            </a:r>
            <a:r>
              <a:rPr lang="cs-CZ" sz="1850" dirty="0"/>
              <a:t> vyjadřuje, jak člověk získává v určité kultuře společenský status. </a:t>
            </a:r>
          </a:p>
          <a:p>
            <a:pPr marL="0" indent="0" algn="just">
              <a:buNone/>
            </a:pPr>
            <a:r>
              <a:rPr lang="cs-CZ" sz="1850" dirty="0"/>
              <a:t>S ohledem na </a:t>
            </a:r>
            <a:r>
              <a:rPr lang="cs-CZ" sz="1850" b="1" i="1" dirty="0"/>
              <a:t>postoj lidí k přírodě </a:t>
            </a:r>
            <a:r>
              <a:rPr lang="cs-CZ" sz="1850" dirty="0"/>
              <a:t>rozlišuje </a:t>
            </a:r>
            <a:r>
              <a:rPr lang="cs-CZ" sz="1850" dirty="0" err="1"/>
              <a:t>Fons</a:t>
            </a:r>
            <a:r>
              <a:rPr lang="cs-CZ" sz="1850" dirty="0"/>
              <a:t> </a:t>
            </a:r>
            <a:r>
              <a:rPr lang="cs-CZ" sz="1850" dirty="0" err="1"/>
              <a:t>Trompenaars</a:t>
            </a:r>
            <a:r>
              <a:rPr lang="cs-CZ" sz="1850" dirty="0"/>
              <a:t> tyto kultury: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1850" dirty="0"/>
              <a:t>v kulturách ve kterých se </a:t>
            </a:r>
            <a:r>
              <a:rPr lang="cs-CZ" sz="1850" i="1" dirty="0"/>
              <a:t>lidé snaží přírodu kontrolovat </a:t>
            </a:r>
            <a:r>
              <a:rPr lang="cs-CZ" sz="1850" dirty="0"/>
              <a:t>je příroda považována za moc na člověku nezávislá, se kterou člověk svádí neustálý boj;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1850" dirty="0"/>
              <a:t>u kultury v nichž se </a:t>
            </a:r>
            <a:r>
              <a:rPr lang="cs-CZ" sz="1850" i="1" dirty="0"/>
              <a:t>lidé snaží žít v souladu s přírodou</a:t>
            </a:r>
            <a:r>
              <a:rPr lang="cs-CZ" sz="1850" dirty="0"/>
              <a:t>, člověk se považuje za součást přírody, které se musí pokusit přizpůsobit tak, aby s ní mohl žít v souladu.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endParaRPr lang="cs-CZ" sz="1850" dirty="0"/>
          </a:p>
          <a:p>
            <a:pPr algn="just"/>
            <a:endParaRPr lang="cs-CZ" sz="1850" dirty="0"/>
          </a:p>
          <a:p>
            <a:pPr algn="just"/>
            <a:endParaRPr lang="cs-CZ" sz="1850" dirty="0"/>
          </a:p>
          <a:p>
            <a:pPr algn="just"/>
            <a:endParaRPr lang="cs-CZ" sz="1850" dirty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50" dirty="0"/>
          </a:p>
          <a:p>
            <a:pPr algn="just"/>
            <a:endParaRPr lang="cs-CZ" sz="1850" dirty="0"/>
          </a:p>
          <a:p>
            <a:pPr algn="just"/>
            <a:endParaRPr lang="cs-CZ" sz="185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Interkulturní dimenze – </a:t>
            </a:r>
            <a:r>
              <a:rPr lang="cs-CZ" dirty="0" err="1"/>
              <a:t>Fons</a:t>
            </a:r>
            <a:r>
              <a:rPr lang="cs-CZ" dirty="0"/>
              <a:t> </a:t>
            </a:r>
            <a:r>
              <a:rPr lang="cs-CZ" dirty="0" err="1"/>
              <a:t>Trompenaars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93605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940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/>
              <a:t>S ohledem na </a:t>
            </a:r>
            <a:r>
              <a:rPr lang="cs-CZ" sz="2000" b="1" i="1" dirty="0"/>
              <a:t>postoj lidí k času </a:t>
            </a:r>
            <a:r>
              <a:rPr lang="cs-CZ" sz="2000" dirty="0"/>
              <a:t>rozlišuje </a:t>
            </a:r>
            <a:r>
              <a:rPr lang="cs-CZ" sz="2000" dirty="0" err="1"/>
              <a:t>Fons</a:t>
            </a:r>
            <a:r>
              <a:rPr lang="cs-CZ" sz="2000" dirty="0"/>
              <a:t> </a:t>
            </a:r>
            <a:r>
              <a:rPr lang="cs-CZ" sz="2000" dirty="0" err="1"/>
              <a:t>Trompenaars</a:t>
            </a:r>
            <a:r>
              <a:rPr lang="cs-CZ" sz="2000" dirty="0"/>
              <a:t> tři formy kultury:</a:t>
            </a:r>
          </a:p>
          <a:p>
            <a:pPr lvl="0" algn="just"/>
            <a:r>
              <a:rPr lang="cs-CZ" sz="2000" i="1" dirty="0"/>
              <a:t>kultury orientované na minulost </a:t>
            </a:r>
            <a:r>
              <a:rPr lang="cs-CZ" sz="2000" dirty="0"/>
              <a:t>považují minulost za nejdůležitější časovou formu, kterou se snaží člověk opatrovat, předávat ji novým generacím a nechávat ji, aby ovlivňovala budoucnost;</a:t>
            </a:r>
          </a:p>
          <a:p>
            <a:pPr lvl="0" algn="just"/>
            <a:r>
              <a:rPr lang="cs-CZ" sz="2000" i="1" dirty="0"/>
              <a:t>kultury orientované na budoucnost </a:t>
            </a:r>
            <a:r>
              <a:rPr lang="cs-CZ" sz="2000" dirty="0"/>
              <a:t>považují za nejdůležitější realizace budoucích cílů, které musí být tím více tlačeny dopředu, čím více už bylo dosaženo;</a:t>
            </a:r>
          </a:p>
          <a:p>
            <a:pPr lvl="0" algn="just"/>
            <a:r>
              <a:rPr lang="cs-CZ" sz="2000" i="1" dirty="0"/>
              <a:t>kultury orientované na přítomnost </a:t>
            </a:r>
            <a:r>
              <a:rPr lang="cs-CZ" sz="2000" dirty="0"/>
              <a:t>považují za důležité především uznání současného okamžiku. 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Interkulturní dimenze – </a:t>
            </a:r>
            <a:r>
              <a:rPr lang="cs-CZ" dirty="0" err="1"/>
              <a:t>Fons</a:t>
            </a:r>
            <a:r>
              <a:rPr lang="cs-CZ" dirty="0"/>
              <a:t> </a:t>
            </a:r>
            <a:r>
              <a:rPr lang="cs-CZ" dirty="0" err="1"/>
              <a:t>Trompenaars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6946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940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900" i="1" dirty="0"/>
              <a:t>Jacques </a:t>
            </a:r>
            <a:r>
              <a:rPr lang="cs-CZ" sz="1900" i="1" dirty="0" err="1"/>
              <a:t>Demorgon</a:t>
            </a:r>
            <a:r>
              <a:rPr lang="cs-CZ" sz="1900" dirty="0"/>
              <a:t> vytvořil model kulturních dimenzí na základě možných lidských způsobů jednání.</a:t>
            </a:r>
          </a:p>
          <a:p>
            <a:pPr marL="0" indent="0" algn="just">
              <a:buNone/>
            </a:pPr>
            <a:r>
              <a:rPr lang="cs-CZ" sz="1900" b="1" i="1" dirty="0"/>
              <a:t>Konsekutivní/simultánní organizace jednání</a:t>
            </a:r>
            <a:endParaRPr lang="cs-CZ" sz="1900" b="1" dirty="0"/>
          </a:p>
          <a:p>
            <a:pPr algn="just"/>
            <a:r>
              <a:rPr lang="cs-CZ" sz="1900" dirty="0"/>
              <a:t>Při </a:t>
            </a:r>
            <a:r>
              <a:rPr lang="cs-CZ" sz="1900" i="1" dirty="0"/>
              <a:t>konsekutivní organizaci </a:t>
            </a:r>
            <a:r>
              <a:rPr lang="cs-CZ" sz="1900" dirty="0"/>
              <a:t>jednání se člověk soustředí na jeden úkol a plní ho krok za krokem. Přičemž každý nový krok začne teprve tehdy, když ten předchozí je definitivně splněn. Při </a:t>
            </a:r>
            <a:r>
              <a:rPr lang="cs-CZ" sz="1900" i="1" dirty="0"/>
              <a:t>simultánní organizaci </a:t>
            </a:r>
            <a:r>
              <a:rPr lang="cs-CZ" sz="1900" dirty="0"/>
              <a:t>jednání se člověk snaží řešit několik úkolů najednou a akceptuje proto nedostatky, které mohou při jednotlivých jednáních vzniknout.</a:t>
            </a:r>
          </a:p>
          <a:p>
            <a:pPr marL="0" indent="0" algn="just">
              <a:buNone/>
            </a:pPr>
            <a:r>
              <a:rPr lang="cs-CZ" sz="1900" b="1" i="1" dirty="0"/>
              <a:t>Koncentrovaná pozornost/rozptýlená pozornost</a:t>
            </a:r>
            <a:endParaRPr lang="cs-CZ" sz="1900" b="1" dirty="0"/>
          </a:p>
          <a:p>
            <a:pPr algn="just"/>
            <a:r>
              <a:rPr lang="cs-CZ" sz="1900" i="1" dirty="0"/>
              <a:t>Koncentrovaná pozornost </a:t>
            </a:r>
            <a:r>
              <a:rPr lang="cs-CZ" sz="1900" dirty="0"/>
              <a:t>je taková pozornost, která se soustředí pouze na málo věcí, zato velmi přesně a intenzivně. Za </a:t>
            </a:r>
            <a:r>
              <a:rPr lang="cs-CZ" sz="1900" i="1" dirty="0"/>
              <a:t>rozptýlenou pozornost </a:t>
            </a:r>
            <a:r>
              <a:rPr lang="cs-CZ" sz="1900" dirty="0"/>
              <a:t>se považuje taková, kdy pozorovatel vnímá velmi mnoho aspektů jedné situace, ale ne velmi přesně. </a:t>
            </a:r>
          </a:p>
          <a:p>
            <a:pPr algn="just"/>
            <a:endParaRPr lang="cs-CZ" sz="1900" dirty="0"/>
          </a:p>
          <a:p>
            <a:pPr algn="just"/>
            <a:endParaRPr lang="cs-CZ" sz="1900" dirty="0"/>
          </a:p>
          <a:p>
            <a:pPr algn="just"/>
            <a:endParaRPr lang="cs-CZ" sz="1900" dirty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900" dirty="0"/>
          </a:p>
          <a:p>
            <a:pPr algn="just"/>
            <a:endParaRPr lang="cs-CZ" sz="1900" dirty="0"/>
          </a:p>
          <a:p>
            <a:pPr algn="just"/>
            <a:endParaRPr lang="cs-CZ" sz="19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Interkulturní dimenze – Jacques </a:t>
            </a:r>
            <a:r>
              <a:rPr lang="cs-CZ" dirty="0" err="1"/>
              <a:t>Demorgon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10921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940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-457200" algn="just">
              <a:buNone/>
            </a:pPr>
            <a:r>
              <a:rPr lang="cs-CZ" sz="1900" b="1" i="1" dirty="0"/>
              <a:t>Explicitní komunikace/implicitní komunikace</a:t>
            </a:r>
            <a:endParaRPr lang="cs-CZ" sz="1900" b="1" dirty="0"/>
          </a:p>
          <a:p>
            <a:pPr algn="just"/>
            <a:r>
              <a:rPr lang="cs-CZ" sz="1900" i="1" dirty="0"/>
              <a:t>Explicitní komunikace </a:t>
            </a:r>
            <a:r>
              <a:rPr lang="cs-CZ" sz="1900" dirty="0"/>
              <a:t>je typická snahou pomocí obšírného výkladu všech relevantních informací co možná </a:t>
            </a:r>
            <a:r>
              <a:rPr lang="cs-CZ" sz="1900" dirty="0" err="1"/>
              <a:t>nejjednoznačněji</a:t>
            </a:r>
            <a:r>
              <a:rPr lang="cs-CZ" sz="1900" dirty="0"/>
              <a:t>. Při </a:t>
            </a:r>
            <a:r>
              <a:rPr lang="cs-CZ" sz="1900" i="1" dirty="0"/>
              <a:t>implicitní komunikaci </a:t>
            </a:r>
            <a:r>
              <a:rPr lang="cs-CZ" sz="1900" dirty="0"/>
              <a:t>zůstává mnoho nevysloveného, co je třeba odvodit z kontextu rozhovoru, ke kterému samozřejmě patří také vztah mezi komunikujícími partnery.</a:t>
            </a:r>
          </a:p>
          <a:p>
            <a:pPr marL="0" indent="0" algn="just">
              <a:buNone/>
            </a:pPr>
            <a:r>
              <a:rPr lang="cs-CZ" sz="1900" b="1" i="1" dirty="0"/>
              <a:t>Objektivní vyjadřování/subjektivní vyjadřování</a:t>
            </a:r>
            <a:endParaRPr lang="cs-CZ" sz="1900" b="1" dirty="0"/>
          </a:p>
          <a:p>
            <a:pPr algn="just"/>
            <a:r>
              <a:rPr lang="cs-CZ" sz="1900" dirty="0"/>
              <a:t>U </a:t>
            </a:r>
            <a:r>
              <a:rPr lang="cs-CZ" sz="1900" i="1" dirty="0"/>
              <a:t>objektivního vyjadřování </a:t>
            </a:r>
            <a:r>
              <a:rPr lang="cs-CZ" sz="1900" dirty="0"/>
              <a:t>mluvčí abstrahuje velmi silně od své osoby a mluví především o vnějších skutečnostech, které se snaží prezentovat co možná </a:t>
            </a:r>
            <a:r>
              <a:rPr lang="cs-CZ" sz="1900" dirty="0" err="1"/>
              <a:t>nekorektněji</a:t>
            </a:r>
            <a:r>
              <a:rPr lang="cs-CZ" sz="1900" dirty="0"/>
              <a:t>. Při </a:t>
            </a:r>
            <a:r>
              <a:rPr lang="cs-CZ" sz="1900" i="1" dirty="0"/>
              <a:t>subjektivním vyjadřování </a:t>
            </a:r>
            <a:r>
              <a:rPr lang="cs-CZ" sz="1900" dirty="0"/>
              <a:t>je sám mluvčí hlavním obsahem komunikace a snaží se zprostředkovat svůj vlastní, osobní pohled nebo názor co možná nejobsáhleji a nejnázorněji.</a:t>
            </a:r>
          </a:p>
          <a:p>
            <a:pPr algn="just"/>
            <a:endParaRPr lang="cs-CZ" sz="1900" dirty="0"/>
          </a:p>
          <a:p>
            <a:pPr algn="just"/>
            <a:endParaRPr lang="cs-CZ" sz="1900" dirty="0"/>
          </a:p>
          <a:p>
            <a:pPr algn="just"/>
            <a:endParaRPr lang="cs-CZ" sz="1900" dirty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900" dirty="0"/>
          </a:p>
          <a:p>
            <a:pPr algn="just"/>
            <a:endParaRPr lang="cs-CZ" sz="1900" dirty="0"/>
          </a:p>
          <a:p>
            <a:pPr algn="just"/>
            <a:endParaRPr lang="cs-CZ" sz="19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Interkulturní dimenze – Jacques </a:t>
            </a:r>
            <a:r>
              <a:rPr lang="cs-CZ" dirty="0" err="1"/>
              <a:t>Demorgon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27336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940"/>
            <a:ext cx="806489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-457200" algn="just">
              <a:buNone/>
            </a:pPr>
            <a:r>
              <a:rPr lang="cs-CZ" sz="1650" b="1" i="1" dirty="0"/>
              <a:t>Orientace na úkol/orientace na lidi</a:t>
            </a:r>
            <a:endParaRPr lang="cs-CZ" sz="1650" b="1" dirty="0"/>
          </a:p>
          <a:p>
            <a:pPr algn="just"/>
            <a:r>
              <a:rPr lang="cs-CZ" sz="1650" dirty="0"/>
              <a:t>V případě </a:t>
            </a:r>
            <a:r>
              <a:rPr lang="cs-CZ" sz="1650" i="1" dirty="0"/>
              <a:t>orientace na úkol </a:t>
            </a:r>
            <a:r>
              <a:rPr lang="cs-CZ" sz="1650" dirty="0"/>
              <a:t>jsou to samy skutečnosti, které motivují člověka k jednání. Při </a:t>
            </a:r>
            <a:r>
              <a:rPr lang="cs-CZ" sz="1650" i="1" dirty="0"/>
              <a:t>orientaci na lidi </a:t>
            </a:r>
            <a:r>
              <a:rPr lang="cs-CZ" sz="1650" dirty="0"/>
              <a:t>jedná člověk proto, že splnění určitého úkolu má např. určitou souvislost s důležitými osobami.</a:t>
            </a:r>
          </a:p>
          <a:p>
            <a:pPr marL="0" indent="0" algn="just">
              <a:buNone/>
            </a:pPr>
            <a:r>
              <a:rPr lang="cs-CZ" sz="1650" b="1" i="1" dirty="0"/>
              <a:t>Vnější autorita/vnitřní autorita</a:t>
            </a:r>
            <a:endParaRPr lang="cs-CZ" sz="1650" b="1" dirty="0"/>
          </a:p>
          <a:p>
            <a:pPr algn="just"/>
            <a:r>
              <a:rPr lang="cs-CZ" sz="1650" dirty="0"/>
              <a:t>V případě </a:t>
            </a:r>
            <a:r>
              <a:rPr lang="cs-CZ" sz="1650" i="1" dirty="0"/>
              <a:t>vnější autority </a:t>
            </a:r>
            <a:r>
              <a:rPr lang="cs-CZ" sz="1650" dirty="0"/>
              <a:t>závisí vyřízení určitého úkolu na tom, zda existují osoby, které díky své pozici ve vnější hierarchické struktuře mohou splnění určitého úkolu nařídit, mohou na jeho plnění dohlížet, kontrolovat ho a posuzovat. V případě </a:t>
            </a:r>
            <a:r>
              <a:rPr lang="cs-CZ" sz="1650" i="1" dirty="0"/>
              <a:t>vnitřní autority </a:t>
            </a:r>
            <a:r>
              <a:rPr lang="cs-CZ" sz="1650" dirty="0"/>
              <a:t>se úkoly řeší i tehdy, když neexistuje žádná z vnějšku stanovená osoba, která dohlíží na vyřizování úkolů.</a:t>
            </a:r>
          </a:p>
          <a:p>
            <a:pPr marL="0" indent="0" algn="just">
              <a:buNone/>
            </a:pPr>
            <a:r>
              <a:rPr lang="cs-CZ" sz="1650" b="1" i="1" dirty="0"/>
              <a:t>Rozhodování orientované na </a:t>
            </a:r>
            <a:r>
              <a:rPr lang="cs-CZ" sz="1650" b="1" i="1" dirty="0" err="1"/>
              <a:t>dissensus</a:t>
            </a:r>
            <a:r>
              <a:rPr lang="cs-CZ" sz="1650" b="1" i="1" dirty="0"/>
              <a:t>/rozhodování orientované na konsensus</a:t>
            </a:r>
            <a:endParaRPr lang="cs-CZ" sz="1650" b="1" dirty="0"/>
          </a:p>
          <a:p>
            <a:pPr algn="just"/>
            <a:r>
              <a:rPr lang="cs-CZ" sz="1650" i="1" dirty="0" err="1"/>
              <a:t>Dissensusem</a:t>
            </a:r>
            <a:r>
              <a:rPr lang="cs-CZ" sz="1650" dirty="0"/>
              <a:t> (názorovou různorodostí) je míněno oponující chování, které může být reakcí na hierarchicky silné role jednotlivých odpovědných osob. Při způsobu </a:t>
            </a:r>
            <a:r>
              <a:rPr lang="cs-CZ" sz="1650" i="1" dirty="0"/>
              <a:t>rozhodování orientovaného na konsensus </a:t>
            </a:r>
            <a:r>
              <a:rPr lang="cs-CZ" sz="1650" dirty="0"/>
              <a:t>jsou od začátku přednášeny pouze realistické, realizovatelné myšlenky. </a:t>
            </a:r>
          </a:p>
          <a:p>
            <a:pPr algn="just"/>
            <a:endParaRPr lang="cs-CZ" sz="1650" dirty="0"/>
          </a:p>
          <a:p>
            <a:pPr algn="just"/>
            <a:endParaRPr lang="cs-CZ" sz="1650" dirty="0"/>
          </a:p>
          <a:p>
            <a:pPr algn="just"/>
            <a:endParaRPr lang="cs-CZ" sz="1650" dirty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650" dirty="0"/>
          </a:p>
          <a:p>
            <a:pPr algn="just"/>
            <a:endParaRPr lang="cs-CZ" sz="1650" dirty="0"/>
          </a:p>
          <a:p>
            <a:pPr algn="just"/>
            <a:endParaRPr lang="cs-CZ" sz="165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Interkulturní dimenze – Jacques </a:t>
            </a:r>
            <a:r>
              <a:rPr lang="cs-CZ" dirty="0" err="1"/>
              <a:t>Demorgon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31558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940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-457200" algn="just">
              <a:buNone/>
            </a:pPr>
            <a:r>
              <a:rPr lang="cs-CZ" sz="1800" b="1" i="1" dirty="0"/>
              <a:t>Odpovědnost vázána na jednotlivé osoby/spoluodpovědnost</a:t>
            </a:r>
            <a:endParaRPr lang="cs-CZ" sz="1800" b="1" dirty="0"/>
          </a:p>
          <a:p>
            <a:pPr algn="just"/>
            <a:r>
              <a:rPr lang="cs-CZ" sz="1800" dirty="0"/>
              <a:t>V případě </a:t>
            </a:r>
            <a:r>
              <a:rPr lang="cs-CZ" sz="1800" i="1" dirty="0"/>
              <a:t>odpovědnosti vázáné na jednotlivé osoby</a:t>
            </a:r>
            <a:r>
              <a:rPr lang="cs-CZ" sz="1800" dirty="0"/>
              <a:t>, nesou osoby odpovídajícím všechny důsledky. V případě </a:t>
            </a:r>
            <a:r>
              <a:rPr lang="cs-CZ" sz="1800" i="1" dirty="0"/>
              <a:t>spoluodpovědnosti</a:t>
            </a:r>
            <a:r>
              <a:rPr lang="cs-CZ" sz="1800" dirty="0"/>
              <a:t> a spolurozhodování se osoby, které nesou odpovědnost, snaží do svých rozhodování zapracovat také názory těch, jichž se tato rozhodování týkají.</a:t>
            </a:r>
          </a:p>
          <a:p>
            <a:pPr marL="0" indent="0" algn="just">
              <a:buNone/>
            </a:pPr>
            <a:r>
              <a:rPr lang="cs-CZ" sz="1800" b="1" i="1" dirty="0"/>
              <a:t>Negativní hodnocení/pozitivní hodnocení</a:t>
            </a:r>
            <a:endParaRPr lang="cs-CZ" sz="1800" b="1" dirty="0"/>
          </a:p>
          <a:p>
            <a:pPr algn="just"/>
            <a:r>
              <a:rPr lang="cs-CZ" sz="1800" dirty="0"/>
              <a:t>V případě </a:t>
            </a:r>
            <a:r>
              <a:rPr lang="cs-CZ" sz="1800" i="1" dirty="0"/>
              <a:t>negativního hodnocení </a:t>
            </a:r>
            <a:r>
              <a:rPr lang="cs-CZ" sz="1800" dirty="0"/>
              <a:t>přistupují lidé k organizacím především s určitou skepsí, odmítáním nebo dokonce odporem, protože od nich neočekávají pro sebe nic dobrého. V případě </a:t>
            </a:r>
            <a:r>
              <a:rPr lang="cs-CZ" sz="1800" i="1" dirty="0"/>
              <a:t>pozitivního hodnocení </a:t>
            </a:r>
            <a:r>
              <a:rPr lang="cs-CZ" sz="1800" dirty="0"/>
              <a:t>jsou instituce a organizace považovány za něco pozitivního, co může jednotlivcům přinést identifikaci, smysl a bezpečnost.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Interkulturní dimenze – Jacques </a:t>
            </a:r>
            <a:r>
              <a:rPr lang="cs-CZ" dirty="0" err="1"/>
              <a:t>Demorgon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52451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3550" lvl="1" algn="just">
              <a:buFont typeface="Arial" panose="020B0604020202020204" pitchFamily="34" charset="0"/>
              <a:buChar char="•"/>
            </a:pPr>
            <a:endParaRPr lang="cs-CZ" sz="1700" dirty="0" smtClean="0"/>
          </a:p>
          <a:p>
            <a:pPr algn="just"/>
            <a:endParaRPr lang="cs-CZ" sz="1700" dirty="0"/>
          </a:p>
          <a:p>
            <a:pPr algn="just"/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kompetence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b="24398"/>
          <a:stretch/>
        </p:blipFill>
        <p:spPr>
          <a:xfrm>
            <a:off x="1137320" y="1137414"/>
            <a:ext cx="5976664" cy="33065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4881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dirty="0"/>
              <a:t>K realizaci těchto opatření a překonávání interkulturních rozdílů se v současné době nastavují interkulturní kompetence. </a:t>
            </a:r>
            <a:r>
              <a:rPr lang="cs-CZ" sz="1700" b="1" dirty="0" smtClean="0"/>
              <a:t>Interkulturní </a:t>
            </a:r>
            <a:r>
              <a:rPr lang="cs-CZ" sz="1700" b="1" dirty="0"/>
              <a:t>kompetence</a:t>
            </a:r>
            <a:r>
              <a:rPr lang="cs-CZ" sz="1700" dirty="0"/>
              <a:t> </a:t>
            </a:r>
            <a:r>
              <a:rPr lang="cs-CZ" sz="1700" dirty="0" smtClean="0"/>
              <a:t>představuje </a:t>
            </a:r>
            <a:r>
              <a:rPr lang="cs-CZ" sz="1700" dirty="0"/>
              <a:t>schopnost vstupovat do interkulturních nebo přímo multikulturních sociálních situací, schopnost pochopit je v existujících kulturních dimenzích, schopnost přiměřeně je zvládat a v jejich kontextu úspěšně řešit věcné úkoly. </a:t>
            </a:r>
            <a:endParaRPr lang="cs-CZ" sz="1700" dirty="0" smtClean="0"/>
          </a:p>
          <a:p>
            <a:pPr marL="0" indent="0" algn="just">
              <a:buNone/>
            </a:pPr>
            <a:r>
              <a:rPr lang="cs-CZ" sz="1700" dirty="0" smtClean="0"/>
              <a:t>Do </a:t>
            </a:r>
            <a:r>
              <a:rPr lang="cs-CZ" sz="1700" dirty="0"/>
              <a:t>oblasti interkulturních kompetencí lze zahrnout:</a:t>
            </a:r>
          </a:p>
          <a:p>
            <a:pPr lvl="0" algn="just"/>
            <a:r>
              <a:rPr lang="cs-CZ" sz="1700" dirty="0"/>
              <a:t>poznání a pochopení cizí kultury v jejím fyzickém a systémovém rozměru;</a:t>
            </a:r>
          </a:p>
          <a:p>
            <a:pPr lvl="0" algn="just"/>
            <a:r>
              <a:rPr lang="cs-CZ" sz="1700" dirty="0"/>
              <a:t>poznání a pochopení kulturních standardů cizí kultury (sociálních hodnot, norem a vzorců jednání);</a:t>
            </a:r>
          </a:p>
          <a:p>
            <a:pPr lvl="0" algn="just"/>
            <a:r>
              <a:rPr lang="cs-CZ" sz="1700" dirty="0"/>
              <a:t>zvládnutí existence dvou různých kulturních vlivů v jedné osobě a ve vazbě na reprezentanta druhé kultury;</a:t>
            </a:r>
          </a:p>
          <a:p>
            <a:pPr algn="just"/>
            <a:r>
              <a:rPr lang="cs-CZ" sz="1700" dirty="0"/>
              <a:t>zobecnění a vytvoření účinného souboru taktik a strategií pro poznání, pochopení a komunikaci s dalšími cizími kulturami. </a:t>
            </a:r>
            <a:endParaRPr lang="cs-CZ" sz="17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700" dirty="0" smtClean="0"/>
          </a:p>
          <a:p>
            <a:pPr algn="just"/>
            <a:endParaRPr lang="cs-CZ" sz="1700" dirty="0"/>
          </a:p>
          <a:p>
            <a:pPr algn="just"/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kompetence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300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50" dirty="0"/>
              <a:t>Interkulturní manažerská kompetence je </a:t>
            </a:r>
            <a:r>
              <a:rPr lang="cs-CZ" sz="1650" dirty="0" smtClean="0"/>
              <a:t>vzájemně závislá </a:t>
            </a:r>
            <a:r>
              <a:rPr lang="cs-CZ" sz="1650" dirty="0"/>
              <a:t>s dalšími manažerskými </a:t>
            </a:r>
            <a:r>
              <a:rPr lang="cs-CZ" sz="1650" dirty="0" smtClean="0"/>
              <a:t>kompetencemi, strategickou</a:t>
            </a:r>
            <a:r>
              <a:rPr lang="cs-CZ" sz="1650" dirty="0"/>
              <a:t>, individuální, </a:t>
            </a:r>
            <a:r>
              <a:rPr lang="cs-CZ" sz="1650" dirty="0" smtClean="0"/>
              <a:t>sociální a </a:t>
            </a:r>
            <a:r>
              <a:rPr lang="cs-CZ" sz="1650" dirty="0"/>
              <a:t>odbornou kompetencí, které </a:t>
            </a:r>
            <a:r>
              <a:rPr lang="cs-CZ" sz="1650" dirty="0" smtClean="0"/>
              <a:t>významně podporují úspěšné působení </a:t>
            </a:r>
            <a:r>
              <a:rPr lang="cs-CZ" sz="1650" dirty="0"/>
              <a:t>manažera v mezinárodním </a:t>
            </a:r>
            <a:r>
              <a:rPr lang="cs-CZ" sz="1650" dirty="0" smtClean="0"/>
              <a:t>prostředí. </a:t>
            </a:r>
          </a:p>
          <a:p>
            <a:pPr algn="just"/>
            <a:r>
              <a:rPr lang="cs-CZ" sz="1650" dirty="0"/>
              <a:t>Pod pojmem </a:t>
            </a:r>
            <a:r>
              <a:rPr lang="cs-CZ" sz="1650" b="1" dirty="0"/>
              <a:t>strategická kompetence </a:t>
            </a:r>
            <a:r>
              <a:rPr lang="cs-CZ" sz="1650" dirty="0" smtClean="0"/>
              <a:t>je </a:t>
            </a:r>
            <a:r>
              <a:rPr lang="cs-CZ" sz="1650" dirty="0"/>
              <a:t>chápáno </a:t>
            </a:r>
            <a:r>
              <a:rPr lang="cs-CZ" sz="1650" dirty="0" smtClean="0"/>
              <a:t>finanční řízení, řízení </a:t>
            </a:r>
            <a:r>
              <a:rPr lang="cs-CZ" sz="1650" dirty="0"/>
              <a:t>rizik, </a:t>
            </a:r>
            <a:r>
              <a:rPr lang="cs-CZ" sz="1650" dirty="0" smtClean="0"/>
              <a:t>znalostí</a:t>
            </a:r>
            <a:r>
              <a:rPr lang="cs-CZ" sz="1650" dirty="0"/>
              <a:t>, </a:t>
            </a:r>
            <a:r>
              <a:rPr lang="cs-CZ" sz="1650" dirty="0" smtClean="0"/>
              <a:t>organizační </a:t>
            </a:r>
            <a:r>
              <a:rPr lang="cs-CZ" sz="1650" dirty="0"/>
              <a:t>schopnosti, schopnost </a:t>
            </a:r>
            <a:r>
              <a:rPr lang="cs-CZ" sz="1650" dirty="0" smtClean="0"/>
              <a:t>řešit </a:t>
            </a:r>
            <a:r>
              <a:rPr lang="cs-CZ" sz="1650" dirty="0"/>
              <a:t>problémy, rozhodování a synergie. </a:t>
            </a:r>
            <a:endParaRPr lang="cs-CZ" sz="1650" dirty="0" smtClean="0"/>
          </a:p>
          <a:p>
            <a:pPr algn="just"/>
            <a:r>
              <a:rPr lang="cs-CZ" sz="1650" b="1" dirty="0" smtClean="0"/>
              <a:t>Individuální kompetence </a:t>
            </a:r>
            <a:r>
              <a:rPr lang="cs-CZ" sz="1650" dirty="0" smtClean="0"/>
              <a:t>představuje </a:t>
            </a:r>
            <a:r>
              <a:rPr lang="cs-CZ" sz="1650" dirty="0"/>
              <a:t>schopnost vlastní motivace, </a:t>
            </a:r>
            <a:r>
              <a:rPr lang="cs-CZ" sz="1650" dirty="0" smtClean="0"/>
              <a:t>sebeorganizování</a:t>
            </a:r>
            <a:r>
              <a:rPr lang="cs-CZ" sz="1650" dirty="0"/>
              <a:t>, kontroly situace, odolnost </a:t>
            </a:r>
            <a:r>
              <a:rPr lang="cs-CZ" sz="1650" dirty="0" smtClean="0"/>
              <a:t>vůči </a:t>
            </a:r>
            <a:r>
              <a:rPr lang="cs-CZ" sz="1650" dirty="0"/>
              <a:t>stresu, optimistický </a:t>
            </a:r>
            <a:r>
              <a:rPr lang="cs-CZ" sz="1650" dirty="0" smtClean="0"/>
              <a:t>přístup </a:t>
            </a:r>
            <a:r>
              <a:rPr lang="cs-CZ" sz="1650" dirty="0"/>
              <a:t>a schopnost sebekritiky. </a:t>
            </a:r>
            <a:endParaRPr lang="cs-CZ" sz="1650" dirty="0" smtClean="0"/>
          </a:p>
          <a:p>
            <a:pPr algn="just"/>
            <a:r>
              <a:rPr lang="cs-CZ" sz="1650" b="1" dirty="0" smtClean="0"/>
              <a:t>Sociální </a:t>
            </a:r>
            <a:r>
              <a:rPr lang="cs-CZ" sz="1650" b="1" dirty="0"/>
              <a:t>kompetencí </a:t>
            </a:r>
            <a:r>
              <a:rPr lang="cs-CZ" sz="1650" dirty="0" smtClean="0"/>
              <a:t>je chápána schopnost </a:t>
            </a:r>
            <a:r>
              <a:rPr lang="cs-CZ" sz="1650" dirty="0"/>
              <a:t>týmové spolupráce, </a:t>
            </a:r>
            <a:r>
              <a:rPr lang="cs-CZ" sz="1650" dirty="0" smtClean="0"/>
              <a:t>přizpůsobení </a:t>
            </a:r>
            <a:r>
              <a:rPr lang="cs-CZ" sz="1650" dirty="0"/>
              <a:t>se, komunikace, empatie, tolerance a </a:t>
            </a:r>
            <a:r>
              <a:rPr lang="cs-CZ" sz="1650" dirty="0" smtClean="0"/>
              <a:t>řídicí </a:t>
            </a:r>
            <a:r>
              <a:rPr lang="cs-CZ" sz="1650" dirty="0"/>
              <a:t>schopnosti. </a:t>
            </a:r>
          </a:p>
          <a:p>
            <a:pPr algn="just"/>
            <a:r>
              <a:rPr lang="cs-CZ" sz="1650" b="1" dirty="0"/>
              <a:t>Odborná kompetence </a:t>
            </a:r>
            <a:r>
              <a:rPr lang="cs-CZ" sz="1650" dirty="0" smtClean="0"/>
              <a:t>předpokládá </a:t>
            </a:r>
            <a:r>
              <a:rPr lang="cs-CZ" sz="1650" dirty="0"/>
              <a:t>schopnost aplikace získaných znalostí z </a:t>
            </a:r>
            <a:r>
              <a:rPr lang="cs-CZ" sz="1650" dirty="0" smtClean="0"/>
              <a:t>oboru</a:t>
            </a:r>
            <a:r>
              <a:rPr lang="cs-CZ" sz="1650" dirty="0"/>
              <a:t>, </a:t>
            </a:r>
            <a:r>
              <a:rPr lang="cs-CZ" sz="1650" dirty="0" smtClean="0"/>
              <a:t>o řízení podniku</a:t>
            </a:r>
            <a:r>
              <a:rPr lang="cs-CZ" sz="1650" dirty="0"/>
              <a:t>, moderních </a:t>
            </a:r>
            <a:r>
              <a:rPr lang="cs-CZ" sz="1650" dirty="0" smtClean="0"/>
              <a:t>komunikačních </a:t>
            </a:r>
            <a:r>
              <a:rPr lang="cs-CZ" sz="1650" dirty="0"/>
              <a:t>technologiích a mezinárodní pracovní </a:t>
            </a:r>
            <a:r>
              <a:rPr lang="cs-CZ" sz="1650" dirty="0" smtClean="0"/>
              <a:t>zkušenost.</a:t>
            </a:r>
            <a:endParaRPr lang="cs-CZ" sz="1650" dirty="0"/>
          </a:p>
          <a:p>
            <a:pPr algn="just"/>
            <a:endParaRPr lang="cs-CZ" sz="165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650" dirty="0" smtClean="0"/>
          </a:p>
          <a:p>
            <a:pPr algn="just"/>
            <a:endParaRPr lang="cs-CZ" sz="1650" dirty="0"/>
          </a:p>
          <a:p>
            <a:pPr algn="just"/>
            <a:endParaRPr lang="cs-CZ" sz="165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kompetence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798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 centru </a:t>
            </a:r>
            <a:r>
              <a:rPr lang="cs-CZ" sz="1800" dirty="0" smtClean="0"/>
              <a:t>všech </a:t>
            </a:r>
            <a:r>
              <a:rPr lang="cs-CZ" sz="1800" dirty="0"/>
              <a:t>uvedených </a:t>
            </a:r>
            <a:r>
              <a:rPr lang="cs-CZ" sz="1800" dirty="0" smtClean="0"/>
              <a:t>předpokladů se </a:t>
            </a:r>
            <a:r>
              <a:rPr lang="cs-CZ" sz="1800" dirty="0"/>
              <a:t>nachází interkulturní kompetence, kterou je </a:t>
            </a:r>
            <a:r>
              <a:rPr lang="cs-CZ" sz="1800" dirty="0" smtClean="0"/>
              <a:t>možné </a:t>
            </a:r>
            <a:r>
              <a:rPr lang="cs-CZ" sz="1800" dirty="0"/>
              <a:t>chápat </a:t>
            </a:r>
            <a:r>
              <a:rPr lang="cs-CZ" sz="1800" dirty="0" smtClean="0"/>
              <a:t>jako schopnost rozumět specifikům </a:t>
            </a:r>
            <a:r>
              <a:rPr lang="cs-CZ" sz="1800" dirty="0"/>
              <a:t>vlastní i cizích národních kultur a </a:t>
            </a:r>
            <a:r>
              <a:rPr lang="cs-CZ" sz="1800" dirty="0" smtClean="0"/>
              <a:t>zohledňovat </a:t>
            </a:r>
            <a:r>
              <a:rPr lang="cs-CZ" sz="1800" dirty="0"/>
              <a:t>je ve svém chování. </a:t>
            </a:r>
          </a:p>
          <a:p>
            <a:pPr algn="just"/>
            <a:r>
              <a:rPr lang="cs-CZ" sz="1800" dirty="0"/>
              <a:t>K této kompetenci </a:t>
            </a:r>
            <a:r>
              <a:rPr lang="cs-CZ" sz="1800" dirty="0" smtClean="0"/>
              <a:t>patří </a:t>
            </a:r>
            <a:r>
              <a:rPr lang="cs-CZ" sz="1800" dirty="0"/>
              <a:t>také jazykové znalosti, schopnost </a:t>
            </a:r>
            <a:r>
              <a:rPr lang="cs-CZ" sz="1800" dirty="0" err="1"/>
              <a:t>metakomunikace</a:t>
            </a:r>
            <a:r>
              <a:rPr lang="cs-CZ" sz="1800" dirty="0" smtClean="0"/>
              <a:t>, připravenost učit se a </a:t>
            </a:r>
            <a:r>
              <a:rPr lang="cs-CZ" sz="1800" dirty="0"/>
              <a:t>schopnost tolerance. </a:t>
            </a:r>
            <a:endParaRPr lang="cs-CZ" sz="1800" dirty="0" smtClean="0"/>
          </a:p>
          <a:p>
            <a:pPr algn="just"/>
            <a:r>
              <a:rPr lang="cs-CZ" sz="1800" dirty="0" smtClean="0"/>
              <a:t>Vzájemná </a:t>
            </a:r>
            <a:r>
              <a:rPr lang="cs-CZ" sz="1800" dirty="0"/>
              <a:t>závislost </a:t>
            </a:r>
            <a:r>
              <a:rPr lang="cs-CZ" sz="1800" dirty="0" smtClean="0"/>
              <a:t>uvedených manažerských </a:t>
            </a:r>
            <a:r>
              <a:rPr lang="cs-CZ" sz="1800" dirty="0"/>
              <a:t>kompetencí je zcela </a:t>
            </a:r>
            <a:r>
              <a:rPr lang="cs-CZ" sz="1800" dirty="0" smtClean="0"/>
              <a:t>evidentní</a:t>
            </a:r>
            <a:r>
              <a:rPr lang="cs-CZ" sz="1800" dirty="0"/>
              <a:t>. Manažer musí být </a:t>
            </a:r>
            <a:r>
              <a:rPr lang="cs-CZ" sz="1800" dirty="0" smtClean="0"/>
              <a:t>např. </a:t>
            </a:r>
            <a:r>
              <a:rPr lang="cs-CZ" sz="1800" dirty="0"/>
              <a:t>schopen, </a:t>
            </a:r>
            <a:r>
              <a:rPr lang="cs-CZ" sz="1800" dirty="0" smtClean="0"/>
              <a:t>odborně vysvětlit </a:t>
            </a:r>
            <a:r>
              <a:rPr lang="cs-CZ" sz="1800" dirty="0"/>
              <a:t>a komunikovat své rozhodnutí </a:t>
            </a:r>
            <a:r>
              <a:rPr lang="cs-CZ" sz="1800" dirty="0" smtClean="0"/>
              <a:t>ostatním pracovníkům </a:t>
            </a:r>
            <a:r>
              <a:rPr lang="cs-CZ" sz="1800" dirty="0"/>
              <a:t>svého týmu tak, aby dosáhl maximální míry </a:t>
            </a:r>
            <a:r>
              <a:rPr lang="cs-CZ" sz="1800" dirty="0" smtClean="0"/>
              <a:t>akceptace </a:t>
            </a:r>
            <a:r>
              <a:rPr lang="cs-CZ" sz="1800" dirty="0"/>
              <a:t>zadávaného úkolu. </a:t>
            </a:r>
          </a:p>
          <a:p>
            <a:pPr algn="just"/>
            <a:r>
              <a:rPr lang="cs-CZ" sz="1800" dirty="0"/>
              <a:t>K </a:t>
            </a:r>
            <a:r>
              <a:rPr lang="cs-CZ" sz="1800" dirty="0" smtClean="0"/>
              <a:t>úspěšnému </a:t>
            </a:r>
            <a:r>
              <a:rPr lang="cs-CZ" sz="1800" dirty="0"/>
              <a:t>zvládnutí </a:t>
            </a:r>
            <a:r>
              <a:rPr lang="cs-CZ" sz="1800" dirty="0" smtClean="0"/>
              <a:t>nutně potřebuje </a:t>
            </a:r>
            <a:r>
              <a:rPr lang="cs-CZ" sz="1800" dirty="0"/>
              <a:t>symbiózu jazykových znalostí, </a:t>
            </a:r>
            <a:r>
              <a:rPr lang="cs-CZ" sz="1800" dirty="0" smtClean="0"/>
              <a:t>řídících </a:t>
            </a:r>
            <a:r>
              <a:rPr lang="cs-CZ" sz="1800" dirty="0"/>
              <a:t>schopností, </a:t>
            </a:r>
            <a:r>
              <a:rPr lang="cs-CZ" sz="1800" dirty="0" smtClean="0"/>
              <a:t>empatie </a:t>
            </a:r>
            <a:r>
              <a:rPr lang="cs-CZ" sz="1800" dirty="0"/>
              <a:t>a znalost obsahu národní kultury všech </a:t>
            </a:r>
            <a:r>
              <a:rPr lang="cs-CZ" sz="1800" dirty="0" smtClean="0"/>
              <a:t>jeho členů.</a:t>
            </a:r>
            <a:endParaRPr lang="cs-CZ" sz="1800" dirty="0"/>
          </a:p>
          <a:p>
            <a:pPr algn="just"/>
            <a:endParaRPr lang="cs-CZ" sz="18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kompetence III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811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MBO jako cyklus aktivit</a:t>
            </a:r>
            <a:endParaRPr lang="cs-CZ" dirty="0"/>
          </a:p>
        </p:txBody>
      </p:sp>
      <p:sp>
        <p:nvSpPr>
          <p:cNvPr id="26" name="Ovál 25"/>
          <p:cNvSpPr/>
          <p:nvPr/>
        </p:nvSpPr>
        <p:spPr>
          <a:xfrm>
            <a:off x="1862137" y="1047750"/>
            <a:ext cx="5419725" cy="3048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7" name="Ovál 26"/>
          <p:cNvSpPr/>
          <p:nvPr/>
        </p:nvSpPr>
        <p:spPr>
          <a:xfrm>
            <a:off x="3671886" y="839366"/>
            <a:ext cx="1800225" cy="100012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8" name="Ovál 27"/>
          <p:cNvSpPr/>
          <p:nvPr/>
        </p:nvSpPr>
        <p:spPr>
          <a:xfrm>
            <a:off x="1475656" y="1638300"/>
            <a:ext cx="1562100" cy="93345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30" name="Ovál 29"/>
          <p:cNvSpPr/>
          <p:nvPr/>
        </p:nvSpPr>
        <p:spPr>
          <a:xfrm>
            <a:off x="1880642" y="3138067"/>
            <a:ext cx="1638300" cy="112395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31" name="Ovál 30"/>
          <p:cNvSpPr/>
          <p:nvPr/>
        </p:nvSpPr>
        <p:spPr>
          <a:xfrm>
            <a:off x="3780084" y="3515928"/>
            <a:ext cx="1666875" cy="106468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32" name="Ovál 31"/>
          <p:cNvSpPr/>
          <p:nvPr/>
        </p:nvSpPr>
        <p:spPr>
          <a:xfrm>
            <a:off x="5756151" y="2987290"/>
            <a:ext cx="1628775" cy="105727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33" name="Ovál 32"/>
          <p:cNvSpPr/>
          <p:nvPr/>
        </p:nvSpPr>
        <p:spPr>
          <a:xfrm>
            <a:off x="6113593" y="1307876"/>
            <a:ext cx="1733550" cy="105727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34" name="Ovál 33"/>
          <p:cNvSpPr/>
          <p:nvPr/>
        </p:nvSpPr>
        <p:spPr>
          <a:xfrm>
            <a:off x="3662362" y="2076450"/>
            <a:ext cx="1819275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cxnSp>
        <p:nvCxnSpPr>
          <p:cNvPr id="35" name="Přímá spojnice se šipkou 34"/>
          <p:cNvCxnSpPr/>
          <p:nvPr/>
        </p:nvCxnSpPr>
        <p:spPr>
          <a:xfrm flipV="1">
            <a:off x="3274404" y="2868191"/>
            <a:ext cx="466725" cy="36195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triangl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>
            <a:off x="4521690" y="3116462"/>
            <a:ext cx="9525" cy="3429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Přímá spojnice se šipkou 36"/>
          <p:cNvCxnSpPr/>
          <p:nvPr/>
        </p:nvCxnSpPr>
        <p:spPr>
          <a:xfrm flipH="1" flipV="1">
            <a:off x="5446959" y="2736599"/>
            <a:ext cx="476250" cy="381000"/>
          </a:xfrm>
          <a:prstGeom prst="straightConnector1">
            <a:avLst/>
          </a:prstGeom>
          <a:ln>
            <a:prstDash val="dash"/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ové pole 71"/>
          <p:cNvSpPr txBox="1"/>
          <p:nvPr/>
        </p:nvSpPr>
        <p:spPr>
          <a:xfrm>
            <a:off x="3935477" y="1047750"/>
            <a:ext cx="1238250" cy="43815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vyjasnění organizačních cílů a úkolů</a:t>
            </a:r>
          </a:p>
        </p:txBody>
      </p:sp>
      <p:sp>
        <p:nvSpPr>
          <p:cNvPr id="39" name="Textové pole 70"/>
          <p:cNvSpPr txBox="1"/>
          <p:nvPr/>
        </p:nvSpPr>
        <p:spPr>
          <a:xfrm>
            <a:off x="1675681" y="1836513"/>
            <a:ext cx="1162050" cy="47625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kontrola výkonu organizace</a:t>
            </a:r>
          </a:p>
        </p:txBody>
      </p:sp>
      <p:sp>
        <p:nvSpPr>
          <p:cNvPr id="40" name="Textové pole 74"/>
          <p:cNvSpPr txBox="1"/>
          <p:nvPr/>
        </p:nvSpPr>
        <p:spPr>
          <a:xfrm>
            <a:off x="2121879" y="3287912"/>
            <a:ext cx="1152525" cy="600075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monitorovací a kontrolní systém, vč. sebehodnocení</a:t>
            </a:r>
          </a:p>
        </p:txBody>
      </p:sp>
      <p:sp>
        <p:nvSpPr>
          <p:cNvPr id="41" name="Textové pole 73"/>
          <p:cNvSpPr txBox="1"/>
          <p:nvPr/>
        </p:nvSpPr>
        <p:spPr>
          <a:xfrm>
            <a:off x="3981147" y="2227830"/>
            <a:ext cx="1219200" cy="466725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úprava cílů a úkolů podřízených</a:t>
            </a:r>
          </a:p>
        </p:txBody>
      </p:sp>
      <p:sp>
        <p:nvSpPr>
          <p:cNvPr id="42" name="Textové pole 75"/>
          <p:cNvSpPr txBox="1"/>
          <p:nvPr/>
        </p:nvSpPr>
        <p:spPr>
          <a:xfrm>
            <a:off x="4054105" y="3647055"/>
            <a:ext cx="1104900" cy="600075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odsouhlasení plánů na zlepšení výkonu</a:t>
            </a:r>
          </a:p>
        </p:txBody>
      </p:sp>
      <p:sp>
        <p:nvSpPr>
          <p:cNvPr id="43" name="Textové pole 76"/>
          <p:cNvSpPr txBox="1"/>
          <p:nvPr/>
        </p:nvSpPr>
        <p:spPr>
          <a:xfrm>
            <a:off x="5932352" y="3208905"/>
            <a:ext cx="1228725" cy="43815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odsouhlasení cílů a úkolů pro podřízené</a:t>
            </a:r>
          </a:p>
        </p:txBody>
      </p:sp>
      <p:sp>
        <p:nvSpPr>
          <p:cNvPr id="44" name="Textové pole 72"/>
          <p:cNvSpPr txBox="1"/>
          <p:nvPr/>
        </p:nvSpPr>
        <p:spPr>
          <a:xfrm>
            <a:off x="6346955" y="1466877"/>
            <a:ext cx="1266825" cy="64770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posouzení a vytvoření organizační struktury</a:t>
            </a:r>
          </a:p>
        </p:txBody>
      </p:sp>
    </p:spTree>
    <p:extLst>
      <p:ext uri="{BB962C8B-B14F-4D97-AF65-F5344CB8AC3E}">
        <p14:creationId xmlns:p14="http://schemas.microsoft.com/office/powerpoint/2010/main" val="81753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 kontextu mezinárodního managementu se </a:t>
            </a:r>
            <a:r>
              <a:rPr lang="cs-CZ" sz="1800" dirty="0" smtClean="0"/>
              <a:t>setkáváme pojmy expatriot, </a:t>
            </a:r>
            <a:r>
              <a:rPr lang="cs-CZ" sz="1800" dirty="0" err="1" smtClean="0"/>
              <a:t>inpatriot</a:t>
            </a:r>
            <a:r>
              <a:rPr lang="cs-CZ" sz="1800" dirty="0" smtClean="0"/>
              <a:t> a </a:t>
            </a:r>
            <a:r>
              <a:rPr lang="cs-CZ" sz="1800" dirty="0" err="1" smtClean="0"/>
              <a:t>euromanažer</a:t>
            </a:r>
            <a:r>
              <a:rPr lang="cs-CZ" sz="1800" dirty="0" smtClean="0"/>
              <a:t>.</a:t>
            </a:r>
            <a:endParaRPr lang="cs-CZ" sz="1800" dirty="0"/>
          </a:p>
          <a:p>
            <a:pPr algn="just"/>
            <a:r>
              <a:rPr lang="cs-CZ" sz="1800" b="1" dirty="0" smtClean="0"/>
              <a:t>Expatriotem </a:t>
            </a:r>
            <a:r>
              <a:rPr lang="cs-CZ" sz="1800" dirty="0"/>
              <a:t>rozumíme manažera, který je vyslán </a:t>
            </a:r>
            <a:r>
              <a:rPr lang="cs-CZ" sz="1800" dirty="0" smtClean="0"/>
              <a:t>mateřskou společností do zahraničí </a:t>
            </a:r>
            <a:r>
              <a:rPr lang="cs-CZ" sz="1800" dirty="0"/>
              <a:t>za </a:t>
            </a:r>
            <a:r>
              <a:rPr lang="cs-CZ" sz="1800" dirty="0" smtClean="0"/>
              <a:t>účelem splnění určitého </a:t>
            </a:r>
            <a:r>
              <a:rPr lang="cs-CZ" sz="1800" dirty="0"/>
              <a:t>úkolu nebo specialistu pracujícího v </a:t>
            </a:r>
            <a:r>
              <a:rPr lang="cs-CZ" sz="1800" dirty="0" smtClean="0"/>
              <a:t>zahraničí v </a:t>
            </a:r>
            <a:r>
              <a:rPr lang="cs-CZ" sz="1800" dirty="0"/>
              <a:t>mezinárodním týmu. </a:t>
            </a:r>
            <a:endParaRPr lang="cs-CZ" sz="1800" dirty="0" smtClean="0"/>
          </a:p>
          <a:p>
            <a:pPr algn="just"/>
            <a:r>
              <a:rPr lang="cs-CZ" sz="1800" dirty="0" smtClean="0"/>
              <a:t>Za </a:t>
            </a:r>
            <a:r>
              <a:rPr lang="cs-CZ" sz="1800" b="1" dirty="0" err="1"/>
              <a:t>inpatrioty</a:t>
            </a:r>
            <a:r>
              <a:rPr lang="cs-CZ" sz="1800" dirty="0"/>
              <a:t> jsou považováni </a:t>
            </a:r>
            <a:r>
              <a:rPr lang="cs-CZ" sz="1800" dirty="0" smtClean="0"/>
              <a:t>manažeři </a:t>
            </a:r>
            <a:r>
              <a:rPr lang="cs-CZ" sz="1800" dirty="0"/>
              <a:t>relokovaní na omezenou </a:t>
            </a:r>
            <a:r>
              <a:rPr lang="cs-CZ" sz="1800" dirty="0" smtClean="0"/>
              <a:t>dobu z dceřiné společnosti </a:t>
            </a:r>
            <a:r>
              <a:rPr lang="cs-CZ" sz="1800" dirty="0"/>
              <a:t>do centrály mezinárodního podniku, a to </a:t>
            </a:r>
            <a:r>
              <a:rPr lang="cs-CZ" sz="1800" dirty="0" smtClean="0"/>
              <a:t>většinou </a:t>
            </a:r>
            <a:r>
              <a:rPr lang="cs-CZ" sz="1800" dirty="0"/>
              <a:t>za </a:t>
            </a:r>
            <a:r>
              <a:rPr lang="cs-CZ" sz="1800" dirty="0" smtClean="0"/>
              <a:t>účelem </a:t>
            </a:r>
            <a:r>
              <a:rPr lang="cs-CZ" sz="1800" dirty="0"/>
              <a:t>získání </a:t>
            </a:r>
            <a:r>
              <a:rPr lang="cs-CZ" sz="1800" dirty="0" smtClean="0"/>
              <a:t>a </a:t>
            </a:r>
            <a:r>
              <a:rPr lang="cs-CZ" sz="1800" dirty="0"/>
              <a:t>rozvinutí interkulturní </a:t>
            </a:r>
            <a:r>
              <a:rPr lang="cs-CZ" sz="1800" dirty="0" smtClean="0"/>
              <a:t>kompetence. </a:t>
            </a:r>
          </a:p>
          <a:p>
            <a:pPr algn="just"/>
            <a:r>
              <a:rPr lang="cs-CZ" sz="1800" b="1" dirty="0" err="1" smtClean="0"/>
              <a:t>Euromanažerem</a:t>
            </a:r>
            <a:r>
              <a:rPr lang="cs-CZ" sz="1800" dirty="0" smtClean="0"/>
              <a:t> </a:t>
            </a:r>
            <a:r>
              <a:rPr lang="cs-CZ" sz="1800" dirty="0"/>
              <a:t>je </a:t>
            </a:r>
            <a:r>
              <a:rPr lang="cs-CZ" sz="1800" dirty="0" smtClean="0"/>
              <a:t>označován </a:t>
            </a:r>
            <a:r>
              <a:rPr lang="cs-CZ" sz="1800" dirty="0"/>
              <a:t>takový </a:t>
            </a:r>
            <a:r>
              <a:rPr lang="cs-CZ" sz="1800" dirty="0" smtClean="0"/>
              <a:t>vedoucí </a:t>
            </a:r>
            <a:r>
              <a:rPr lang="cs-CZ" sz="1800" dirty="0"/>
              <a:t>pracovník, který vykonává </a:t>
            </a:r>
            <a:r>
              <a:rPr lang="cs-CZ" sz="1800" dirty="0" smtClean="0"/>
              <a:t>řídicí </a:t>
            </a:r>
            <a:r>
              <a:rPr lang="cs-CZ" sz="1800" dirty="0"/>
              <a:t>funkce ze své </a:t>
            </a:r>
            <a:r>
              <a:rPr lang="cs-CZ" sz="1800" dirty="0" smtClean="0"/>
              <a:t>mateřské země, </a:t>
            </a:r>
            <a:r>
              <a:rPr lang="cs-CZ" sz="1800" dirty="0"/>
              <a:t>tzv. „na dálku“ nebo-</a:t>
            </a:r>
            <a:r>
              <a:rPr lang="cs-CZ" sz="1800" dirty="0" err="1"/>
              <a:t>li</a:t>
            </a:r>
            <a:r>
              <a:rPr lang="cs-CZ" sz="1800" dirty="0"/>
              <a:t> </a:t>
            </a:r>
            <a:r>
              <a:rPr lang="cs-CZ" sz="1800" dirty="0" smtClean="0"/>
              <a:t>virtuálně. </a:t>
            </a:r>
            <a:r>
              <a:rPr lang="cs-CZ" sz="1800" dirty="0"/>
              <a:t>V </a:t>
            </a:r>
            <a:r>
              <a:rPr lang="cs-CZ" sz="1800" dirty="0" smtClean="0"/>
              <a:t>případě potřeby navštěvuje osobně jednotlivé pobočky </a:t>
            </a:r>
            <a:r>
              <a:rPr lang="cs-CZ" sz="1800" dirty="0"/>
              <a:t>v </a:t>
            </a:r>
            <a:r>
              <a:rPr lang="cs-CZ" sz="1800" dirty="0" smtClean="0"/>
              <a:t>zahraničí</a:t>
            </a:r>
            <a:r>
              <a:rPr lang="cs-CZ" sz="1800" dirty="0"/>
              <a:t>. Tento typ </a:t>
            </a:r>
            <a:r>
              <a:rPr lang="cs-CZ" sz="1800" dirty="0" smtClean="0"/>
              <a:t>manažera </a:t>
            </a:r>
            <a:r>
              <a:rPr lang="cs-CZ" sz="1800" dirty="0"/>
              <a:t>bývá v odborné </a:t>
            </a:r>
            <a:r>
              <a:rPr lang="cs-CZ" sz="1800" dirty="0" smtClean="0"/>
              <a:t>literatuře </a:t>
            </a:r>
            <a:r>
              <a:rPr lang="cs-CZ" sz="1800" dirty="0"/>
              <a:t>vymezován také jako „virtuální expatriot</a:t>
            </a:r>
            <a:r>
              <a:rPr lang="cs-CZ" sz="1800" dirty="0" smtClean="0"/>
              <a:t>“. 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Typy mezinárodních manažerů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369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Pro </a:t>
            </a:r>
            <a:r>
              <a:rPr lang="cs-CZ" sz="1800" b="1" dirty="0"/>
              <a:t>dominantní chování </a:t>
            </a:r>
            <a:r>
              <a:rPr lang="cs-CZ" sz="1800" dirty="0"/>
              <a:t>je typické, že </a:t>
            </a:r>
            <a:r>
              <a:rPr lang="cs-CZ" sz="1800" dirty="0" smtClean="0"/>
              <a:t>uznávané </a:t>
            </a:r>
            <a:r>
              <a:rPr lang="cs-CZ" sz="1800" dirty="0"/>
              <a:t>hodnoty a normy chování jsou považovány </a:t>
            </a:r>
            <a:r>
              <a:rPr lang="cs-CZ" sz="1800" dirty="0" smtClean="0"/>
              <a:t>za zcela výjimečné</a:t>
            </a:r>
            <a:r>
              <a:rPr lang="cs-CZ" sz="1800" dirty="0"/>
              <a:t>, jediné správné a </a:t>
            </a:r>
            <a:r>
              <a:rPr lang="cs-CZ" sz="1800" dirty="0" smtClean="0"/>
              <a:t>jsou tedy </a:t>
            </a:r>
            <a:r>
              <a:rPr lang="cs-CZ" sz="1800" dirty="0"/>
              <a:t>vnímány jako </a:t>
            </a:r>
            <a:r>
              <a:rPr lang="cs-CZ" sz="1800" dirty="0" smtClean="0"/>
              <a:t>nadřazené </a:t>
            </a:r>
            <a:r>
              <a:rPr lang="cs-CZ" sz="1800" dirty="0"/>
              <a:t>ostatním. </a:t>
            </a:r>
            <a:endParaRPr lang="cs-CZ" sz="1800" dirty="0" smtClean="0"/>
          </a:p>
          <a:p>
            <a:pPr algn="just"/>
            <a:r>
              <a:rPr lang="cs-CZ" sz="1800" dirty="0" smtClean="0"/>
              <a:t>U </a:t>
            </a:r>
            <a:r>
              <a:rPr lang="cs-CZ" sz="1800" b="1" dirty="0" smtClean="0"/>
              <a:t>asimilačního přístupu </a:t>
            </a:r>
            <a:r>
              <a:rPr lang="cs-CZ" sz="1800" dirty="0"/>
              <a:t>jsou </a:t>
            </a:r>
            <a:r>
              <a:rPr lang="cs-CZ" sz="1800" dirty="0" smtClean="0"/>
              <a:t>hodnoty </a:t>
            </a:r>
            <a:r>
              <a:rPr lang="cs-CZ" sz="1800" dirty="0"/>
              <a:t>a normy cizí kultury </a:t>
            </a:r>
            <a:r>
              <a:rPr lang="cs-CZ" sz="1800" dirty="0" smtClean="0"/>
              <a:t>přijímány </a:t>
            </a:r>
            <a:r>
              <a:rPr lang="cs-CZ" sz="1800" dirty="0"/>
              <a:t>za vlastní</a:t>
            </a:r>
            <a:r>
              <a:rPr lang="cs-CZ" sz="1800" dirty="0" smtClean="0"/>
              <a:t>. </a:t>
            </a:r>
            <a:endParaRPr lang="cs-CZ" sz="1800" dirty="0"/>
          </a:p>
          <a:p>
            <a:pPr algn="just"/>
            <a:r>
              <a:rPr lang="cs-CZ" sz="1800" dirty="0"/>
              <a:t>O </a:t>
            </a:r>
            <a:r>
              <a:rPr lang="cs-CZ" sz="1800" b="1" dirty="0"/>
              <a:t>divergenci</a:t>
            </a:r>
            <a:r>
              <a:rPr lang="cs-CZ" sz="1800" dirty="0"/>
              <a:t> </a:t>
            </a:r>
            <a:r>
              <a:rPr lang="cs-CZ" sz="1800" dirty="0" smtClean="0"/>
              <a:t>můžeme hovořit</a:t>
            </a:r>
            <a:r>
              <a:rPr lang="cs-CZ" sz="1800" dirty="0"/>
              <a:t>, pokud jsou obsahové prvky </a:t>
            </a:r>
            <a:r>
              <a:rPr lang="cs-CZ" sz="1800" dirty="0" smtClean="0"/>
              <a:t>střetávajících </a:t>
            </a:r>
            <a:r>
              <a:rPr lang="cs-CZ" sz="1800" dirty="0"/>
              <a:t>se kultur, a to zejména </a:t>
            </a:r>
            <a:r>
              <a:rPr lang="cs-CZ" sz="1800" dirty="0" smtClean="0"/>
              <a:t>hodnotové </a:t>
            </a:r>
            <a:r>
              <a:rPr lang="cs-CZ" sz="1800" dirty="0"/>
              <a:t>systémy a normy chování, vnímány jako </a:t>
            </a:r>
            <a:r>
              <a:rPr lang="cs-CZ" sz="1800" dirty="0" smtClean="0"/>
              <a:t>stejně významné </a:t>
            </a:r>
            <a:r>
              <a:rPr lang="cs-CZ" sz="1800" dirty="0"/>
              <a:t>a efektivní, protože jsou </a:t>
            </a:r>
            <a:r>
              <a:rPr lang="cs-CZ" sz="1800" dirty="0" smtClean="0"/>
              <a:t>mnohé </a:t>
            </a:r>
            <a:r>
              <a:rPr lang="cs-CZ" sz="1800" dirty="0"/>
              <a:t>z hodnot a norem chování </a:t>
            </a:r>
            <a:r>
              <a:rPr lang="cs-CZ" sz="1800" dirty="0" smtClean="0"/>
              <a:t>vzájemně nekompatibilní</a:t>
            </a:r>
            <a:r>
              <a:rPr lang="cs-CZ" sz="1800" dirty="0"/>
              <a:t>, mohou vést zejména v prvotních </a:t>
            </a:r>
            <a:r>
              <a:rPr lang="cs-CZ" sz="1800" dirty="0" smtClean="0"/>
              <a:t>fázích </a:t>
            </a:r>
            <a:r>
              <a:rPr lang="cs-CZ" sz="1800" dirty="0"/>
              <a:t>mezinárodní spolupráce ke vzájemným </a:t>
            </a:r>
            <a:r>
              <a:rPr lang="cs-CZ" sz="1800" dirty="0" smtClean="0"/>
              <a:t>rozkolům</a:t>
            </a:r>
            <a:r>
              <a:rPr lang="cs-CZ" sz="1800" dirty="0"/>
              <a:t>. </a:t>
            </a:r>
            <a:endParaRPr lang="cs-CZ" sz="1800" dirty="0" smtClean="0"/>
          </a:p>
          <a:p>
            <a:pPr algn="just"/>
            <a:r>
              <a:rPr lang="cs-CZ" sz="1800" dirty="0" smtClean="0"/>
              <a:t>Pouze při </a:t>
            </a:r>
            <a:r>
              <a:rPr lang="cs-CZ" sz="1800" dirty="0"/>
              <a:t>vzájemné </a:t>
            </a:r>
            <a:r>
              <a:rPr lang="cs-CZ" sz="1800" b="1" dirty="0"/>
              <a:t>syntéze</a:t>
            </a:r>
            <a:r>
              <a:rPr lang="cs-CZ" sz="1800" dirty="0"/>
              <a:t> vlastní a cizí </a:t>
            </a:r>
            <a:r>
              <a:rPr lang="cs-CZ" sz="1800" dirty="0" smtClean="0"/>
              <a:t>kultury </a:t>
            </a:r>
            <a:r>
              <a:rPr lang="cs-CZ" sz="1800" dirty="0"/>
              <a:t>se </a:t>
            </a:r>
            <a:r>
              <a:rPr lang="cs-CZ" sz="1800" dirty="0" smtClean="0"/>
              <a:t>daří zúčastněným partnerům postupně rozmělňovat </a:t>
            </a:r>
            <a:r>
              <a:rPr lang="cs-CZ" sz="1800" dirty="0"/>
              <a:t>stávající uznávané kulturní </a:t>
            </a:r>
            <a:r>
              <a:rPr lang="cs-CZ" sz="1800" dirty="0" smtClean="0"/>
              <a:t>systémy a </a:t>
            </a:r>
            <a:r>
              <a:rPr lang="cs-CZ" sz="1800" dirty="0"/>
              <a:t>formovat tak nový kvalitní interkulturní prostor.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Typy chování mezinárodních manažerů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181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Americký management má od svého zrodu značnou autoritu, která stoupla zejména po druhé světové válce. </a:t>
            </a:r>
            <a:endParaRPr lang="cs-CZ" sz="1800" dirty="0" smtClean="0"/>
          </a:p>
          <a:p>
            <a:pPr algn="just"/>
            <a:r>
              <a:rPr lang="cs-CZ" sz="1800" dirty="0" smtClean="0"/>
              <a:t>Přes </a:t>
            </a:r>
            <a:r>
              <a:rPr lang="cs-CZ" sz="1800" dirty="0"/>
              <a:t>své problémy, které americký management ve svém vývoji překonává, se v poválečném období rychle šířil zejména do zemí západní Evropy, Japonska a </a:t>
            </a:r>
            <a:r>
              <a:rPr lang="cs-CZ" sz="1800" dirty="0" err="1"/>
              <a:t>n_kterých</a:t>
            </a:r>
            <a:r>
              <a:rPr lang="cs-CZ" sz="1800" dirty="0"/>
              <a:t> tzv. nově industrializovaných zemí. </a:t>
            </a:r>
            <a:endParaRPr lang="cs-CZ" sz="1800" dirty="0" smtClean="0"/>
          </a:p>
          <a:p>
            <a:pPr algn="just"/>
            <a:r>
              <a:rPr lang="cs-CZ" sz="1800" dirty="0" smtClean="0"/>
              <a:t>S </a:t>
            </a:r>
            <a:r>
              <a:rPr lang="cs-CZ" sz="1800" dirty="0"/>
              <a:t>uplatňováním principů amerického managementu se současně přebírala i jeho terminologie. </a:t>
            </a:r>
            <a:endParaRPr lang="cs-CZ" sz="1800" dirty="0" smtClean="0"/>
          </a:p>
          <a:p>
            <a:pPr algn="just"/>
            <a:r>
              <a:rPr lang="cs-CZ" sz="1800" dirty="0" smtClean="0"/>
              <a:t>Avšak </a:t>
            </a:r>
            <a:r>
              <a:rPr lang="cs-CZ" sz="1800" dirty="0"/>
              <a:t>určité specifické prvky, vyplývající z národních tradic a zvyklostí, se přes uplatňování amerického managementu zachovaly (např. v managementech Francie, Německa, Itálie, </a:t>
            </a:r>
            <a:r>
              <a:rPr lang="cs-CZ" sz="1800" dirty="0" smtClean="0"/>
              <a:t>Holandska apod.). </a:t>
            </a:r>
          </a:p>
          <a:p>
            <a:pPr algn="just"/>
            <a:r>
              <a:rPr lang="cs-CZ" sz="1800" dirty="0" smtClean="0"/>
              <a:t>Protože </a:t>
            </a:r>
            <a:r>
              <a:rPr lang="cs-CZ" sz="1800" dirty="0"/>
              <a:t>management zemí západní Evropy, přes své národnostní zvláštnosti, uplatňuje v podstatě stejné principy a metody jako americký management, vznikl tzv. euro-americký management</a:t>
            </a:r>
            <a:r>
              <a:rPr lang="cs-CZ" sz="1800" dirty="0" smtClean="0"/>
              <a:t>. 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Americký management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78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94928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</a:t>
            </a:r>
            <a:r>
              <a:rPr lang="cs-CZ" sz="1800" dirty="0" smtClean="0"/>
              <a:t> </a:t>
            </a:r>
            <a:r>
              <a:rPr lang="cs-CZ" sz="1800" dirty="0"/>
              <a:t>USA se uplatňují minimální zásahy vlády do činnosti podniků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 smtClean="0"/>
              <a:t>Management </a:t>
            </a:r>
            <a:r>
              <a:rPr lang="cs-CZ" sz="1800" dirty="0"/>
              <a:t>amerických podniků vychází z vědeckých a pragmatických </a:t>
            </a:r>
            <a:r>
              <a:rPr lang="cs-CZ" sz="1800" dirty="0" smtClean="0"/>
              <a:t>poznatků.</a:t>
            </a:r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Vliv </a:t>
            </a:r>
            <a:r>
              <a:rPr lang="cs-CZ" sz="1800" dirty="0"/>
              <a:t>amerického managementu na management </a:t>
            </a:r>
            <a:r>
              <a:rPr lang="cs-CZ" sz="1800" dirty="0" smtClean="0"/>
              <a:t>podniků </a:t>
            </a:r>
            <a:r>
              <a:rPr lang="cs-CZ" sz="1800" dirty="0"/>
              <a:t>se projevuje nejvýrazněji v těchto oblastech </a:t>
            </a:r>
            <a:r>
              <a:rPr lang="cs-CZ" sz="1800" dirty="0" smtClean="0"/>
              <a:t>řízení:</a:t>
            </a:r>
            <a:endParaRPr lang="cs-CZ" sz="1800" dirty="0"/>
          </a:p>
          <a:p>
            <a:pPr lvl="0" algn="just"/>
            <a:r>
              <a:rPr lang="cs-CZ" sz="1800" dirty="0"/>
              <a:t>klasifikace pracovní činnosti a odměňování;</a:t>
            </a:r>
          </a:p>
          <a:p>
            <a:pPr lvl="0" algn="just"/>
            <a:r>
              <a:rPr lang="cs-CZ" sz="1800" dirty="0"/>
              <a:t>přístup k řízení z aspektu lidských vztahů;</a:t>
            </a:r>
          </a:p>
          <a:p>
            <a:pPr lvl="0" algn="just"/>
            <a:r>
              <a:rPr lang="cs-CZ" sz="1800" dirty="0"/>
              <a:t>americký systém průmyslových vztahů;</a:t>
            </a:r>
          </a:p>
          <a:p>
            <a:pPr algn="just"/>
            <a:r>
              <a:rPr lang="cs-CZ" sz="1800" dirty="0"/>
              <a:t>zvyšování produktivity práce. </a:t>
            </a:r>
            <a:r>
              <a:rPr lang="cs-CZ" sz="1800" dirty="0" smtClean="0"/>
              <a:t> 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Charakteristiky amerického managementu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685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0270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Uplatňováním amerického managementu v Japonsku (po druhé světové válce), došlo postupně ke vzniku japonského managementu se všemi specifickými rysy a důsledky konkrétního vývoje Japonska. Vznikla tzv. </a:t>
            </a:r>
            <a:r>
              <a:rPr lang="cs-CZ" sz="1800" b="1" dirty="0"/>
              <a:t>japonská škola</a:t>
            </a:r>
            <a:r>
              <a:rPr lang="cs-CZ" sz="1800" dirty="0"/>
              <a:t>, jako protiváha amerického, resp. západního managementu. </a:t>
            </a:r>
          </a:p>
          <a:p>
            <a:pPr algn="just"/>
            <a:r>
              <a:rPr lang="cs-CZ" sz="1800" dirty="0"/>
              <a:t>Zatím co v USA se uplatňují minimální zásahy vlády do činnosti podniků, v Japonsku existuje účinná spolupráce vlády a podniků, vysoko kvalifikovaná centrální regulace ekonomiky, formulování hospodářských programů (cílů) země apod. </a:t>
            </a:r>
            <a:endParaRPr lang="cs-CZ" sz="1800" dirty="0" smtClean="0"/>
          </a:p>
          <a:p>
            <a:pPr algn="just"/>
            <a:r>
              <a:rPr lang="cs-CZ" sz="1800" dirty="0" smtClean="0"/>
              <a:t>Pokud </a:t>
            </a:r>
            <a:r>
              <a:rPr lang="cs-CZ" sz="1800" dirty="0"/>
              <a:t>jde o řízení japonských </a:t>
            </a:r>
            <a:r>
              <a:rPr lang="cs-CZ" sz="1800" dirty="0" smtClean="0"/>
              <a:t>podniků, </a:t>
            </a:r>
            <a:r>
              <a:rPr lang="cs-CZ" sz="1800" dirty="0"/>
              <a:t>tak je zde výraznou charakteristikou kolektivismus, dominance kolektivních cílů a pocitů závaznosti, uplatňuje se zde princip „každému své místo“, člověk se v japonském podniku uplatní svým umem, zkušenostmi, ale má i pocit sociální jistoty, má uspokojiví pocity morální, estetické i </a:t>
            </a:r>
            <a:r>
              <a:rPr lang="cs-CZ" sz="1800" dirty="0" smtClean="0"/>
              <a:t>citové.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Japonský management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243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0270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Zatímco management amerických podniků vychází z vědeckých a pragmatických poznatků, tak management v Japonsku je chápán spíše jako umění než věda. </a:t>
            </a:r>
            <a:endParaRPr lang="cs-CZ" sz="1800" dirty="0" smtClean="0"/>
          </a:p>
          <a:p>
            <a:pPr algn="just"/>
            <a:r>
              <a:rPr lang="cs-CZ" sz="1800" dirty="0" smtClean="0"/>
              <a:t>Často </a:t>
            </a:r>
            <a:r>
              <a:rPr lang="cs-CZ" sz="1800" dirty="0"/>
              <a:t>se hovoří o tzv. japonském stylu řízení, jako jednotným systému řízení uplatňovaném v japonských podnicích. Toto chápání je však příliš zjednodušené, protože japonské podniky uplatňují takový systém řízení, který jim nejvíce vyhovuje. </a:t>
            </a:r>
            <a:endParaRPr lang="cs-CZ" sz="1800" dirty="0" smtClean="0"/>
          </a:p>
          <a:p>
            <a:pPr algn="just"/>
            <a:r>
              <a:rPr lang="cs-CZ" sz="1800" dirty="0" smtClean="0"/>
              <a:t>Je </a:t>
            </a:r>
            <a:r>
              <a:rPr lang="cs-CZ" sz="1800" dirty="0"/>
              <a:t>však realitou, že systémy řízení japonských podniků mají některé společné znaky, jako například kolektivní rozhodování (</a:t>
            </a:r>
            <a:r>
              <a:rPr lang="cs-CZ" sz="1800" dirty="0" err="1"/>
              <a:t>ringi</a:t>
            </a:r>
            <a:r>
              <a:rPr lang="cs-CZ" sz="1800" dirty="0"/>
              <a:t> systém), celoživotní pracovní poměr, systém odměňování a další. </a:t>
            </a:r>
            <a:endParaRPr lang="cs-CZ" sz="1800" dirty="0" smtClean="0"/>
          </a:p>
          <a:p>
            <a:pPr algn="just"/>
            <a:r>
              <a:rPr lang="cs-CZ" sz="1800" dirty="0" smtClean="0"/>
              <a:t>Většina </a:t>
            </a:r>
            <a:r>
              <a:rPr lang="cs-CZ" sz="1800" dirty="0"/>
              <a:t>charakteristických znaků japonského managementu je bezprostředně spojená s řízením v tradičních podnicích</a:t>
            </a:r>
            <a:r>
              <a:rPr lang="cs-CZ" sz="1800" dirty="0" smtClean="0"/>
              <a:t>.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Japonský management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975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0270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Statusový systém diferenciace pracovníků </a:t>
            </a:r>
            <a:r>
              <a:rPr lang="cs-CZ" sz="1800" dirty="0"/>
              <a:t>představuje rozdělení pracovníků v podniku na pracovníky řádné (v podniku pracují po dobu celého produktivního věku) a dočasné pracovníky (sloužící na vyrovnávání zaměstnanecké fluktuace). </a:t>
            </a:r>
            <a:r>
              <a:rPr lang="cs-CZ" sz="1800" dirty="0" smtClean="0"/>
              <a:t>Řádní </a:t>
            </a:r>
            <a:r>
              <a:rPr lang="cs-CZ" sz="1800" dirty="0"/>
              <a:t>pracovníci jsou uspořádáni do určitých kategorií, které tvoří podmínky pro kariéru. </a:t>
            </a:r>
            <a:endParaRPr lang="cs-CZ" sz="1800" dirty="0" smtClean="0"/>
          </a:p>
          <a:p>
            <a:pPr algn="just"/>
            <a:r>
              <a:rPr lang="cs-CZ" sz="1800" dirty="0" smtClean="0"/>
              <a:t>Status </a:t>
            </a:r>
            <a:r>
              <a:rPr lang="cs-CZ" sz="1800" dirty="0"/>
              <a:t>tedy podmiňuje funkční zařazení pracovníka. Japonské průmyslové podniky dodnes nemají vypracovaný systém detailního popisu práce. </a:t>
            </a:r>
            <a:endParaRPr lang="cs-CZ" sz="1800" dirty="0" smtClean="0"/>
          </a:p>
          <a:p>
            <a:pPr algn="just"/>
            <a:r>
              <a:rPr lang="cs-CZ" sz="1800" dirty="0" smtClean="0"/>
              <a:t>Individuální </a:t>
            </a:r>
            <a:r>
              <a:rPr lang="cs-CZ" sz="1800" dirty="0"/>
              <a:t>úlohy a zodpovědnost pracovníků za jejich plnění nejsou jednoznačně určené. </a:t>
            </a:r>
            <a:endParaRPr lang="cs-CZ" sz="1800" dirty="0" smtClean="0"/>
          </a:p>
          <a:p>
            <a:pPr algn="just"/>
            <a:r>
              <a:rPr lang="cs-CZ" sz="1800" dirty="0" smtClean="0"/>
              <a:t>Tradice </a:t>
            </a:r>
            <a:r>
              <a:rPr lang="cs-CZ" sz="1800" dirty="0"/>
              <a:t>japonského řízení od počátku zprůmyslňování, tzv. </a:t>
            </a:r>
            <a:r>
              <a:rPr lang="cs-CZ" sz="1800" dirty="0" err="1"/>
              <a:t>ringi</a:t>
            </a:r>
            <a:r>
              <a:rPr lang="cs-CZ" sz="1800" dirty="0"/>
              <a:t> systém rozhodování, zformoval pracovní kolektiv nesoucí plnou zodpovědnost za plnění úloh. Tento kolektivismus je výrazným prvkem i současného řízení v japonských podnicích</a:t>
            </a:r>
            <a:r>
              <a:rPr lang="cs-CZ" sz="1800" dirty="0" smtClean="0"/>
              <a:t>.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Charakteristické znaky japonského managementu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807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0270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Trénink vedoucích prostřednictvím </a:t>
            </a:r>
            <a:r>
              <a:rPr lang="cs-CZ" sz="1800" b="1" dirty="0" err="1"/>
              <a:t>ringi</a:t>
            </a:r>
            <a:r>
              <a:rPr lang="cs-CZ" sz="1800" b="1" dirty="0"/>
              <a:t> systému </a:t>
            </a:r>
            <a:r>
              <a:rPr lang="cs-CZ" sz="1800" dirty="0"/>
              <a:t>(„</a:t>
            </a:r>
            <a:r>
              <a:rPr lang="cs-CZ" sz="1800" dirty="0" err="1"/>
              <a:t>rin</a:t>
            </a:r>
            <a:r>
              <a:rPr lang="cs-CZ" sz="1800" dirty="0"/>
              <a:t>“ znamená předložit návrh nadřízenému a získat si jeho souhlas a „</a:t>
            </a:r>
            <a:r>
              <a:rPr lang="cs-CZ" sz="1800" dirty="0" err="1"/>
              <a:t>gi</a:t>
            </a:r>
            <a:r>
              <a:rPr lang="cs-CZ" sz="1800" dirty="0"/>
              <a:t>“ znamená uvažovat, rozhodovat) </a:t>
            </a:r>
            <a:r>
              <a:rPr lang="cs-CZ" sz="1800" dirty="0" smtClean="0"/>
              <a:t>jehož průběh je </a:t>
            </a:r>
            <a:r>
              <a:rPr lang="cs-CZ" sz="1800" dirty="0"/>
              <a:t>následující: nižší vedoucí pracovník na formuláři </a:t>
            </a:r>
            <a:r>
              <a:rPr lang="cs-CZ" sz="1800" dirty="0" err="1"/>
              <a:t>ringisho</a:t>
            </a:r>
            <a:r>
              <a:rPr lang="cs-CZ" sz="1800" dirty="0"/>
              <a:t> definuje návrh řešení daného systému – následuje cirkulace tohoto dokumentu mezi příslušnými sekcemi - </a:t>
            </a:r>
            <a:r>
              <a:rPr lang="cs-CZ" sz="1800" dirty="0" err="1"/>
              <a:t>ringisho</a:t>
            </a:r>
            <a:r>
              <a:rPr lang="cs-CZ" sz="1800" dirty="0"/>
              <a:t> se postupně dostane k vrcholovému vedení (k prezidentovi apod.) – když prezident vyjádří svůj souhlas, pak rozhodování je ukončeno a </a:t>
            </a:r>
            <a:r>
              <a:rPr lang="cs-CZ" sz="1800" dirty="0" err="1"/>
              <a:t>ringi</a:t>
            </a:r>
            <a:r>
              <a:rPr lang="cs-CZ" sz="1800" dirty="0"/>
              <a:t> dokument se vrátí na implementaci k iniciátorovi</a:t>
            </a:r>
            <a:r>
              <a:rPr lang="cs-CZ" sz="1800" dirty="0" smtClean="0"/>
              <a:t>.</a:t>
            </a:r>
          </a:p>
          <a:p>
            <a:pPr lvl="0" algn="just"/>
            <a:endParaRPr lang="cs-CZ" sz="1800" dirty="0" smtClean="0"/>
          </a:p>
          <a:p>
            <a:pPr lvl="0" algn="just"/>
            <a:r>
              <a:rPr lang="cs-CZ" sz="1800" b="1" dirty="0" smtClean="0"/>
              <a:t>Systém </a:t>
            </a:r>
            <a:r>
              <a:rPr lang="cs-CZ" sz="1800" b="1" dirty="0"/>
              <a:t>odměňování je založen na délce pracovního poměru a vzdělání pracovníka</a:t>
            </a:r>
            <a:r>
              <a:rPr lang="cs-CZ" sz="1800" dirty="0"/>
              <a:t>. Mzda pracovníka v konečném důsledku závisí na tom, ve které kategorii je zařazen. Tento způsob odměňování vyplývá z neexistence popisu práce a kritérií vyjadřujících individuálních výkon pracovníka.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Charakteristické znaky japonského managementu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239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Metody zdokonalování systému řízení </a:t>
            </a:r>
            <a:r>
              <a:rPr lang="cs-CZ" sz="1800" dirty="0"/>
              <a:t>jsou v tradičním japonském podniku chápány jako výchova a zdokonalování práce vedoucích pracovníků. </a:t>
            </a:r>
            <a:r>
              <a:rPr lang="cs-CZ" sz="1800" dirty="0" smtClean="0"/>
              <a:t>Mezi </a:t>
            </a:r>
            <a:r>
              <a:rPr lang="cs-CZ" sz="1800" dirty="0"/>
              <a:t>základní metody zdokonalování řízení v Japonsku </a:t>
            </a:r>
            <a:r>
              <a:rPr lang="cs-CZ" sz="1800" dirty="0" smtClean="0"/>
              <a:t>patří: </a:t>
            </a:r>
            <a:endParaRPr lang="cs-CZ" sz="1800" dirty="0"/>
          </a:p>
          <a:p>
            <a:pPr lvl="1" algn="just"/>
            <a:r>
              <a:rPr lang="cs-CZ" sz="1800" dirty="0"/>
              <a:t>výběr kádrů – do vyšších funkcí jsou jmenováni pracovníci s vyšším vzděláním, zejména pak absolventi známých univerzit a s rychlejším postupem studia;</a:t>
            </a:r>
          </a:p>
          <a:p>
            <a:pPr lvl="1" algn="just"/>
            <a:r>
              <a:rPr lang="cs-CZ" sz="1800" dirty="0"/>
              <a:t>rotace – patřila svého času mezi nejvíce používanou metodu zdokonalování řízení, jedná se o změnu pracovního zařazení vedoucích pracovníků v pravidelných časových </a:t>
            </a:r>
            <a:r>
              <a:rPr lang="cs-CZ" sz="1800" dirty="0" smtClean="0"/>
              <a:t>intervalech.</a:t>
            </a:r>
            <a:endParaRPr lang="cs-CZ" sz="1800" dirty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Charakteristické znaky japonského managementu III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218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K tomu, aby byl program MBO úspěšné, tak vyžaduje tyto </a:t>
            </a:r>
            <a:r>
              <a:rPr lang="cs-CZ" sz="1800" dirty="0" smtClean="0"/>
              <a:t>předpoklady:</a:t>
            </a:r>
            <a:endParaRPr lang="cs-CZ" sz="1800" dirty="0"/>
          </a:p>
          <a:p>
            <a:pPr lvl="0" algn="just"/>
            <a:r>
              <a:rPr lang="cs-CZ" sz="1800" dirty="0"/>
              <a:t>angažovanost a aktivitní podpora top managementu;</a:t>
            </a:r>
          </a:p>
          <a:p>
            <a:pPr lvl="0" algn="just"/>
            <a:r>
              <a:rPr lang="cs-CZ" sz="1800" dirty="0"/>
              <a:t>dohled odborníka na chod systému a porozumění všech zaměstnanců;</a:t>
            </a:r>
          </a:p>
          <a:p>
            <a:pPr lvl="0" algn="just"/>
            <a:r>
              <a:rPr lang="cs-CZ" sz="1800" dirty="0"/>
              <a:t>pozornost určená klíčovým úkolům, směrným číslům a standardům výkonu;</a:t>
            </a:r>
          </a:p>
          <a:p>
            <a:pPr lvl="0" algn="just"/>
            <a:r>
              <a:rPr lang="cs-CZ" sz="1800" dirty="0"/>
              <a:t>cíle pro organizaci výnosné, jasně definované, reálně dosažitelné a schopné zaměření;</a:t>
            </a:r>
          </a:p>
          <a:p>
            <a:pPr lvl="0" algn="just"/>
            <a:r>
              <a:rPr lang="cs-CZ" sz="1800" dirty="0"/>
              <a:t>skutečnou účast zaměstnanců na schvalování cílů a úkolů;</a:t>
            </a:r>
          </a:p>
          <a:p>
            <a:pPr lvl="0" algn="just"/>
            <a:r>
              <a:rPr lang="cs-CZ" sz="1800" dirty="0"/>
              <a:t>naladění a zájem ze strany zaměstnanců a efektivní týmová práce;</a:t>
            </a:r>
          </a:p>
          <a:p>
            <a:pPr lvl="0" algn="just"/>
            <a:r>
              <a:rPr lang="cs-CZ" sz="1800" dirty="0"/>
              <a:t>vyhýbat se nadměrnému množství kancelářských prací a zvyklostem vedoucí k mechanickému přístupu;</a:t>
            </a:r>
          </a:p>
          <a:p>
            <a:pPr algn="just"/>
            <a:r>
              <a:rPr lang="cs-CZ" sz="1800" dirty="0"/>
              <a:t>udržování hybné síly systému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Předpoklady úspěšného programu MBO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266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87120" y="703189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Metoda </a:t>
            </a:r>
            <a:r>
              <a:rPr lang="cs-CZ" sz="1800" dirty="0" err="1"/>
              <a:t>balanced</a:t>
            </a:r>
            <a:r>
              <a:rPr lang="cs-CZ" sz="1800" dirty="0"/>
              <a:t> </a:t>
            </a:r>
            <a:r>
              <a:rPr lang="cs-CZ" sz="1800" dirty="0" err="1"/>
              <a:t>scorecard</a:t>
            </a:r>
            <a:r>
              <a:rPr lang="cs-CZ" sz="1800" dirty="0"/>
              <a:t> (známá pod zkratkou BSC) představuje systém strategického řízení a měření výkonnosti organizace, jehož základem je stanovení vyváženého systému vzájemně propojených ukazatelů výkonnosti organizaci</a:t>
            </a:r>
            <a:r>
              <a:rPr lang="cs-CZ" sz="1800" dirty="0" smtClean="0"/>
              <a:t>.</a:t>
            </a:r>
          </a:p>
          <a:p>
            <a:pPr lvl="0" algn="just"/>
            <a:r>
              <a:rPr lang="cs-CZ" sz="1800" dirty="0"/>
              <a:t>Jejími tvůrci byli R. S. Kaplan a David P. </a:t>
            </a:r>
            <a:r>
              <a:rPr lang="cs-CZ" sz="1800" dirty="0" err="1"/>
              <a:t>Norton</a:t>
            </a:r>
            <a:r>
              <a:rPr lang="cs-CZ" sz="1800" dirty="0"/>
              <a:t>, kteří ji zformulovali v devadesátých létech dvacátého století.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Jedná </a:t>
            </a:r>
            <a:r>
              <a:rPr lang="cs-CZ" sz="1800" dirty="0"/>
              <a:t>se o metodu, která je univerzálně použitelná ve všech odvětvích a typech organizací. Její hlavní výhodou je právě </a:t>
            </a:r>
            <a:r>
              <a:rPr lang="cs-CZ" sz="1800" dirty="0" smtClean="0"/>
              <a:t>univerzálnost.</a:t>
            </a:r>
          </a:p>
          <a:p>
            <a:pPr lvl="0" algn="just"/>
            <a:r>
              <a:rPr lang="cs-CZ" sz="1800" dirty="0" smtClean="0"/>
              <a:t>Metoda </a:t>
            </a:r>
            <a:r>
              <a:rPr lang="cs-CZ" sz="1800" dirty="0"/>
              <a:t>BSC vytváří vazbu mezi strategií a operativní činností s důrazem na měření výkonu. Metoda BSC vznikla jako reakce na praktická zjištění, že řada strategických záměrů nebyla dotažena do konce.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Přednosti metody </a:t>
            </a:r>
            <a:r>
              <a:rPr lang="cs-CZ" sz="1800" dirty="0"/>
              <a:t>BSC </a:t>
            </a:r>
            <a:r>
              <a:rPr lang="cs-CZ" sz="1800" dirty="0" smtClean="0"/>
              <a:t>lze spatřit v</a:t>
            </a:r>
            <a:r>
              <a:rPr lang="cs-CZ" sz="1800" dirty="0"/>
              <a:t> tom, že tato metoda napomáhá systémové integraci různých organizačních procesů a programů, jako je kvalita, </a:t>
            </a:r>
            <a:r>
              <a:rPr lang="cs-CZ" sz="1800" dirty="0" err="1"/>
              <a:t>reengineering</a:t>
            </a:r>
            <a:r>
              <a:rPr lang="cs-CZ" sz="1800" dirty="0"/>
              <a:t>, aktivity ve vztahu k zákazníkům a </a:t>
            </a:r>
            <a:r>
              <a:rPr lang="cs-CZ" sz="1800" dirty="0" smtClean="0"/>
              <a:t>další.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Metoda </a:t>
            </a:r>
            <a:r>
              <a:rPr lang="cs-CZ" dirty="0" err="1" smtClean="0"/>
              <a:t>Balanced</a:t>
            </a:r>
            <a:r>
              <a:rPr lang="cs-CZ" dirty="0" smtClean="0"/>
              <a:t> </a:t>
            </a:r>
            <a:r>
              <a:rPr lang="cs-CZ" dirty="0" err="1" smtClean="0"/>
              <a:t>Scorecard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292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43558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Základní </a:t>
            </a:r>
            <a:r>
              <a:rPr lang="cs-CZ" sz="1800" dirty="0" smtClean="0"/>
              <a:t>charakteristiky </a:t>
            </a:r>
            <a:r>
              <a:rPr lang="cs-CZ" sz="1800" dirty="0"/>
              <a:t>konceptu BSC </a:t>
            </a:r>
            <a:r>
              <a:rPr lang="cs-CZ" sz="1800" dirty="0" err="1"/>
              <a:t>Marinič</a:t>
            </a:r>
            <a:r>
              <a:rPr lang="cs-CZ" sz="1800" dirty="0"/>
              <a:t> </a:t>
            </a:r>
            <a:r>
              <a:rPr lang="cs-CZ" sz="1800" dirty="0" smtClean="0"/>
              <a:t>shrnuje </a:t>
            </a:r>
            <a:r>
              <a:rPr lang="cs-CZ" sz="1800" dirty="0"/>
              <a:t>takto:</a:t>
            </a:r>
          </a:p>
          <a:p>
            <a:pPr lvl="0" algn="just"/>
            <a:r>
              <a:rPr lang="cs-CZ" sz="1800" dirty="0"/>
              <a:t>systém umožňující transformaci vizi a strategii organizace v nástroj realizace a řízení;</a:t>
            </a:r>
          </a:p>
          <a:p>
            <a:pPr lvl="0" algn="just"/>
            <a:r>
              <a:rPr lang="cs-CZ" sz="1800" dirty="0"/>
              <a:t>systém transformující strategické cíle na měřitelné, kontrolovatelné kroky;</a:t>
            </a:r>
          </a:p>
          <a:p>
            <a:pPr lvl="0" algn="just"/>
            <a:r>
              <a:rPr lang="cs-CZ" sz="1800" dirty="0"/>
              <a:t>systém sjednocující ukazatele výkonnosti do spojitého systému;</a:t>
            </a:r>
          </a:p>
          <a:p>
            <a:pPr lvl="0" algn="just"/>
            <a:r>
              <a:rPr lang="cs-CZ" sz="1800" dirty="0"/>
              <a:t>systém umožňující komplexní pohled na aktivity organizace pomoci finančních a nefinančních ukazatelů;</a:t>
            </a:r>
          </a:p>
          <a:p>
            <a:pPr lvl="0" algn="just"/>
            <a:r>
              <a:rPr lang="cs-CZ" sz="1800" dirty="0"/>
              <a:t>systém monitorující historickou výkonnost a proaktivně ovlivňující budoucnost;</a:t>
            </a:r>
          </a:p>
          <a:p>
            <a:pPr lvl="0" algn="just"/>
            <a:r>
              <a:rPr lang="cs-CZ" sz="1800" dirty="0"/>
              <a:t>systém vyvážený směrem nahoru i dolu napříč organizací.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Základní charakteristiky metody BSC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118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5768" y="987574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 smtClean="0"/>
              <a:t>Finanční </a:t>
            </a:r>
            <a:r>
              <a:rPr lang="cs-CZ" sz="1800" b="1" dirty="0"/>
              <a:t>perspektiva</a:t>
            </a:r>
            <a:r>
              <a:rPr lang="cs-CZ" sz="1800" dirty="0"/>
              <a:t> – perspektiva soustředěná na identifikaci postavení organizace na kapitálovém trhu pomocí ukazatele tržního hodnoty organizace MVA, případně pomocí ukazatele tvorby hodnoty pro akcionáře. </a:t>
            </a:r>
          </a:p>
          <a:p>
            <a:pPr lvl="0" algn="just"/>
            <a:r>
              <a:rPr lang="cs-CZ" sz="1800" b="1" dirty="0"/>
              <a:t>Z</a:t>
            </a:r>
            <a:r>
              <a:rPr lang="cs-CZ" sz="1800" b="1" dirty="0" smtClean="0"/>
              <a:t>ákaznická </a:t>
            </a:r>
            <a:r>
              <a:rPr lang="cs-CZ" sz="1800" b="1" dirty="0"/>
              <a:t>perspektiva</a:t>
            </a:r>
            <a:r>
              <a:rPr lang="cs-CZ" sz="1800" dirty="0"/>
              <a:t> – perspektiva zaměřená na hledání kompromisu mezi přáním a potřebami zákazníků a možnostmi organizace, při respektování limitů a omezení </a:t>
            </a:r>
            <a:r>
              <a:rPr lang="cs-CZ" sz="1800" dirty="0" smtClean="0"/>
              <a:t>organizace.</a:t>
            </a:r>
            <a:endParaRPr lang="cs-CZ" sz="1800" dirty="0"/>
          </a:p>
          <a:p>
            <a:pPr lvl="0" algn="just"/>
            <a:r>
              <a:rPr lang="cs-CZ" sz="1800" b="1" dirty="0" smtClean="0"/>
              <a:t>Procesní </a:t>
            </a:r>
            <a:r>
              <a:rPr lang="cs-CZ" sz="1800" b="1" dirty="0"/>
              <a:t>perspektiva</a:t>
            </a:r>
            <a:r>
              <a:rPr lang="cs-CZ" sz="1800" dirty="0"/>
              <a:t> – perspektiva soustředěná na procesy a postupy nezbytné pro fungování </a:t>
            </a:r>
            <a:r>
              <a:rPr lang="cs-CZ" sz="1800" dirty="0" smtClean="0"/>
              <a:t>organizace.</a:t>
            </a:r>
            <a:endParaRPr lang="cs-CZ" sz="1800" dirty="0"/>
          </a:p>
          <a:p>
            <a:pPr algn="just"/>
            <a:r>
              <a:rPr lang="cs-CZ" sz="1800" b="1" dirty="0" smtClean="0"/>
              <a:t>Perspektiva </a:t>
            </a:r>
            <a:r>
              <a:rPr lang="cs-CZ" sz="1800" b="1" dirty="0"/>
              <a:t>učení se a růstu</a:t>
            </a:r>
            <a:r>
              <a:rPr lang="cs-CZ" sz="1800" dirty="0"/>
              <a:t> – perspektiva zaměřená na faktory spojené s potenciálem růstu a rozvoje, který je spojen s lidským potenciálem, tedy se zaměstnanci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Perspektivy metody BSC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344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Perspektivy metody BSC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2075" y="823912"/>
            <a:ext cx="6419850" cy="3692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08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4405</TotalTime>
  <Words>4705</Words>
  <Application>Microsoft Office PowerPoint</Application>
  <PresentationFormat>Předvádění na obrazovce (16:9)</PresentationFormat>
  <Paragraphs>359</Paragraphs>
  <Slides>48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48</vt:i4>
      </vt:variant>
    </vt:vector>
  </HeadingPairs>
  <TitlesOfParts>
    <vt:vector size="54" baseType="lpstr">
      <vt:lpstr>Arial</vt:lpstr>
      <vt:lpstr>Calibri</vt:lpstr>
      <vt:lpstr>Enriqueta</vt:lpstr>
      <vt:lpstr>Times New Roman</vt:lpstr>
      <vt:lpstr>SLU</vt:lpstr>
      <vt:lpstr>Graf</vt:lpstr>
      <vt:lpstr>Manažerské techniky a přístupy II</vt:lpstr>
      <vt:lpstr>Management by Objectives MBO I</vt:lpstr>
      <vt:lpstr>Management by Objectives MBO II</vt:lpstr>
      <vt:lpstr>MBO jako cyklus aktivit</vt:lpstr>
      <vt:lpstr>Předpoklady úspěšného programu MBO </vt:lpstr>
      <vt:lpstr>Metoda Balanced Scorecard</vt:lpstr>
      <vt:lpstr>Základní charakteristiky metody BSC</vt:lpstr>
      <vt:lpstr>Perspektivy metody BSC</vt:lpstr>
      <vt:lpstr>Perspektivy metody BSC</vt:lpstr>
      <vt:lpstr>Perspektivy a měřítka BSC</vt:lpstr>
      <vt:lpstr>Proces aplikace metody BSC</vt:lpstr>
      <vt:lpstr>Sestavení metody BSC</vt:lpstr>
      <vt:lpstr>Příklad využití strategické mapy v BSC</vt:lpstr>
      <vt:lpstr>Manažerské přístupy v mezinárodním prostředí</vt:lpstr>
      <vt:lpstr>EPRG model</vt:lpstr>
      <vt:lpstr>EPRG model</vt:lpstr>
      <vt:lpstr>Interkulturní přístup</vt:lpstr>
      <vt:lpstr>Interkulturní přístup</vt:lpstr>
      <vt:lpstr>Interkulturní dimenze</vt:lpstr>
      <vt:lpstr>Interkulturní dimenze – G. Hofstede</vt:lpstr>
      <vt:lpstr>Interkulturní dimenze – G. Hofstede</vt:lpstr>
      <vt:lpstr>Power Distance Index  expresses the extent to which less powerful members of a society accept  and agree that power is not distributed equally</vt:lpstr>
      <vt:lpstr>Uncertainty Avoidance Index  mirrors a society´s attitude to and the treatment of the uncertainties  and ambiguities of everyday life</vt:lpstr>
      <vt:lpstr>Individualism Index  expresses people´s attitude to cultural nuances  such as individuality and collectivism</vt:lpstr>
      <vt:lpstr>Masculinity Index  determines the degree to which a society appreciates and displays  the stereotypical male and female values and roles</vt:lpstr>
      <vt:lpstr>Interkulturní dimenze – Edward T. Hall</vt:lpstr>
      <vt:lpstr>Interkulturní dimenze – Edward T. Hall</vt:lpstr>
      <vt:lpstr>Interkulturní dimenze – Edward T. Hall</vt:lpstr>
      <vt:lpstr>Interkulturní dimenze – Fons Trompenaars</vt:lpstr>
      <vt:lpstr>Interkulturní dimenze – Fons Trompenaars</vt:lpstr>
      <vt:lpstr>Interkulturní dimenze – Fons Trompenaars</vt:lpstr>
      <vt:lpstr>Interkulturní dimenze – Jacques Demorgon</vt:lpstr>
      <vt:lpstr>Interkulturní dimenze – Jacques Demorgon</vt:lpstr>
      <vt:lpstr>Interkulturní dimenze – Jacques Demorgon</vt:lpstr>
      <vt:lpstr>Interkulturní dimenze – Jacques Demorgon</vt:lpstr>
      <vt:lpstr>Interkulturní kompetence</vt:lpstr>
      <vt:lpstr>Interkulturní kompetence I</vt:lpstr>
      <vt:lpstr>Interkulturní kompetence II</vt:lpstr>
      <vt:lpstr>Interkulturní kompetence III</vt:lpstr>
      <vt:lpstr>Typy mezinárodních manažerů</vt:lpstr>
      <vt:lpstr>Typy chování mezinárodních manažerů</vt:lpstr>
      <vt:lpstr>Americký management</vt:lpstr>
      <vt:lpstr>Charakteristiky amerického managementu</vt:lpstr>
      <vt:lpstr>Japonský management I</vt:lpstr>
      <vt:lpstr>Japonský management II</vt:lpstr>
      <vt:lpstr>Charakteristické znaky japonského managementu I</vt:lpstr>
      <vt:lpstr>Charakteristické znaky japonského managementu II</vt:lpstr>
      <vt:lpstr>Charakteristické znaky japonského managementu III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517</cp:revision>
  <dcterms:created xsi:type="dcterms:W3CDTF">2016-07-06T15:42:34Z</dcterms:created>
  <dcterms:modified xsi:type="dcterms:W3CDTF">2022-04-25T09:04:11Z</dcterms:modified>
</cp:coreProperties>
</file>