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21" r:id="rId3"/>
    <p:sldId id="377" r:id="rId4"/>
    <p:sldId id="378" r:id="rId5"/>
    <p:sldId id="379" r:id="rId6"/>
    <p:sldId id="380" r:id="rId7"/>
    <p:sldId id="381" r:id="rId8"/>
    <p:sldId id="382" r:id="rId9"/>
    <p:sldId id="383" r:id="rId10"/>
    <p:sldId id="384" r:id="rId11"/>
    <p:sldId id="385" r:id="rId12"/>
    <p:sldId id="386" r:id="rId13"/>
    <p:sldId id="387" r:id="rId14"/>
    <p:sldId id="388" r:id="rId15"/>
    <p:sldId id="389" r:id="rId16"/>
    <p:sldId id="390" r:id="rId17"/>
    <p:sldId id="348" r:id="rId18"/>
    <p:sldId id="349"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 id="375" r:id="rId33"/>
    <p:sldId id="376"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01.03.2022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Manažerské techniky a přístupy</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a:solidFill>
                  <a:schemeClr val="bg1"/>
                </a:solidFill>
                <a:latin typeface="Times New Roman" panose="02020603050405020304" pitchFamily="18" charset="0"/>
                <a:cs typeface="Times New Roman" panose="02020603050405020304" pitchFamily="18" charset="0"/>
              </a:rPr>
              <a:t>2.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615" y="7327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princip využívaný hojně nejen v </a:t>
            </a:r>
            <a:r>
              <a:rPr lang="cs-CZ" sz="1800" dirty="0" err="1"/>
              <a:t>time</a:t>
            </a:r>
            <a:r>
              <a:rPr lang="cs-CZ" sz="1800" dirty="0"/>
              <a:t> managementu, ale i v jiných souvislostech. </a:t>
            </a:r>
          </a:p>
          <a:p>
            <a:pPr algn="just"/>
            <a:r>
              <a:rPr lang="cs-CZ" sz="1800" dirty="0"/>
              <a:t>S jeho formulací přišel na začátku 20 století italský ekonom </a:t>
            </a:r>
            <a:r>
              <a:rPr lang="cs-CZ" sz="1800" dirty="0" err="1"/>
              <a:t>Vilfredo</a:t>
            </a:r>
            <a:r>
              <a:rPr lang="cs-CZ" sz="1800" dirty="0"/>
              <a:t> </a:t>
            </a:r>
            <a:r>
              <a:rPr lang="cs-CZ" sz="1800" dirty="0" err="1"/>
              <a:t>Pareto</a:t>
            </a:r>
            <a:r>
              <a:rPr lang="cs-CZ" sz="1800" dirty="0"/>
              <a:t>. Pracuje s jednoduchým poměrem 80 : 20. </a:t>
            </a:r>
            <a:r>
              <a:rPr lang="cs-CZ" sz="1800" dirty="0" err="1"/>
              <a:t>Pareto</a:t>
            </a:r>
            <a:r>
              <a:rPr lang="cs-CZ" sz="1800" dirty="0"/>
              <a:t> původně tvrdil, že 80% bohatství kontroluje 20% lidí.</a:t>
            </a:r>
          </a:p>
          <a:p>
            <a:pPr algn="just"/>
            <a:r>
              <a:rPr lang="cs-CZ" sz="1800" dirty="0"/>
              <a:t>Z pohledu </a:t>
            </a:r>
            <a:r>
              <a:rPr lang="cs-CZ" sz="1800" dirty="0" err="1"/>
              <a:t>time</a:t>
            </a:r>
            <a:r>
              <a:rPr lang="cs-CZ" sz="1800" dirty="0"/>
              <a:t> managementu to pak znamená, že 80% času ve výsledku přináší pouze 20% výsledků.</a:t>
            </a:r>
          </a:p>
          <a:p>
            <a:pPr algn="just"/>
            <a:r>
              <a:rPr lang="cs-CZ" sz="1800" dirty="0"/>
              <a:t>Samozřejmě, že tento poměr nikdo neplatí naprosto přesně, ale je důležité je zamyslet se, jestli opravdu plnění všech úkolů a povinností má stejný efekt.</a:t>
            </a:r>
          </a:p>
          <a:p>
            <a:pPr algn="just"/>
            <a:r>
              <a:rPr lang="cs-CZ" sz="1800" dirty="0"/>
              <a:t>Praxe ukazuje, že při řízení, rozhodování či plánování je třeba soustředit se především na oněch kritických 20 % činností, čímž lze dosáhnout 80 % možného efektu. Řídící práce je tak vykonávána s největším efektem.</a:t>
            </a:r>
          </a:p>
          <a:p>
            <a:pPr algn="just"/>
            <a:endParaRPr lang="cs-CZ" sz="1800" dirty="0"/>
          </a:p>
          <a:p>
            <a:pPr algn="just"/>
            <a:endParaRPr lang="cs-CZ" sz="1800" dirty="0"/>
          </a:p>
          <a:p>
            <a:pPr algn="just"/>
            <a:endParaRPr lang="cs-CZ" sz="1800" dirty="0"/>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Paretovo</a:t>
            </a:r>
            <a:r>
              <a:rPr lang="cs-CZ" dirty="0"/>
              <a:t> pravidlo</a:t>
            </a:r>
          </a:p>
        </p:txBody>
      </p:sp>
    </p:spTree>
    <p:extLst>
      <p:ext uri="{BB962C8B-B14F-4D97-AF65-F5344CB8AC3E}">
        <p14:creationId xmlns:p14="http://schemas.microsoft.com/office/powerpoint/2010/main" val="395883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Paretovo</a:t>
            </a:r>
            <a:r>
              <a:rPr lang="cs-CZ" dirty="0"/>
              <a:t> pravidlo</a:t>
            </a:r>
          </a:p>
        </p:txBody>
      </p:sp>
      <p:pic>
        <p:nvPicPr>
          <p:cNvPr id="4" name="Obrázek 3"/>
          <p:cNvPicPr>
            <a:picLocks noChangeAspect="1"/>
          </p:cNvPicPr>
          <p:nvPr/>
        </p:nvPicPr>
        <p:blipFill>
          <a:blip r:embed="rId2"/>
          <a:stretch>
            <a:fillRect/>
          </a:stretch>
        </p:blipFill>
        <p:spPr>
          <a:xfrm>
            <a:off x="1619673" y="1131590"/>
            <a:ext cx="5112566" cy="3408377"/>
          </a:xfrm>
          <a:prstGeom prst="rect">
            <a:avLst/>
          </a:prstGeom>
        </p:spPr>
      </p:pic>
    </p:spTree>
    <p:extLst>
      <p:ext uri="{BB962C8B-B14F-4D97-AF65-F5344CB8AC3E}">
        <p14:creationId xmlns:p14="http://schemas.microsoft.com/office/powerpoint/2010/main" val="24584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ABC analýza vychází z důležitosti úkolů. </a:t>
            </a:r>
          </a:p>
          <a:p>
            <a:pPr algn="just"/>
            <a:r>
              <a:rPr lang="cs-CZ" sz="1800" dirty="0"/>
              <a:t>Jsou členěny do tří skupin podle jejich důležitosti s přihlédnutím k plnění profesionálních a osobních cílů. </a:t>
            </a:r>
          </a:p>
          <a:p>
            <a:pPr algn="just"/>
            <a:r>
              <a:rPr lang="cs-CZ" sz="1800" b="1" dirty="0"/>
              <a:t>Skupina A</a:t>
            </a:r>
            <a:r>
              <a:rPr lang="cs-CZ" sz="1800" dirty="0"/>
              <a:t> – prioritní úkoly – manažer by je měl bez odkladu vykonat sám, představují přibližně 15 % z celkových úkolů, avšak na výsledcích se podílí až 65 %. Jedná se tedy o úkony zásadní a jejich řešení rozhoduje o úspěšnosti manažera. </a:t>
            </a:r>
          </a:p>
          <a:p>
            <a:pPr algn="just"/>
            <a:r>
              <a:rPr lang="cs-CZ" sz="1800" b="1" dirty="0"/>
              <a:t>Skupina B</a:t>
            </a:r>
            <a:r>
              <a:rPr lang="cs-CZ" sz="1800" dirty="0"/>
              <a:t> – úkoly důležité – je možné jich část delegovat na podřízené. Podíl na celkových úkolech i výsledcích se pohybuje kolem 20 %. </a:t>
            </a:r>
          </a:p>
          <a:p>
            <a:pPr algn="just"/>
            <a:r>
              <a:rPr lang="cs-CZ" sz="1800" b="1" dirty="0"/>
              <a:t>Skupina C</a:t>
            </a:r>
            <a:r>
              <a:rPr lang="cs-CZ" sz="1800" dirty="0"/>
              <a:t> – úkoly nedůležité – mají nejmenší hodnotu pro splnění cílů manažera, například administrativa a další rutinní práce. Patří sem 65 % veškerých činností, na výsledcích se podílí ale jen 15 %. Manažer je deleguje na podřízené, pouze ve výjimečných případech je vykonává sám.</a:t>
            </a:r>
          </a:p>
          <a:p>
            <a:pPr algn="just"/>
            <a:endParaRPr lang="cs-CZ" sz="1800" dirty="0"/>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ABC analýza</a:t>
            </a:r>
          </a:p>
        </p:txBody>
      </p:sp>
    </p:spTree>
    <p:extLst>
      <p:ext uri="{BB962C8B-B14F-4D97-AF65-F5344CB8AC3E}">
        <p14:creationId xmlns:p14="http://schemas.microsoft.com/office/powerpoint/2010/main" val="65040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Eisenhowerův</a:t>
            </a:r>
            <a:r>
              <a:rPr lang="cs-CZ" sz="1800" b="1" dirty="0"/>
              <a:t> princip</a:t>
            </a:r>
            <a:r>
              <a:rPr lang="cs-CZ" sz="1800" dirty="0"/>
              <a:t> (anglicky </a:t>
            </a:r>
            <a:r>
              <a:rPr lang="cs-CZ" sz="1800" b="1" dirty="0" err="1"/>
              <a:t>Eisenhower’s</a:t>
            </a:r>
            <a:r>
              <a:rPr lang="cs-CZ" sz="1800" b="1" dirty="0"/>
              <a:t> Urgent </a:t>
            </a:r>
            <a:r>
              <a:rPr lang="cs-CZ" sz="1800" b="1" dirty="0" err="1"/>
              <a:t>or</a:t>
            </a:r>
            <a:r>
              <a:rPr lang="cs-CZ" sz="1800" b="1" dirty="0"/>
              <a:t> </a:t>
            </a:r>
            <a:r>
              <a:rPr lang="cs-CZ" sz="1800" b="1" dirty="0" err="1"/>
              <a:t>Important</a:t>
            </a:r>
            <a:r>
              <a:rPr lang="cs-CZ" sz="1800" b="1" dirty="0"/>
              <a:t> </a:t>
            </a:r>
            <a:r>
              <a:rPr lang="cs-CZ" sz="1800" b="1" dirty="0" err="1"/>
              <a:t>Principle</a:t>
            </a:r>
            <a:r>
              <a:rPr lang="cs-CZ" sz="1800" dirty="0"/>
              <a:t>) je technika určování priorit v rámci (sebe) organizování - rozhodovací práce manažera (typicky vrcholového, například CEO), kterou vypracoval Dwight Eisenhower.</a:t>
            </a:r>
          </a:p>
          <a:p>
            <a:pPr algn="just"/>
            <a:endParaRPr lang="cs-CZ" sz="1800" dirty="0"/>
          </a:p>
          <a:p>
            <a:pPr marL="0" indent="0" algn="just">
              <a:buNone/>
            </a:pPr>
            <a:r>
              <a:rPr lang="cs-CZ" sz="1800" dirty="0"/>
              <a:t>Pomáhá vytřídit denní úkoly na ty podstatné a nepodstatné. Úkoly dělí podle </a:t>
            </a:r>
            <a:r>
              <a:rPr lang="cs-CZ" sz="1800" b="1" dirty="0"/>
              <a:t>důležitosti</a:t>
            </a:r>
            <a:r>
              <a:rPr lang="cs-CZ" sz="1800" dirty="0"/>
              <a:t> a </a:t>
            </a:r>
            <a:r>
              <a:rPr lang="cs-CZ" sz="1800" b="1" dirty="0"/>
              <a:t>naléhavosti</a:t>
            </a:r>
            <a:r>
              <a:rPr lang="cs-CZ" sz="1800" dirty="0"/>
              <a:t>:</a:t>
            </a:r>
          </a:p>
          <a:p>
            <a:pPr algn="just"/>
            <a:r>
              <a:rPr lang="cs-CZ" sz="1800" b="1" dirty="0"/>
              <a:t>Důležitost úkolu</a:t>
            </a:r>
            <a:r>
              <a:rPr lang="cs-CZ" sz="1800" dirty="0"/>
              <a:t> – jak je daný úkol v rámci organizace nebo v rámci rozhodovací pravomoci manažera důležitý. Pomáhá dosáhnout cílů organizace?</a:t>
            </a:r>
          </a:p>
          <a:p>
            <a:pPr algn="just"/>
            <a:r>
              <a:rPr lang="cs-CZ" sz="1800" b="1" dirty="0"/>
              <a:t>Naléhavost úkolu</a:t>
            </a:r>
            <a:r>
              <a:rPr lang="cs-CZ" sz="1800" dirty="0"/>
              <a:t> – jak je daný úkol časově naléhavý - tedy jak rychle musí být vyřešen.</a:t>
            </a:r>
          </a:p>
          <a:p>
            <a:pPr algn="just"/>
            <a:endParaRPr lang="cs-CZ" sz="1800" dirty="0"/>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Eisenhowerův</a:t>
            </a:r>
            <a:r>
              <a:rPr lang="cs-CZ" dirty="0"/>
              <a:t> princip I</a:t>
            </a:r>
          </a:p>
        </p:txBody>
      </p:sp>
    </p:spTree>
    <p:extLst>
      <p:ext uri="{BB962C8B-B14F-4D97-AF65-F5344CB8AC3E}">
        <p14:creationId xmlns:p14="http://schemas.microsoft.com/office/powerpoint/2010/main" val="891740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Výsledkem jsou následující kombinace úkolů rozdělena do čtyř kvadrantů:</a:t>
            </a:r>
          </a:p>
          <a:p>
            <a:pPr algn="just"/>
            <a:r>
              <a:rPr lang="cs-CZ" sz="1700" dirty="0"/>
              <a:t>I. </a:t>
            </a:r>
            <a:r>
              <a:rPr lang="cs-CZ" sz="1700" b="1" dirty="0"/>
              <a:t>Důležité a zároveň naléhavé</a:t>
            </a:r>
            <a:r>
              <a:rPr lang="cs-CZ" sz="1700" dirty="0"/>
              <a:t> – jedná se o krizové situace a neodkladné problémy, manažer řeší tyto úkoly sám a neprodleně</a:t>
            </a:r>
          </a:p>
          <a:p>
            <a:pPr algn="just"/>
            <a:r>
              <a:rPr lang="cs-CZ" sz="1700" dirty="0"/>
              <a:t>II. </a:t>
            </a:r>
            <a:r>
              <a:rPr lang="cs-CZ" sz="1700" b="1" dirty="0"/>
              <a:t>Důležité a nenaléhavé</a:t>
            </a:r>
            <a:r>
              <a:rPr lang="cs-CZ" sz="1700" dirty="0"/>
              <a:t> – se patří všechno, co je třeba udělat – v podstatě prevence krizových situací předtím než vzniknou, pokud to manažer neřeší, mohou se dostat do prvního kvadrantu, jde o denní úkoly, plánování i kontrolu úkolů. Tyto úkoly lze delegovat </a:t>
            </a:r>
          </a:p>
          <a:p>
            <a:pPr algn="just"/>
            <a:r>
              <a:rPr lang="cs-CZ" sz="1700" dirty="0"/>
              <a:t>III. </a:t>
            </a:r>
            <a:r>
              <a:rPr lang="cs-CZ" sz="1700" b="1" dirty="0"/>
              <a:t>Nedůležité, ale naléhavé</a:t>
            </a:r>
            <a:r>
              <a:rPr lang="cs-CZ" sz="1700" dirty="0"/>
              <a:t> – sem patří naléhavé či nepředpokládané události nebo vyrušení (telefonáty, emaily atd.); tyto úkoly je možné delegovat.</a:t>
            </a:r>
          </a:p>
          <a:p>
            <a:pPr algn="just"/>
            <a:r>
              <a:rPr lang="cs-CZ" sz="1700" dirty="0"/>
              <a:t>IV. </a:t>
            </a:r>
            <a:r>
              <a:rPr lang="cs-CZ" sz="1700" b="1" dirty="0"/>
              <a:t>Nedůležité a zároveň nenaléhavé</a:t>
            </a:r>
            <a:r>
              <a:rPr lang="cs-CZ" sz="1700" dirty="0"/>
              <a:t> – těmto činnostem je třeba se vyvarovat, jsou často předmětem </a:t>
            </a:r>
            <a:r>
              <a:rPr lang="cs-CZ" sz="1700" dirty="0" err="1"/>
              <a:t>prokrastinace</a:t>
            </a:r>
            <a:r>
              <a:rPr lang="cs-CZ" sz="1700" dirty="0"/>
              <a:t>. Je třeba vytvořit opatření, například pravidla rozhodování či pravomocí, aby se tento typ úkolů vůbec na danou rozhodovací úroveň nedostával</a:t>
            </a:r>
          </a:p>
          <a:p>
            <a:pPr algn="just"/>
            <a:endParaRPr lang="cs-CZ" sz="1700" dirty="0"/>
          </a:p>
          <a:p>
            <a:pPr marL="463550" lvl="1" algn="just">
              <a:buFont typeface="Arial" panose="020B0604020202020204" pitchFamily="34" charset="0"/>
              <a:buChar char="•"/>
            </a:pP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Eisenhowerův</a:t>
            </a:r>
            <a:r>
              <a:rPr lang="cs-CZ" dirty="0"/>
              <a:t> princip II</a:t>
            </a:r>
          </a:p>
        </p:txBody>
      </p:sp>
    </p:spTree>
    <p:extLst>
      <p:ext uri="{BB962C8B-B14F-4D97-AF65-F5344CB8AC3E}">
        <p14:creationId xmlns:p14="http://schemas.microsoft.com/office/powerpoint/2010/main" val="4063903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Eisenhowerova</a:t>
            </a:r>
            <a:r>
              <a:rPr lang="cs-CZ" dirty="0"/>
              <a:t> matice</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5" y="1160606"/>
            <a:ext cx="5976665" cy="3346425"/>
          </a:xfrm>
          <a:prstGeom prst="rect">
            <a:avLst/>
          </a:prstGeom>
        </p:spPr>
      </p:pic>
    </p:spTree>
    <p:extLst>
      <p:ext uri="{BB962C8B-B14F-4D97-AF65-F5344CB8AC3E}">
        <p14:creationId xmlns:p14="http://schemas.microsoft.com/office/powerpoint/2010/main" val="1993156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 žádoucí vypracovat přehled úkolů a činností, které subjekty vykonávají </a:t>
            </a:r>
          </a:p>
          <a:p>
            <a:pPr algn="just"/>
            <a:r>
              <a:rPr lang="cs-CZ" sz="1800" dirty="0"/>
              <a:t>určit priority - určit důležitost jednotlivých aktivit </a:t>
            </a:r>
          </a:p>
          <a:p>
            <a:pPr algn="just"/>
            <a:r>
              <a:rPr lang="cs-CZ" sz="1800" dirty="0"/>
              <a:t>příbuzné aktivity soustředit (agregovat) do stejných úkolů</a:t>
            </a:r>
          </a:p>
          <a:p>
            <a:pPr algn="just"/>
            <a:r>
              <a:rPr lang="cs-CZ" sz="1800" dirty="0"/>
              <a:t>denní plán a časový rozsah aktivit by měl vycházet dlouhodobých plánů</a:t>
            </a:r>
          </a:p>
          <a:p>
            <a:pPr algn="just"/>
            <a:r>
              <a:rPr lang="cs-CZ" sz="1800" dirty="0"/>
              <a:t>každý den zařadit něco pro radost, ale nic důležitého neodkládat </a:t>
            </a:r>
          </a:p>
          <a:p>
            <a:pPr algn="just"/>
            <a:r>
              <a:rPr lang="cs-CZ" sz="1800" dirty="0"/>
              <a:t>denní plán sestavit den předem a počítat v něm s malou rezervou </a:t>
            </a:r>
          </a:p>
          <a:p>
            <a:pPr algn="just"/>
            <a:r>
              <a:rPr lang="cs-CZ" sz="1800" dirty="0"/>
              <a:t>stanovit dobu trvání porad a návštěv </a:t>
            </a:r>
          </a:p>
          <a:p>
            <a:pPr algn="just"/>
            <a:r>
              <a:rPr lang="cs-CZ" sz="1800" dirty="0"/>
              <a:t>vyhýbat se přerušování práce a úkoly dokončovat </a:t>
            </a:r>
          </a:p>
          <a:p>
            <a:pPr algn="just"/>
            <a:r>
              <a:rPr lang="cs-CZ" sz="1800" dirty="0"/>
              <a:t>tvořivé úkoly konat v nejproduktivnější době (mezi 9-12 hod.) </a:t>
            </a:r>
          </a:p>
          <a:p>
            <a:pPr algn="just"/>
            <a:r>
              <a:rPr lang="cs-CZ" sz="1800" dirty="0"/>
              <a:t>naučit se analyzovat zloděje času a snažit se je odstranit </a:t>
            </a:r>
          </a:p>
          <a:p>
            <a:pPr algn="just"/>
            <a:r>
              <a:rPr lang="cs-CZ" sz="1800" dirty="0"/>
              <a:t>na konci dne vyhodnotit splnění plánu </a:t>
            </a:r>
          </a:p>
          <a:p>
            <a:pPr algn="just"/>
            <a:r>
              <a:rPr lang="cs-CZ" sz="1800" dirty="0"/>
              <a:t>po skončení práce se odpoutat od myšlenek na ni </a:t>
            </a:r>
          </a:p>
          <a:p>
            <a:pPr algn="just"/>
            <a:endParaRPr lang="cs-CZ" sz="1800" dirty="0"/>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Pravidla řízení času</a:t>
            </a:r>
          </a:p>
        </p:txBody>
      </p:sp>
    </p:spTree>
    <p:extLst>
      <p:ext uri="{BB962C8B-B14F-4D97-AF65-F5344CB8AC3E}">
        <p14:creationId xmlns:p14="http://schemas.microsoft.com/office/powerpoint/2010/main" val="1803451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Delegování představuje přenesení určitých úkolů a pravomocí nadřízeného pracovníka na jednoho nebo více podřízených pracovníků. Úkoly a pravomoci s konkrétní funkcí jsou přeneseny spíše dočasně, účelově a podmíněně na konkrétního pracovníka.</a:t>
            </a:r>
          </a:p>
          <a:p>
            <a:pPr algn="just"/>
            <a:r>
              <a:rPr lang="cs-CZ" sz="1800" dirty="0"/>
              <a:t>K delegování dochází, když jsou jedincům v zájmu dosažení určitých výsledků přiděleny povinnosti a úkolu, za něž jsou odpovědni jejich manažeři, ale které manažeři z rozličných důvodů nemohou nebo nechtějí vykonávat 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Delegování</a:t>
            </a:r>
          </a:p>
        </p:txBody>
      </p:sp>
    </p:spTree>
    <p:extLst>
      <p:ext uri="{BB962C8B-B14F-4D97-AF65-F5344CB8AC3E}">
        <p14:creationId xmlns:p14="http://schemas.microsoft.com/office/powerpoint/2010/main" val="272634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uvedl:</a:t>
            </a:r>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Míra delegování</a:t>
            </a:r>
          </a:p>
        </p:txBody>
      </p:sp>
    </p:spTree>
    <p:extLst>
      <p:ext uri="{BB962C8B-B14F-4D97-AF65-F5344CB8AC3E}">
        <p14:creationId xmlns:p14="http://schemas.microsoft.com/office/powerpoint/2010/main" val="436821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Hlavním cílem delegování je vždy růst efektivity práce, zisk, stabilita, konkurenceschopnost a trvale udržitelný rozvoj organizace. </a:t>
            </a:r>
          </a:p>
          <a:p>
            <a:pPr marL="0" indent="0" algn="just">
              <a:buNone/>
            </a:pPr>
            <a:r>
              <a:rPr lang="cs-CZ" sz="1800" dirty="0"/>
              <a:t>K dílčím cílům delegování, a potažmo výhodám delegování, patří:</a:t>
            </a:r>
          </a:p>
          <a:p>
            <a:pPr lvl="0" algn="just"/>
            <a:r>
              <a:rPr lang="cs-CZ" sz="1800" dirty="0"/>
              <a:t>podpora efektivního využití času a úspora času manažerovi pro řešení významnějších úkolů;</a:t>
            </a:r>
          </a:p>
          <a:p>
            <a:pPr lvl="0" algn="just"/>
            <a:r>
              <a:rPr lang="cs-CZ" sz="1800" dirty="0"/>
              <a:t>podpora rozvoje schopností a dovedností manažera;</a:t>
            </a:r>
          </a:p>
          <a:p>
            <a:pPr lvl="0" algn="just"/>
            <a:r>
              <a:rPr lang="cs-CZ" sz="1800" dirty="0"/>
              <a:t>zvyšování nároků na podřízení a posilování pocitu spoluodpovědnosti podřízených za chod organizace;</a:t>
            </a:r>
          </a:p>
          <a:p>
            <a:pPr lvl="0" algn="just"/>
            <a:r>
              <a:rPr lang="cs-CZ" sz="1800" dirty="0"/>
              <a:t>diagnostika schopností podřízených a možnost jejich objektivního hodnocení a kontroly;</a:t>
            </a:r>
          </a:p>
          <a:p>
            <a:pPr lvl="0" algn="just"/>
            <a:r>
              <a:rPr lang="cs-CZ" sz="1800" dirty="0"/>
              <a:t>příprava případné personální náhrady;</a:t>
            </a:r>
          </a:p>
          <a:p>
            <a:pPr algn="just"/>
            <a:r>
              <a:rPr lang="cs-CZ" sz="1800" dirty="0" err="1"/>
              <a:t>sebediagnostika</a:t>
            </a:r>
            <a:r>
              <a:rPr lang="cs-CZ" sz="1800" dirty="0"/>
              <a:t> manažera vlastní nenahraditelnosti nebo nepostradatelnosti.</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Cíl delegování</a:t>
            </a:r>
          </a:p>
        </p:txBody>
      </p:sp>
    </p:spTree>
    <p:extLst>
      <p:ext uri="{BB962C8B-B14F-4D97-AF65-F5344CB8AC3E}">
        <p14:creationId xmlns:p14="http://schemas.microsoft.com/office/powerpoint/2010/main" val="908754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p>
          <a:p>
            <a:pPr algn="just"/>
            <a:r>
              <a:rPr lang="cs-CZ" sz="1800" dirty="0"/>
              <a:t>Vývoj manažerských přístupů do určité míry kopíruje vývoj společnosti. </a:t>
            </a:r>
          </a:p>
          <a:p>
            <a:pPr algn="just"/>
            <a:r>
              <a:rPr lang="cs-CZ" sz="1800" dirty="0"/>
              <a:t>Každý manažer si volí svůj přístup na základě různých kritérií, jako jsou třeba podřízení, nastavené cíle, jeho osobní charakteristiky apod. </a:t>
            </a:r>
          </a:p>
          <a:p>
            <a:pPr algn="just"/>
            <a:r>
              <a:rPr lang="cs-CZ" sz="1800" dirty="0"/>
              <a:t>Manažer 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Manažerské přístupy</a:t>
            </a:r>
          </a:p>
        </p:txBody>
      </p:sp>
    </p:spTree>
    <p:extLst>
      <p:ext uri="{BB962C8B-B14F-4D97-AF65-F5344CB8AC3E}">
        <p14:creationId xmlns:p14="http://schemas.microsoft.com/office/powerpoint/2010/main" val="40085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a:t>Efektivní 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delegování</a:t>
            </a:r>
          </a:p>
        </p:txBody>
      </p:sp>
    </p:spTree>
    <p:extLst>
      <p:ext uri="{BB962C8B-B14F-4D97-AF65-F5344CB8AC3E}">
        <p14:creationId xmlns:p14="http://schemas.microsoft.com/office/powerpoint/2010/main" val="3398616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Činnosti vhodné k delegování</a:t>
            </a:r>
          </a:p>
        </p:txBody>
      </p:sp>
    </p:spTree>
    <p:extLst>
      <p:ext uri="{BB962C8B-B14F-4D97-AF65-F5344CB8AC3E}">
        <p14:creationId xmlns:p14="http://schemas.microsoft.com/office/powerpoint/2010/main" val="2445578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Činnosti nevhodné k delegování</a:t>
            </a:r>
          </a:p>
        </p:txBody>
      </p:sp>
    </p:spTree>
    <p:extLst>
      <p:ext uri="{BB962C8B-B14F-4D97-AF65-F5344CB8AC3E}">
        <p14:creationId xmlns:p14="http://schemas.microsoft.com/office/powerpoint/2010/main" val="1521620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Při 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delegování</a:t>
            </a:r>
          </a:p>
        </p:txBody>
      </p:sp>
    </p:spTree>
    <p:extLst>
      <p:ext uri="{BB962C8B-B14F-4D97-AF65-F5344CB8AC3E}">
        <p14:creationId xmlns:p14="http://schemas.microsoft.com/office/powerpoint/2010/main" val="1427816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Při 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delegování</a:t>
            </a:r>
          </a:p>
        </p:txBody>
      </p:sp>
    </p:spTree>
    <p:extLst>
      <p:ext uri="{BB962C8B-B14F-4D97-AF65-F5344CB8AC3E}">
        <p14:creationId xmlns:p14="http://schemas.microsoft.com/office/powerpoint/2010/main" val="251182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uplatnitelná ve všech organizacích bez ohledu na jejich velikost nebo zaměření. Je ale také potřeba si uvědomit, že týmová práce není nadřazena ostatním formám organizace. Je potřeba rozpoznávat pracovní skupinu a tým. </a:t>
            </a:r>
          </a:p>
          <a:p>
            <a:pPr algn="just"/>
            <a:r>
              <a:rPr lang="cs-CZ" sz="1800" b="1" dirty="0"/>
              <a:t>Pracovní skupina </a:t>
            </a:r>
            <a:r>
              <a:rPr lang="cs-CZ" sz="1800" dirty="0"/>
              <a:t>představuje skupinu kolegů, kteří pracují společně. </a:t>
            </a:r>
          </a:p>
          <a:p>
            <a:pPr algn="just"/>
            <a:r>
              <a:rPr lang="cs-CZ" sz="1800" dirty="0"/>
              <a:t>Zatímco v týmu lidé skutečně spolupracují, mají společné cíle a společně chápou to, jaké úkoly mají být splněny. Týmová 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Týmová práce</a:t>
            </a:r>
          </a:p>
        </p:txBody>
      </p:sp>
    </p:spTree>
    <p:extLst>
      <p:ext uri="{BB962C8B-B14F-4D97-AF65-F5344CB8AC3E}">
        <p14:creationId xmlns:p14="http://schemas.microsoft.com/office/powerpoint/2010/main" val="1294924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uplatnitelné ve všech organizacích bez ohledu na jejich velikost nebo zaměření. Je ale také potřeba si uvědomit, že týmová práce není nadřazena ostatním formám organizace. Je potřeba rozpoznávat pracovní skupinu a tým. </a:t>
            </a:r>
          </a:p>
          <a:p>
            <a:pPr algn="just"/>
            <a:r>
              <a:rPr lang="cs-CZ" sz="1800" b="1" dirty="0"/>
              <a:t>Pracovní skupina </a:t>
            </a:r>
            <a:r>
              <a:rPr lang="cs-CZ" sz="1800" dirty="0"/>
              <a:t>představuje skupinu kolegů, kteří pracují společně. </a:t>
            </a:r>
          </a:p>
          <a:p>
            <a:pPr algn="just"/>
            <a:r>
              <a:rPr lang="cs-CZ" sz="1800" dirty="0"/>
              <a:t>Zatímco v týmu lidé skutečně spolupracují, mají společné cíle a společně chápou to, jaké úkoly mají být splněny. </a:t>
            </a:r>
          </a:p>
          <a:p>
            <a:pPr algn="just"/>
            <a:r>
              <a:rPr lang="cs-CZ" sz="1800" dirty="0"/>
              <a:t>Týmová práce je postavena na synergii, což znamená, že hodnoty dosahované skupinou značně převyšují hodnoty, které jsou schopni vytvořit členové skupiny samostatně.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Týmová práce</a:t>
            </a:r>
          </a:p>
        </p:txBody>
      </p:sp>
    </p:spTree>
    <p:extLst>
      <p:ext uri="{BB962C8B-B14F-4D97-AF65-F5344CB8AC3E}">
        <p14:creationId xmlns:p14="http://schemas.microsoft.com/office/powerpoint/2010/main" val="1296304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Tým je skupina lidí se vzájemně se doplňujícími dovednostmi, kteří jsou oddáni společnému účelu, pracovním cílům a přístupu k práci, za něž jsou vzájemně odpovědni. </a:t>
            </a:r>
          </a:p>
          <a:p>
            <a:pPr marL="0" indent="0" algn="just">
              <a:buNone/>
            </a:pPr>
            <a:r>
              <a:rPr lang="cs-CZ" sz="1600" dirty="0"/>
              <a:t>Rozlišujeme 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p>
          <a:p>
            <a:pPr marL="0" indent="0" algn="just">
              <a:buNone/>
            </a:pPr>
            <a:r>
              <a:rPr lang="cs-CZ" sz="1600" dirty="0"/>
              <a:t>Pozitivní vývoj týmu závisí na dvou skupinách faktorů, a to na:</a:t>
            </a:r>
          </a:p>
          <a:p>
            <a:pPr algn="just"/>
            <a:r>
              <a:rPr lang="cs-CZ" sz="1600" b="1" dirty="0"/>
              <a:t>Tvrdé faktory jako předpoklad </a:t>
            </a:r>
            <a:r>
              <a:rPr lang="cs-CZ" sz="1600" dirty="0"/>
              <a:t>znamená, že musí být možná spolupráce s dostatečnou komunikací, skupina nesmí být moc veliká a rámcové podmínky musí souhlasit. </a:t>
            </a:r>
          </a:p>
          <a:p>
            <a:pPr algn="just"/>
            <a:r>
              <a:rPr lang="cs-CZ" sz="1600" b="1" dirty="0"/>
              <a:t>Měkké 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Týmy I</a:t>
            </a:r>
          </a:p>
        </p:txBody>
      </p:sp>
    </p:spTree>
    <p:extLst>
      <p:ext uri="{BB962C8B-B14F-4D97-AF65-F5344CB8AC3E}">
        <p14:creationId xmlns:p14="http://schemas.microsoft.com/office/powerpoint/2010/main" val="4213377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je pět až sedm. </a:t>
            </a:r>
          </a:p>
          <a:p>
            <a:pPr algn="just"/>
            <a:r>
              <a:rPr lang="cs-CZ" sz="1800" dirty="0"/>
              <a:t>Při menším počtu se efekt synergie plně nerozvine, a v případě více osob nastává problém s komunikačními a schvalovacími procesy z důvodu ztráty času. </a:t>
            </a:r>
          </a:p>
          <a:p>
            <a:pPr algn="just"/>
            <a:r>
              <a:rPr lang="cs-CZ" sz="1800" dirty="0"/>
              <a:t>Kritický není počet členů týmu, ale výběr jednotlivých členů, jelikož toto přímý vliv na výkon týmu a naplnění cíle týmu. </a:t>
            </a:r>
          </a:p>
          <a:p>
            <a:pPr algn="just"/>
            <a:r>
              <a:rPr lang="cs-CZ" sz="1800" dirty="0"/>
              <a:t>O úspěchu týmu nerozhoduje pouze odbornost, erudovanost jednotlivých členů týmu, ale také jejich osobnost a vlastnosti členů týmu. </a:t>
            </a:r>
          </a:p>
          <a:p>
            <a:pPr algn="just"/>
            <a:r>
              <a:rPr lang="cs-CZ" sz="1800" dirty="0"/>
              <a:t>Hovoříme o kompetencích členů týmů a rozděluje na skupinu základních kompetencí a odborných kompetencí. </a:t>
            </a:r>
          </a:p>
          <a:p>
            <a:pPr algn="just"/>
            <a:r>
              <a:rPr lang="cs-CZ" sz="1800" dirty="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Týmy II</a:t>
            </a:r>
          </a:p>
        </p:txBody>
      </p:sp>
    </p:spTree>
    <p:extLst>
      <p:ext uri="{BB962C8B-B14F-4D97-AF65-F5344CB8AC3E}">
        <p14:creationId xmlns:p14="http://schemas.microsoft.com/office/powerpoint/2010/main" val="3308608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 </a:t>
            </a:r>
            <a:r>
              <a:rPr lang="cs-CZ" sz="1800" b="1" dirty="0"/>
              <a:t>odborným kompetencím </a:t>
            </a:r>
            <a:r>
              <a:rPr lang="cs-CZ" sz="1800" dirty="0"/>
              <a:t>jsou přiřazeny výkonnostní požadavky, tj. odborné kompetence (odborné znalosti a dovednosti) a metodické kompetence (technika prezentace nebo moderace).</a:t>
            </a:r>
          </a:p>
          <a:p>
            <a:pPr algn="just"/>
            <a:endParaRPr lang="cs-CZ" sz="1800" dirty="0"/>
          </a:p>
          <a:p>
            <a:pPr marL="0" indent="0" algn="just">
              <a:buNone/>
            </a:pPr>
            <a:r>
              <a:rPr lang="cs-CZ" sz="1800" dirty="0"/>
              <a:t>Opravdu důležité při týmové práci jsou </a:t>
            </a:r>
            <a:r>
              <a:rPr lang="cs-CZ" sz="1800" b="1" dirty="0"/>
              <a:t>týmové schopnosti</a:t>
            </a:r>
            <a:r>
              <a:rPr lang="cs-CZ" sz="1800" dirty="0"/>
              <a:t>, mezi které se zařazují 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Týmy III</a:t>
            </a:r>
          </a:p>
        </p:txBody>
      </p:sp>
    </p:spTree>
    <p:extLst>
      <p:ext uri="{BB962C8B-B14F-4D97-AF65-F5344CB8AC3E}">
        <p14:creationId xmlns:p14="http://schemas.microsoft.com/office/powerpoint/2010/main" val="448588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Time</a:t>
            </a:r>
            <a:r>
              <a:rPr lang="cs-CZ" sz="1800" b="1" dirty="0"/>
              <a:t> management </a:t>
            </a:r>
            <a:r>
              <a:rPr lang="cs-CZ" sz="1800" dirty="0"/>
              <a:t>je přístup k efektivnímu řízení a využívání pracovního času. </a:t>
            </a:r>
          </a:p>
          <a:p>
            <a:pPr algn="just"/>
            <a:r>
              <a:rPr lang="cs-CZ" sz="1800" dirty="0" err="1"/>
              <a:t>Time</a:t>
            </a:r>
            <a:r>
              <a:rPr lang="cs-CZ" sz="1800" dirty="0"/>
              <a:t> management je důsledné, cílené používání osvědčených pracovních postupů v denní praxi, které napomáhá vést a organizovat samy sebe i jednotlivé oblasti života tak, aby bylo možné optimálně a smysluplně využívat čas, který máme k dispozici. </a:t>
            </a:r>
          </a:p>
          <a:p>
            <a:pPr algn="just"/>
            <a:r>
              <a:rPr lang="cs-CZ" sz="1800" dirty="0"/>
              <a:t>Jedná se v podstatě o přístup k efektivnímu hospodaření s časem.</a:t>
            </a:r>
          </a:p>
          <a:p>
            <a:pPr algn="just"/>
            <a:r>
              <a:rPr lang="cs-CZ" sz="1800" dirty="0"/>
              <a:t>Řízení času je velmi důležité, a to nejen pro vedoucí pracovníky, ale i pro běžné pracovníky. </a:t>
            </a:r>
          </a:p>
          <a:p>
            <a:pPr algn="just"/>
            <a:r>
              <a:rPr lang="cs-CZ" sz="1800" dirty="0"/>
              <a:t>Důležitost tohoto přístupu je vidět především v poslední době, kdy jsou kladeny na zaměstnance vysoké nároky spojené se vzděláváním, rozvojem jejich schopností a dalšími nároky.</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Time</a:t>
            </a:r>
            <a:r>
              <a:rPr lang="cs-CZ" dirty="0"/>
              <a:t> management</a:t>
            </a:r>
          </a:p>
        </p:txBody>
      </p:sp>
    </p:spTree>
    <p:extLst>
      <p:ext uri="{BB962C8B-B14F-4D97-AF65-F5344CB8AC3E}">
        <p14:creationId xmlns:p14="http://schemas.microsoft.com/office/powerpoint/2010/main" val="1163223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Týmové role podle </a:t>
            </a:r>
            <a:r>
              <a:rPr lang="cs-CZ" dirty="0" err="1"/>
              <a:t>Belbina</a:t>
            </a:r>
            <a:endParaRPr lang="cs-CZ" dirty="0"/>
          </a:p>
        </p:txBody>
      </p:sp>
    </p:spTree>
    <p:extLst>
      <p:ext uri="{BB962C8B-B14F-4D97-AF65-F5344CB8AC3E}">
        <p14:creationId xmlns:p14="http://schemas.microsoft.com/office/powerpoint/2010/main" val="3589676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orientace</a:t>
            </a:r>
            <a:r>
              <a:rPr lang="cs-CZ" sz="1800" dirty="0"/>
              <a:t> – členové týmu se vzájemně pozorují, zkoušejí prozkoumat okolí a orientují se ve vzniklé situaci, vládne zde velká nejistota a lidé se chovají spíše pasivně, členové týmu se na začátku hodně orientují na vedoucího a očekávají od něj, že vezme situaci do svých rukou;</a:t>
            </a:r>
          </a:p>
          <a:p>
            <a:pPr lvl="0" algn="just"/>
            <a:r>
              <a:rPr lang="cs-CZ" sz="1800" b="1" dirty="0"/>
              <a:t>konfrontace</a:t>
            </a:r>
            <a:r>
              <a:rPr lang="cs-CZ" sz="1800" dirty="0"/>
              <a:t> – členové se aktivně zapojují do dění v týmu a otevírají se, vyjadřují své názory a myšlenky, dochází zde ke konfrontaci s názory ostatních a vznikem různých sporů a rozmíšek;</a:t>
            </a:r>
          </a:p>
          <a:p>
            <a:pPr lvl="0" algn="just"/>
            <a:r>
              <a:rPr lang="cs-CZ" sz="1800" b="1" dirty="0"/>
              <a:t>organizace</a:t>
            </a:r>
            <a:r>
              <a:rPr lang="cs-CZ" sz="1800" i="1" dirty="0"/>
              <a:t> </a:t>
            </a:r>
            <a:r>
              <a:rPr lang="cs-CZ" sz="1800" dirty="0"/>
              <a:t>– tým se dostává do určité stabilní situace, členové se otevírají a účastní se rozhovorů a diskuzí, převládá snaha o harmonii a řešení nastavených úkolů;</a:t>
            </a:r>
          </a:p>
          <a:p>
            <a:pPr lvl="0" algn="just"/>
            <a:r>
              <a:rPr lang="cs-CZ" sz="1800" b="1" dirty="0"/>
              <a:t>integrace</a:t>
            </a:r>
            <a:r>
              <a:rPr lang="cs-CZ" sz="1800" dirty="0"/>
              <a:t> – dochází ke kombinaci silných stránek jednotlivých členů týmu, hledá se optimální řešení úkolu, nastavují se pravidla hry, tým si vytváří své normy a rozděluje si role;</a:t>
            </a:r>
          </a:p>
          <a:p>
            <a:pPr algn="just"/>
            <a:r>
              <a:rPr lang="cs-CZ" sz="1800" b="1" dirty="0"/>
              <a:t>odchod </a:t>
            </a:r>
            <a:r>
              <a:rPr lang="cs-CZ" sz="1800" dirty="0"/>
              <a:t>– dochází k rozpuštění pracovního týmu.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Fáze vývoje týmu</a:t>
            </a:r>
          </a:p>
        </p:txBody>
      </p:sp>
    </p:spTree>
    <p:extLst>
      <p:ext uri="{BB962C8B-B14F-4D97-AF65-F5344CB8AC3E}">
        <p14:creationId xmlns:p14="http://schemas.microsoft.com/office/powerpoint/2010/main" val="1956127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Práce je zábavnější v kolektivu.</a:t>
            </a:r>
          </a:p>
          <a:p>
            <a:pPr algn="just"/>
            <a:r>
              <a:rPr lang="cs-CZ" sz="1800" dirty="0"/>
              <a:t>Vzájemné doplňování nedostatků, pomáhání si.</a:t>
            </a:r>
          </a:p>
          <a:p>
            <a:pPr algn="just"/>
            <a:r>
              <a:rPr lang="cs-CZ" sz="1800" dirty="0"/>
              <a:t>Zlepšování díky výměně vzájemných znalostí a zkušeností.</a:t>
            </a:r>
          </a:p>
          <a:p>
            <a:pPr algn="just"/>
            <a:r>
              <a:rPr lang="cs-CZ" sz="1800" dirty="0"/>
              <a:t>Zvyšování výkonů díky soutěživosti.</a:t>
            </a:r>
          </a:p>
          <a:p>
            <a:pPr algn="just"/>
            <a:r>
              <a:rPr lang="cs-CZ" sz="1800" dirty="0"/>
              <a:t>Psychicky horší nedodat požadovaný úkol, když na člověka spoléhají ostatní.</a:t>
            </a:r>
          </a:p>
          <a:p>
            <a:pPr algn="just"/>
            <a:r>
              <a:rPr lang="cs-CZ" sz="1800" dirty="0"/>
              <a:t>Více hlav, více nápadů a úhlů pohledu.</a:t>
            </a:r>
          </a:p>
          <a:p>
            <a:pPr algn="just"/>
            <a:r>
              <a:rPr lang="cs-CZ" sz="1800" dirty="0"/>
              <a:t>Přenášení pozitivního přístupu na ostatní (nevýhody – negativního přístupu, demotivace).</a:t>
            </a:r>
          </a:p>
          <a:p>
            <a:pPr algn="just"/>
            <a:r>
              <a:rPr lang="cs-CZ" sz="1800" dirty="0"/>
              <a:t>Poznávání nových lidí.</a:t>
            </a:r>
          </a:p>
          <a:p>
            <a:pPr algn="just"/>
            <a:r>
              <a:rPr lang="cs-CZ" sz="1800" dirty="0"/>
              <a:t>Rozdělení povinností – zkrácení času a dělba práce.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Výhody týmové práce</a:t>
            </a:r>
          </a:p>
        </p:txBody>
      </p:sp>
    </p:spTree>
    <p:extLst>
      <p:ext uri="{BB962C8B-B14F-4D97-AF65-F5344CB8AC3E}">
        <p14:creationId xmlns:p14="http://schemas.microsoft.com/office/powerpoint/2010/main" val="2776934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Výkon týmu může brzdit nebo ohrozit člen týmu, pokud měl zadaný klíčový úkol, a nesplnil jej.</a:t>
            </a:r>
          </a:p>
          <a:p>
            <a:pPr algn="just"/>
            <a:r>
              <a:rPr lang="cs-CZ" sz="1700" dirty="0"/>
              <a:t>Sdílení odpovědností, často za splnění odpovídají všichni.</a:t>
            </a:r>
          </a:p>
          <a:p>
            <a:pPr algn="just"/>
            <a:r>
              <a:rPr lang="cs-CZ" sz="1700" dirty="0"/>
              <a:t>Nižší motivace odvést výbornou práci, když si úspěch rozloží mezi všechny.</a:t>
            </a:r>
          </a:p>
          <a:p>
            <a:pPr algn="just"/>
            <a:r>
              <a:rPr lang="cs-CZ" sz="1700" dirty="0"/>
              <a:t>Příliš velké týmy často náročné na vedení a přináší menší výkonnost.</a:t>
            </a:r>
          </a:p>
          <a:p>
            <a:pPr algn="just"/>
            <a:r>
              <a:rPr lang="cs-CZ" sz="1700" dirty="0"/>
              <a:t>Zahálení (i nechtěné) díky sociální vazbám – začneme si povídat a najednou je hodina pryč.</a:t>
            </a:r>
          </a:p>
          <a:p>
            <a:pPr algn="just"/>
            <a:r>
              <a:rPr lang="cs-CZ" sz="1700" dirty="0"/>
              <a:t>Rozpad týmu při povahově/osobnostně nevhodném složení – lidé spolu nedokáží pracovat.</a:t>
            </a:r>
          </a:p>
          <a:p>
            <a:pPr algn="just"/>
            <a:r>
              <a:rPr lang="cs-CZ" sz="1700" dirty="0"/>
              <a:t>Hrozí rozpad ale i při příliš vhodném složení – milostné vztahy – rozchod – problémy (pokud má tým delší trvání).</a:t>
            </a:r>
          </a:p>
          <a:p>
            <a:pPr algn="just"/>
            <a:r>
              <a:rPr lang="cs-CZ" sz="1700" dirty="0"/>
              <a:t>Potřeba neustálé komunikace – občas a s některými lidmi to může být náročné.</a:t>
            </a:r>
          </a:p>
          <a:p>
            <a:pPr algn="just"/>
            <a:r>
              <a:rPr lang="cs-CZ" sz="1700" dirty="0"/>
              <a:t>Některým lidem práce v týmu nemusí vyhovovat.</a:t>
            </a:r>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Nevýhody týmové práce</a:t>
            </a:r>
          </a:p>
        </p:txBody>
      </p:sp>
    </p:spTree>
    <p:extLst>
      <p:ext uri="{BB962C8B-B14F-4D97-AF65-F5344CB8AC3E}">
        <p14:creationId xmlns:p14="http://schemas.microsoft.com/office/powerpoint/2010/main" val="107026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Můžeme rozlišit </a:t>
            </a:r>
            <a:r>
              <a:rPr lang="cs-CZ" sz="1800" b="1" dirty="0"/>
              <a:t>čtyři generace </a:t>
            </a:r>
            <a:r>
              <a:rPr lang="cs-CZ" sz="1800" b="1" dirty="0" err="1"/>
              <a:t>time</a:t>
            </a:r>
            <a:r>
              <a:rPr lang="cs-CZ" sz="1800" b="1" dirty="0"/>
              <a:t> managementu</a:t>
            </a:r>
            <a:r>
              <a:rPr lang="cs-CZ" sz="1800" dirty="0"/>
              <a:t>, které vznikaly postupně v závislosti na přístupu k času:</a:t>
            </a:r>
          </a:p>
          <a:p>
            <a:pPr lvl="0" algn="just"/>
            <a:r>
              <a:rPr lang="cs-CZ" sz="1800" b="1" i="1" dirty="0"/>
              <a:t>1. generace: Co dělat?</a:t>
            </a:r>
            <a:r>
              <a:rPr lang="cs-CZ" sz="1800" dirty="0"/>
              <a:t> – cílem bylo vytvoření seznamu úkolů, které bylo třeba vykonat, přičemž nebyla rozlišována jejich důležitost;</a:t>
            </a:r>
          </a:p>
          <a:p>
            <a:pPr lvl="0" algn="just"/>
            <a:r>
              <a:rPr lang="cs-CZ" sz="1800" b="1" i="1" dirty="0"/>
              <a:t>2. generace: Co a kdy dělat?</a:t>
            </a:r>
            <a:r>
              <a:rPr lang="cs-CZ" sz="1800" dirty="0"/>
              <a:t> – dochází k přiřazování časového údaje k úkolům a povinnostem bez označení práce s prioritou;</a:t>
            </a:r>
          </a:p>
          <a:p>
            <a:pPr lvl="0" algn="just"/>
            <a:r>
              <a:rPr lang="cs-CZ" sz="1800" b="1" i="1" dirty="0"/>
              <a:t>3. generace: Co, kdy a jak dělat?</a:t>
            </a:r>
            <a:r>
              <a:rPr lang="cs-CZ" sz="1800" dirty="0"/>
              <a:t> – propracovaný přístup k plánování času zahrnující určení priorit, vlastních hodnot, zabývající se stanovením cílů a denním plánováním;</a:t>
            </a:r>
          </a:p>
          <a:p>
            <a:pPr algn="just"/>
            <a:r>
              <a:rPr lang="cs-CZ" sz="1800" b="1" i="1" dirty="0"/>
              <a:t>4. generace – Člověk</a:t>
            </a:r>
            <a:r>
              <a:rPr lang="cs-CZ" sz="1800" dirty="0"/>
              <a:t> – pozornost věnována samotnému člověku a uspokojení jeho potřeb, základními principy jsou: člověk je více než čas, cesta je víc než cíl, zevnitř je víc než zvenku, pomalu je víc než rychle, celek je víc než část.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Generace </a:t>
            </a:r>
            <a:r>
              <a:rPr lang="cs-CZ" dirty="0" err="1"/>
              <a:t>Time</a:t>
            </a:r>
            <a:r>
              <a:rPr lang="cs-CZ" dirty="0"/>
              <a:t> managementu</a:t>
            </a:r>
          </a:p>
        </p:txBody>
      </p:sp>
    </p:spTree>
    <p:extLst>
      <p:ext uri="{BB962C8B-B14F-4D97-AF65-F5344CB8AC3E}">
        <p14:creationId xmlns:p14="http://schemas.microsoft.com/office/powerpoint/2010/main" val="1139154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Významnou a neoddělitelnou součástí </a:t>
            </a:r>
            <a:r>
              <a:rPr lang="cs-CZ" sz="1800" dirty="0" err="1"/>
              <a:t>Time</a:t>
            </a:r>
            <a:r>
              <a:rPr lang="cs-CZ" sz="1800" dirty="0"/>
              <a:t> managementu je plánování času. </a:t>
            </a:r>
          </a:p>
          <a:p>
            <a:pPr marL="0" indent="0" algn="just">
              <a:buNone/>
            </a:pPr>
            <a:r>
              <a:rPr lang="cs-CZ" sz="1800" dirty="0"/>
              <a:t>Podle P. </a:t>
            </a:r>
            <a:r>
              <a:rPr lang="cs-CZ" sz="1800" dirty="0" err="1"/>
              <a:t>Druckera</a:t>
            </a:r>
            <a:r>
              <a:rPr lang="cs-CZ" sz="1800" dirty="0"/>
              <a:t> je pro efektivitu manažerů vhodné rozdělit plánování do těchto fází:</a:t>
            </a:r>
          </a:p>
          <a:p>
            <a:pPr lvl="0" algn="just"/>
            <a:r>
              <a:rPr lang="cs-CZ" sz="1800" dirty="0"/>
              <a:t>zaznamenání času – časové snímky dne;</a:t>
            </a:r>
          </a:p>
          <a:p>
            <a:pPr lvl="0" algn="just"/>
            <a:r>
              <a:rPr lang="cs-CZ" sz="1800" dirty="0"/>
              <a:t>řízení času – na základě časového snímku dne jsou neproduktivní činnosti rozděleny do těchto kategorií: </a:t>
            </a:r>
          </a:p>
          <a:p>
            <a:pPr lvl="1" algn="just"/>
            <a:r>
              <a:rPr lang="cs-CZ" sz="1800" dirty="0"/>
              <a:t>činnosti, které není třeba vůbec dělat, a můžeme se jich zbavit;</a:t>
            </a:r>
          </a:p>
          <a:p>
            <a:pPr lvl="1" algn="just"/>
            <a:r>
              <a:rPr lang="cs-CZ" sz="1800" dirty="0"/>
              <a:t>činnosti, které může dělat stejně dobře nebo lépe někdo jiný;</a:t>
            </a:r>
          </a:p>
          <a:p>
            <a:pPr lvl="1" algn="just"/>
            <a:r>
              <a:rPr lang="cs-CZ" sz="1800" dirty="0"/>
              <a:t>činnosti, jejichž vykonáváním mrhá pracovník časem jiných lidí. </a:t>
            </a:r>
          </a:p>
          <a:p>
            <a:pPr algn="just"/>
            <a:r>
              <a:rPr lang="cs-CZ" sz="1800" dirty="0"/>
              <a:t>slučování času – nastavení dostatečně velkých časových úseků.</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času</a:t>
            </a:r>
          </a:p>
        </p:txBody>
      </p:sp>
    </p:spTree>
    <p:extLst>
      <p:ext uri="{BB962C8B-B14F-4D97-AF65-F5344CB8AC3E}">
        <p14:creationId xmlns:p14="http://schemas.microsoft.com/office/powerpoint/2010/main" val="55053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zaznamenávat a rozpracovávat priority, cíle, úkoly, činnosti </a:t>
            </a:r>
          </a:p>
          <a:p>
            <a:pPr algn="just"/>
            <a:r>
              <a:rPr lang="cs-CZ" sz="1800" dirty="0"/>
              <a:t>plánovat pomocí kalendáře od roční až po denní úroveň</a:t>
            </a:r>
          </a:p>
          <a:p>
            <a:pPr algn="just"/>
            <a:r>
              <a:rPr lang="cs-CZ" sz="1800" dirty="0"/>
              <a:t>pohotově zachytit nápady a různé poznámky </a:t>
            </a:r>
          </a:p>
          <a:p>
            <a:pPr algn="just"/>
            <a:r>
              <a:rPr lang="cs-CZ" sz="1800" dirty="0"/>
              <a:t>připravovat se na jednání a provádět jeho záznam </a:t>
            </a:r>
          </a:p>
          <a:p>
            <a:pPr algn="just"/>
            <a:r>
              <a:rPr lang="cs-CZ" sz="1800" dirty="0"/>
              <a:t>přehledně uchovávat adresy, telefonní čísla a další údaje </a:t>
            </a:r>
          </a:p>
          <a:p>
            <a:pPr algn="just"/>
            <a:r>
              <a:rPr lang="cs-CZ" sz="1800" dirty="0"/>
              <a:t>shromažďovat informace (modely různých projektů, atd.) </a:t>
            </a:r>
          </a:p>
          <a:p>
            <a:pPr algn="just"/>
            <a:r>
              <a:rPr lang="cs-CZ" sz="1800" dirty="0"/>
              <a:t>uchovávat kreditní karty, diskety, vizitky </a:t>
            </a:r>
          </a:p>
          <a:p>
            <a:pPr algn="just"/>
            <a:r>
              <a:rPr lang="cs-CZ" sz="1800" dirty="0"/>
              <a:t>vést evidenci financí, postřehů, zážitků atd. </a:t>
            </a:r>
          </a:p>
          <a:p>
            <a:pPr algn="just"/>
            <a:r>
              <a:rPr lang="cs-CZ" sz="1800" dirty="0"/>
              <a:t>mít plánovací systém neustále u sebe </a:t>
            </a:r>
          </a:p>
          <a:p>
            <a:pPr algn="just"/>
            <a:r>
              <a:rPr lang="cs-CZ" sz="1800" dirty="0"/>
              <a:t>podporovat vlastnosti naší mysli – to je asociační vazby a kombinační schopnosti </a:t>
            </a:r>
          </a:p>
          <a:p>
            <a:pPr algn="just"/>
            <a:r>
              <a:rPr lang="cs-CZ" sz="1800" dirty="0"/>
              <a:t>nadhled – ten je podmínkou pro udržení rovnováhy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Nástroje plánování času</a:t>
            </a:r>
          </a:p>
        </p:txBody>
      </p:sp>
    </p:spTree>
    <p:extLst>
      <p:ext uri="{BB962C8B-B14F-4D97-AF65-F5344CB8AC3E}">
        <p14:creationId xmlns:p14="http://schemas.microsoft.com/office/powerpoint/2010/main" val="4276519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buFont typeface="Arial" panose="020B0604020202020204" pitchFamily="34" charset="0"/>
              <a:buChar char="•"/>
            </a:pPr>
            <a:r>
              <a:rPr lang="cs-CZ" sz="1800" dirty="0"/>
              <a:t>Pracovní činnosti – 1/4  týdenního času, tj. 42 h. (5x8)</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Rodina a komunitní činnosti – 1/4 týdenního času, tj. 42 h.</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Osobní činnosti – 1/6 týdenního času, tj. 28 h.</a:t>
            </a:r>
          </a:p>
          <a:p>
            <a:pPr marL="463550" lvl="1">
              <a:buFont typeface="Arial" panose="020B0604020202020204" pitchFamily="34" charset="0"/>
              <a:buChar char="•"/>
            </a:pPr>
            <a:endParaRPr lang="cs-CZ" sz="1800" dirty="0"/>
          </a:p>
          <a:p>
            <a:pPr marL="463550" lvl="1">
              <a:buFont typeface="Arial" panose="020B0604020202020204" pitchFamily="34" charset="0"/>
              <a:buChar char="•"/>
            </a:pPr>
            <a:r>
              <a:rPr lang="cs-CZ" sz="1800" dirty="0"/>
              <a:t>Klidové činnosti – 1/3 týdenního času, tj. 56 h. (7x8)</a:t>
            </a:r>
          </a:p>
          <a:p>
            <a:pPr algn="just"/>
            <a:endParaRPr lang="cs-CZ" sz="1800" dirty="0"/>
          </a:p>
          <a:p>
            <a:pPr algn="just"/>
            <a:r>
              <a:rPr lang="cs-CZ" sz="1800" dirty="0"/>
              <a:t>Proces plánování času, jehož součástí je analýza využívání času, umožňuje určit největší zloděje času, tedy činnosti nebo osoby způsobující plýtvání časem.</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Optimální rozložení času v běžném pracovním týdnu</a:t>
            </a:r>
          </a:p>
        </p:txBody>
      </p:sp>
    </p:spTree>
    <p:extLst>
      <p:ext uri="{BB962C8B-B14F-4D97-AF65-F5344CB8AC3E}">
        <p14:creationId xmlns:p14="http://schemas.microsoft.com/office/powerpoint/2010/main" val="141075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Interní zloději času</a:t>
            </a:r>
          </a:p>
          <a:p>
            <a:pPr marL="357188" lvl="1" indent="-357188" algn="just">
              <a:buFont typeface="Arial" panose="020B0604020202020204" pitchFamily="34" charset="0"/>
              <a:buChar char="•"/>
            </a:pPr>
            <a:r>
              <a:rPr lang="cs-CZ" sz="1800" dirty="0"/>
              <a:t>Nedostatečná organizace</a:t>
            </a:r>
          </a:p>
          <a:p>
            <a:pPr marL="357188" lvl="1" indent="-357188" algn="just">
              <a:buFont typeface="Arial" panose="020B0604020202020204" pitchFamily="34" charset="0"/>
              <a:buChar char="•"/>
            </a:pPr>
            <a:r>
              <a:rPr lang="cs-CZ" sz="1800" dirty="0"/>
              <a:t>Odkládání </a:t>
            </a:r>
          </a:p>
          <a:p>
            <a:pPr marL="357188" lvl="1" indent="-357188" algn="just">
              <a:buFont typeface="Arial" panose="020B0604020202020204" pitchFamily="34" charset="0"/>
              <a:buChar char="•"/>
            </a:pPr>
            <a:r>
              <a:rPr lang="cs-CZ" sz="1800" dirty="0"/>
              <a:t>Neschopnost říci „ne“</a:t>
            </a:r>
          </a:p>
          <a:p>
            <a:pPr marL="357188" lvl="1" indent="-357188" algn="just">
              <a:buFont typeface="Arial" panose="020B0604020202020204" pitchFamily="34" charset="0"/>
              <a:buChar char="•"/>
            </a:pPr>
            <a:r>
              <a:rPr lang="cs-CZ" sz="1800" dirty="0"/>
              <a:t>Nedostačující zájem</a:t>
            </a:r>
          </a:p>
          <a:p>
            <a:pPr marL="357188" lvl="1" indent="-357188" algn="just">
              <a:buFont typeface="Arial" panose="020B0604020202020204" pitchFamily="34" charset="0"/>
              <a:buChar char="•"/>
            </a:pPr>
            <a:r>
              <a:rPr lang="cs-CZ" sz="1800" dirty="0"/>
              <a:t>Vyhaslost </a:t>
            </a:r>
          </a:p>
          <a:p>
            <a:pPr marL="0" indent="0" algn="just">
              <a:buNone/>
            </a:pPr>
            <a:r>
              <a:rPr lang="cs-CZ" sz="1800" b="1" dirty="0"/>
              <a:t>Externí zloději času</a:t>
            </a:r>
          </a:p>
          <a:p>
            <a:pPr marL="357188" lvl="1" indent="-357188" algn="just">
              <a:buFont typeface="Arial" panose="020B0604020202020204" pitchFamily="34" charset="0"/>
              <a:buChar char="•"/>
            </a:pPr>
            <a:r>
              <a:rPr lang="cs-CZ" sz="1800" dirty="0"/>
              <a:t>Návštěvníci</a:t>
            </a:r>
          </a:p>
          <a:p>
            <a:pPr marL="357188" lvl="1" indent="-357188" algn="just">
              <a:buFont typeface="Arial" panose="020B0604020202020204" pitchFamily="34" charset="0"/>
              <a:buChar char="•"/>
            </a:pPr>
            <a:r>
              <a:rPr lang="cs-CZ" sz="1800" dirty="0"/>
              <a:t>Telefon</a:t>
            </a:r>
          </a:p>
          <a:p>
            <a:pPr marL="357188" lvl="1" indent="-357188" algn="just">
              <a:buFont typeface="Arial" panose="020B0604020202020204" pitchFamily="34" charset="0"/>
              <a:buChar char="•"/>
            </a:pPr>
            <a:r>
              <a:rPr lang="cs-CZ" sz="1800" dirty="0"/>
              <a:t>Pošta</a:t>
            </a:r>
          </a:p>
          <a:p>
            <a:pPr marL="357188" lvl="1" indent="-357188" algn="just">
              <a:buFont typeface="Arial" panose="020B0604020202020204" pitchFamily="34" charset="0"/>
              <a:buChar char="•"/>
            </a:pPr>
            <a:r>
              <a:rPr lang="cs-CZ" sz="1800" dirty="0"/>
              <a:t>Čekání</a:t>
            </a:r>
          </a:p>
          <a:p>
            <a:pPr marL="357188" lvl="1" indent="-357188" algn="just">
              <a:buFont typeface="Arial" panose="020B0604020202020204" pitchFamily="34" charset="0"/>
              <a:buChar char="•"/>
            </a:pPr>
            <a:r>
              <a:rPr lang="cs-CZ" sz="1800" dirty="0"/>
              <a:t>Porady a jednání</a:t>
            </a:r>
          </a:p>
          <a:p>
            <a:pPr marL="463550" lvl="1" algn="just">
              <a:buFont typeface="Arial" panose="020B0604020202020204" pitchFamily="34" charset="0"/>
              <a:buChar char="•"/>
            </a:pPr>
            <a:endParaRPr lang="cs-CZ" sz="1800" dirty="0"/>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Zloději času</a:t>
            </a:r>
          </a:p>
        </p:txBody>
      </p:sp>
    </p:spTree>
    <p:extLst>
      <p:ext uri="{BB962C8B-B14F-4D97-AF65-F5344CB8AC3E}">
        <p14:creationId xmlns:p14="http://schemas.microsoft.com/office/powerpoint/2010/main" val="388251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Na základě zjištění ohledně práce a využívání času je možné použít některou z technik řízení času. </a:t>
            </a:r>
          </a:p>
          <a:p>
            <a:pPr algn="just"/>
            <a:endParaRPr lang="cs-CZ" sz="1800" dirty="0"/>
          </a:p>
          <a:p>
            <a:pPr marL="0" indent="0" algn="just">
              <a:buNone/>
            </a:pPr>
            <a:r>
              <a:rPr lang="cs-CZ" sz="1800" dirty="0"/>
              <a:t>Mezi nejběžněji používané </a:t>
            </a:r>
            <a:r>
              <a:rPr lang="cs-CZ" sz="1800" b="1" dirty="0"/>
              <a:t>techniky řízení času</a:t>
            </a:r>
            <a:r>
              <a:rPr lang="cs-CZ" sz="1800" dirty="0"/>
              <a:t> patří:</a:t>
            </a:r>
          </a:p>
          <a:p>
            <a:pPr lvl="0" algn="just"/>
            <a:r>
              <a:rPr lang="cs-CZ" sz="1800" dirty="0"/>
              <a:t>delegování;</a:t>
            </a:r>
          </a:p>
          <a:p>
            <a:pPr lvl="0" algn="just"/>
            <a:r>
              <a:rPr lang="cs-CZ" sz="1800" dirty="0" err="1"/>
              <a:t>Paretovo</a:t>
            </a:r>
            <a:r>
              <a:rPr lang="cs-CZ" sz="1800" dirty="0"/>
              <a:t> pravidlo – rozdělení času na základě </a:t>
            </a:r>
            <a:r>
              <a:rPr lang="cs-CZ" sz="1800" dirty="0" err="1"/>
              <a:t>Paretova</a:t>
            </a:r>
            <a:r>
              <a:rPr lang="cs-CZ" sz="1800" dirty="0"/>
              <a:t> pravidla 80/20: 20% vynaloženého času na konkrétní aktivity přinese 80% výsledků;</a:t>
            </a:r>
          </a:p>
          <a:p>
            <a:pPr lvl="0" algn="just"/>
            <a:r>
              <a:rPr lang="cs-CZ" sz="1800" dirty="0"/>
              <a:t>analýza ABC – seřazuje úkoly do kategorií A, B, C na základě </a:t>
            </a:r>
            <a:r>
              <a:rPr lang="cs-CZ" sz="1800" dirty="0" err="1"/>
              <a:t>Paretova</a:t>
            </a:r>
            <a:r>
              <a:rPr lang="cs-CZ" sz="1800" dirty="0"/>
              <a:t> pravidla;</a:t>
            </a:r>
          </a:p>
          <a:p>
            <a:pPr algn="just"/>
            <a:r>
              <a:rPr lang="cs-CZ" sz="1800" dirty="0" err="1"/>
              <a:t>Eisenhowerův</a:t>
            </a:r>
            <a:r>
              <a:rPr lang="cs-CZ" sz="1800" dirty="0"/>
              <a:t> princip – rozdělení úkolů do </a:t>
            </a:r>
            <a:r>
              <a:rPr lang="cs-CZ" sz="1800" dirty="0" err="1"/>
              <a:t>skupion</a:t>
            </a:r>
            <a:r>
              <a:rPr lang="cs-CZ" sz="1800" dirty="0"/>
              <a:t> podle toho, nakolik přispívají k dosažení cílů na: A důležité a nutné, B důležité, C nutné, D ani důležité ani nutné. </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Techniky řízení času</a:t>
            </a:r>
          </a:p>
        </p:txBody>
      </p:sp>
    </p:spTree>
    <p:extLst>
      <p:ext uri="{BB962C8B-B14F-4D97-AF65-F5344CB8AC3E}">
        <p14:creationId xmlns:p14="http://schemas.microsoft.com/office/powerpoint/2010/main" val="112972346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4215</TotalTime>
  <Words>2126</Words>
  <Application>Microsoft Office PowerPoint</Application>
  <PresentationFormat>Předvádění na obrazovce (16:9)</PresentationFormat>
  <Paragraphs>290</Paragraphs>
  <Slides>33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Enriqueta</vt:lpstr>
      <vt:lpstr>Times New Roman</vt:lpstr>
      <vt:lpstr>SLU</vt:lpstr>
      <vt:lpstr>Manažerské techniky a přístupy</vt:lpstr>
      <vt:lpstr>Manažerské přístupy</vt:lpstr>
      <vt:lpstr>Time management</vt:lpstr>
      <vt:lpstr>Generace Time managementu</vt:lpstr>
      <vt:lpstr>Plánování času</vt:lpstr>
      <vt:lpstr>Nástroje plánování času</vt:lpstr>
      <vt:lpstr>Optimální rozložení času v běžném pracovním týdnu</vt:lpstr>
      <vt:lpstr>Zloději času</vt:lpstr>
      <vt:lpstr>Techniky řízení času</vt:lpstr>
      <vt:lpstr>Paretovo pravidlo</vt:lpstr>
      <vt:lpstr>Paretovo pravidlo</vt:lpstr>
      <vt:lpstr>ABC analýza</vt:lpstr>
      <vt:lpstr>Eisenhowerův princip I</vt:lpstr>
      <vt:lpstr>Eisenhowerův princip II</vt:lpstr>
      <vt:lpstr>Eisenhowerova matice</vt:lpstr>
      <vt:lpstr>Pravidla řízení času</vt:lpstr>
      <vt:lpstr>Delegování</vt:lpstr>
      <vt:lpstr>Míra delegování</vt:lpstr>
      <vt:lpstr>Cíl delegování</vt:lpstr>
      <vt:lpstr>Proces delegování</vt:lpstr>
      <vt:lpstr>Činnosti vhodné k delegování</vt:lpstr>
      <vt:lpstr>Činnosti nevhodné k delegování</vt:lpstr>
      <vt:lpstr>Plánování delegování</vt:lpstr>
      <vt:lpstr>Plánování delegování</vt:lpstr>
      <vt:lpstr>Týmová práce</vt:lpstr>
      <vt:lpstr>Týmová práce</vt:lpstr>
      <vt:lpstr>Týmy I</vt:lpstr>
      <vt:lpstr>Týmy II</vt:lpstr>
      <vt:lpstr>Týmy III</vt:lpstr>
      <vt:lpstr>Týmové role podle Belbina</vt:lpstr>
      <vt:lpstr>Fáze vývoje týmu</vt:lpstr>
      <vt:lpstr>Výhody týmové práce</vt:lpstr>
      <vt:lpstr>Nevýhody týmové práce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473</cp:revision>
  <dcterms:created xsi:type="dcterms:W3CDTF">2016-07-06T15:42:34Z</dcterms:created>
  <dcterms:modified xsi:type="dcterms:W3CDTF">2022-03-01T13:49:42Z</dcterms:modified>
</cp:coreProperties>
</file>