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2" r:id="rId13"/>
    <p:sldId id="333" r:id="rId14"/>
    <p:sldId id="334" r:id="rId15"/>
    <p:sldId id="335" r:id="rId16"/>
    <p:sldId id="336" r:id="rId17"/>
    <p:sldId id="348" r:id="rId18"/>
    <p:sldId id="342" r:id="rId19"/>
    <p:sldId id="351" r:id="rId20"/>
    <p:sldId id="346" r:id="rId21"/>
    <p:sldId id="349" r:id="rId22"/>
    <p:sldId id="337" r:id="rId23"/>
    <p:sldId id="341" r:id="rId24"/>
    <p:sldId id="350" r:id="rId25"/>
    <p:sldId id="343" r:id="rId26"/>
    <p:sldId id="344" r:id="rId27"/>
    <p:sldId id="345" r:id="rId28"/>
    <p:sldId id="340" r:id="rId29"/>
    <p:sldId id="338" r:id="rId30"/>
    <p:sldId id="339" r:id="rId31"/>
    <p:sldId id="278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organizační struktury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</a:t>
            </a:r>
            <a:r>
              <a:rPr lang="cs-CZ" sz="1800" dirty="0" smtClean="0"/>
              <a:t>Můžeme rozlišit čtyři </a:t>
            </a:r>
            <a:r>
              <a:rPr lang="cs-CZ" sz="1800" dirty="0"/>
              <a:t>základní vazby v </a:t>
            </a:r>
            <a:r>
              <a:rPr lang="cs-CZ" sz="1800" dirty="0" smtClean="0"/>
              <a:t>organizaci</a:t>
            </a:r>
            <a:r>
              <a:rPr lang="cs-CZ" sz="1800" dirty="0"/>
              <a:t>: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Skupinová </a:t>
            </a:r>
            <a:r>
              <a:rPr lang="cs-CZ" sz="1800" b="1" dirty="0"/>
              <a:t>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Postupová </a:t>
            </a:r>
            <a:r>
              <a:rPr lang="cs-CZ" sz="1800" b="1" dirty="0"/>
              <a:t>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Vzájemná </a:t>
            </a:r>
            <a:r>
              <a:rPr lang="cs-CZ" sz="1800" b="1" dirty="0"/>
              <a:t>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Týmová </a:t>
            </a:r>
            <a:r>
              <a:rPr lang="cs-CZ" sz="1800" b="1" dirty="0"/>
              <a:t>vazba</a:t>
            </a:r>
            <a:r>
              <a:rPr lang="cs-CZ" sz="1800" dirty="0"/>
              <a:t> je založena na vytvoření speciálních pracovních týmů pro konkrétní úkol a po splnění úkolu jsou tyto týmy rozpuštěny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Vazby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8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Organizační struktura </a:t>
            </a:r>
            <a:r>
              <a:rPr lang="cs-CZ" sz="1800" dirty="0"/>
              <a:t>zobrazuje kompetenční vztahy, vnitropodnikové úvary a vzájemné vazby a vztahy mezi těmito útvary. </a:t>
            </a:r>
            <a:endParaRPr lang="cs-CZ" sz="1800" dirty="0" smtClean="0"/>
          </a:p>
          <a:p>
            <a:pPr algn="just"/>
            <a:r>
              <a:rPr lang="cs-CZ" sz="1800" dirty="0" smtClean="0"/>
              <a:t>Základní </a:t>
            </a:r>
            <a:r>
              <a:rPr lang="cs-CZ" sz="1800" dirty="0"/>
              <a:t>jednotkou organizační struktury je jednotka organizace práce, která je tvořena určitým počtem pracovníků podřízených jednomu vedoucímu pracovníkovi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Organizační struktura je výsledkem manažerské funkce </a:t>
            </a:r>
            <a:r>
              <a:rPr lang="cs-CZ" sz="1800" dirty="0" smtClean="0"/>
              <a:t>organizování.</a:t>
            </a:r>
          </a:p>
          <a:p>
            <a:pPr algn="just"/>
            <a:r>
              <a:rPr lang="cs-CZ" sz="1800" dirty="0"/>
              <a:t>Pro tvorbu organizační struktury je potřeba poznat a pochopit základní technické a technologické vztahy v aktivitách organizace, analyzovat základní prvky, kterými je organizace tvořena. </a:t>
            </a:r>
            <a:endParaRPr lang="cs-CZ" sz="1800" dirty="0" smtClean="0"/>
          </a:p>
          <a:p>
            <a:pPr algn="just"/>
            <a:r>
              <a:rPr lang="cs-CZ" sz="1800" dirty="0"/>
              <a:t>Jednotky organizace práce se podle principu hierarchie spojují v organizační jednotky větší, které představují organizační stupně. Organizační stupně představují v organizační struktuře její hierarchické uspořádání.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Organizační </a:t>
            </a:r>
            <a:r>
              <a:rPr lang="cs-CZ" sz="1800" dirty="0"/>
              <a:t>struktura představuje strukturu systému řízení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Organizační struktura </a:t>
            </a:r>
            <a:r>
              <a:rPr lang="cs-CZ" sz="1800" dirty="0"/>
              <a:t>je relativně stabilní a předurčuje chování určitého systému. </a:t>
            </a:r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organizaci můžeme nalézt formální organizační struktury a neformální organizační struktury.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organizační struktury</a:t>
            </a:r>
            <a:r>
              <a:rPr lang="cs-CZ" sz="18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organizační </a:t>
            </a:r>
            <a:r>
              <a:rPr lang="cs-CZ" sz="1800" b="1" dirty="0" smtClean="0"/>
              <a:t>struktury</a:t>
            </a:r>
            <a:r>
              <a:rPr lang="cs-CZ" sz="1800" dirty="0"/>
              <a:t> </a:t>
            </a:r>
            <a:r>
              <a:rPr lang="cs-CZ" sz="1800" dirty="0" smtClean="0"/>
              <a:t>vytvářejí </a:t>
            </a:r>
            <a:r>
              <a:rPr lang="cs-CZ" sz="1800" dirty="0"/>
              <a:t>spontánně na základě sdílených zájmů skupin lidí, jako je osobní přátelství, rodinná spřízněnost, vzájemné sympatie, hmotné zájmy apod.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1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Rozeznáváme organizační strukturu procesní a organizační strukturu útvarovou.</a:t>
            </a:r>
          </a:p>
          <a:p>
            <a:pPr algn="just"/>
            <a:r>
              <a:rPr lang="cs-CZ" sz="1800" b="1" dirty="0" smtClean="0"/>
              <a:t>Struktura procesní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definována jako soubor činností a vztahů </a:t>
            </a:r>
            <a:r>
              <a:rPr lang="cs-CZ" sz="1800" dirty="0" smtClean="0"/>
              <a:t>mezi </a:t>
            </a:r>
            <a:r>
              <a:rPr lang="cs-CZ" sz="1800" dirty="0"/>
              <a:t>těmito činnostmi. V případě struktury procesní jsou určující procesy a ne útvary. Procesní struktura se znázorňuje pomocí grafu, který se skládá z uzlů a </a:t>
            </a:r>
            <a:r>
              <a:rPr lang="cs-CZ" sz="1800" dirty="0" smtClean="0"/>
              <a:t>hran.</a:t>
            </a:r>
          </a:p>
          <a:p>
            <a:pPr algn="just"/>
            <a:r>
              <a:rPr lang="cs-CZ" sz="1800" b="1" dirty="0" smtClean="0"/>
              <a:t>Struktura útvarová</a:t>
            </a:r>
            <a:r>
              <a:rPr lang="cs-CZ" sz="1800" dirty="0" smtClean="0"/>
              <a:t> </a:t>
            </a:r>
            <a:r>
              <a:rPr lang="cs-CZ" sz="1800" dirty="0"/>
              <a:t>je definována jako soubor pracovních míst a vztahů (mocenských, informačních a hmotně-energetických) mezi těmito pracovními místy. Zobrazením útvarové struktury je organizační </a:t>
            </a:r>
            <a:r>
              <a:rPr lang="cs-CZ" sz="1800" dirty="0" smtClean="0"/>
              <a:t>schéma. </a:t>
            </a:r>
            <a:r>
              <a:rPr lang="cs-CZ" sz="1800" dirty="0"/>
              <a:t>Základním prvkem útvarové struktury je pracovní místo. Seskupením pracovních míst a přidělením příslušného řídícího prvku vzniká pracovní </a:t>
            </a:r>
            <a:r>
              <a:rPr lang="cs-CZ" sz="1800" dirty="0" smtClean="0"/>
              <a:t>útvar. </a:t>
            </a:r>
            <a:r>
              <a:rPr lang="cs-CZ" sz="1800" dirty="0"/>
              <a:t>U útvarové struktury platí princip jednoty vedení, což znamená, že pracovník má vždy jen jednoho nadřízeného, který odpovídá za veškerou činnost daného </a:t>
            </a:r>
            <a:r>
              <a:rPr lang="cs-CZ" sz="1800" dirty="0" smtClean="0"/>
              <a:t>pracovníka.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struktura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4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procesní</a:t>
            </a:r>
            <a:endParaRPr lang="cs-CZ" dirty="0"/>
          </a:p>
        </p:txBody>
      </p:sp>
      <p:pic>
        <p:nvPicPr>
          <p:cNvPr id="5" name="Zástupný symbol pro obsah 3" descr="proc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1220" y="843559"/>
            <a:ext cx="48615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útvarová</a:t>
            </a:r>
            <a:endParaRPr lang="cs-CZ" dirty="0"/>
          </a:p>
        </p:txBody>
      </p:sp>
      <p:pic>
        <p:nvPicPr>
          <p:cNvPr id="6" name="Zástupný symbol pro obsah 3" descr="organ.jpg"/>
          <p:cNvPicPr/>
          <p:nvPr/>
        </p:nvPicPr>
        <p:blipFill rotWithShape="1">
          <a:blip r:embed="rId2" cstate="print"/>
          <a:srcRect l="6292" t="59547"/>
          <a:stretch/>
        </p:blipFill>
        <p:spPr bwMode="auto">
          <a:xfrm>
            <a:off x="899592" y="915566"/>
            <a:ext cx="6013335" cy="3391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20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</a:t>
            </a:r>
            <a:r>
              <a:rPr lang="cs-CZ" sz="1700" dirty="0" smtClean="0"/>
              <a:t>struktury</a:t>
            </a:r>
            <a:r>
              <a:rPr lang="cs-CZ" sz="1700" dirty="0"/>
              <a:t> </a:t>
            </a:r>
            <a:r>
              <a:rPr lang="cs-CZ" sz="1700" dirty="0" smtClean="0"/>
              <a:t>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</a:t>
            </a:r>
            <a:r>
              <a:rPr lang="cs-CZ" sz="1700" dirty="0" smtClean="0"/>
              <a:t>struktura</a:t>
            </a:r>
          </a:p>
          <a:p>
            <a:pPr algn="just"/>
            <a:r>
              <a:rPr lang="cs-CZ" sz="1700" dirty="0" smtClean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</a:t>
            </a:r>
            <a:r>
              <a:rPr lang="cs-CZ" sz="1700" i="1" dirty="0" smtClean="0"/>
              <a:t>pravomoci</a:t>
            </a:r>
          </a:p>
          <a:p>
            <a:pPr lvl="0" algn="just"/>
            <a:r>
              <a:rPr lang="cs-CZ" sz="1700" dirty="0" smtClean="0"/>
              <a:t>Tradiční struktury – liniové, funkcionální, liniově-štábní</a:t>
            </a:r>
          </a:p>
          <a:p>
            <a:pPr lvl="0" algn="just"/>
            <a:r>
              <a:rPr lang="cs-CZ" sz="1700" dirty="0" smtClean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</a:t>
            </a:r>
            <a:r>
              <a:rPr lang="cs-CZ" sz="1700" i="1" dirty="0" smtClean="0"/>
              <a:t>trvání</a:t>
            </a:r>
          </a:p>
          <a:p>
            <a:pPr lvl="0" algn="just"/>
            <a:r>
              <a:rPr lang="cs-CZ" sz="1700" dirty="0" smtClean="0"/>
              <a:t>Dočasné</a:t>
            </a:r>
            <a:endParaRPr lang="cs-CZ" sz="1700" dirty="0"/>
          </a:p>
          <a:p>
            <a:pPr algn="just"/>
            <a:r>
              <a:rPr lang="cs-CZ" sz="1700" dirty="0"/>
              <a:t>Trvalé</a:t>
            </a:r>
            <a:endParaRPr lang="cs-CZ" sz="17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Členění organizačních struktur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00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</a:t>
            </a:r>
            <a:r>
              <a:rPr lang="cs-CZ" sz="1800" b="1" dirty="0"/>
              <a:t>struktury </a:t>
            </a:r>
            <a:r>
              <a:rPr lang="cs-CZ" sz="1800" dirty="0" smtClean="0"/>
              <a:t>– myšlenkou </a:t>
            </a:r>
            <a:r>
              <a:rPr lang="cs-CZ" sz="1800" dirty="0"/>
              <a:t>funkční struktury je seskupení pracovníků, kteří pracují na podobných úkolech v jednom úseku podniku. Funkční struktura má tendenci centralizovat proces rozhodování na nejvyšší úrovni podniku. Rozhodnutí o koordinaci aktivit v jednotlivých úsecích vycházejí z nejvyšší úrovně podniku</a:t>
            </a:r>
            <a:r>
              <a:rPr lang="cs-CZ" sz="1800" dirty="0" smtClean="0"/>
              <a:t>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Výrobkové, zákaznické, teritoriální a ostatní účelové </a:t>
            </a:r>
            <a:r>
              <a:rPr lang="cs-CZ" sz="1800" b="1" dirty="0" smtClean="0"/>
              <a:t>struktury</a:t>
            </a:r>
            <a:r>
              <a:rPr lang="cs-CZ" sz="1800" b="1" dirty="0"/>
              <a:t> </a:t>
            </a:r>
            <a:r>
              <a:rPr lang="cs-CZ" sz="1800" dirty="0" smtClean="0"/>
              <a:t>– vnitřní </a:t>
            </a:r>
            <a:r>
              <a:rPr lang="cs-CZ" sz="1800" dirty="0"/>
              <a:t>organizační členění jednotlivých </a:t>
            </a:r>
            <a:r>
              <a:rPr lang="cs-CZ" sz="1800" dirty="0" smtClean="0"/>
              <a:t>výrobkově (popř. zákaznické, teritoriální a jiné) </a:t>
            </a:r>
            <a:r>
              <a:rPr lang="cs-CZ" sz="1800" dirty="0"/>
              <a:t>specializovaných úseků může být založeno na funkční dělbě </a:t>
            </a:r>
            <a:r>
              <a:rPr lang="cs-CZ" sz="1800" dirty="0" smtClean="0"/>
              <a:t>práce</a:t>
            </a:r>
            <a:r>
              <a:rPr lang="cs-CZ" sz="1800" dirty="0"/>
              <a:t>. </a:t>
            </a:r>
            <a:r>
              <a:rPr lang="cs-CZ" sz="1800" dirty="0" smtClean="0"/>
              <a:t>Všechny </a:t>
            </a:r>
            <a:r>
              <a:rPr lang="cs-CZ" sz="1800" dirty="0"/>
              <a:t>řídící činnosti se sdružují do jedné organizační jednotky (úseku, oddělení, střediska), která odpovídá za jeden typ výrobku </a:t>
            </a:r>
            <a:r>
              <a:rPr lang="cs-CZ" sz="1800" dirty="0" smtClean="0"/>
              <a:t>(skupinu zákazníků, teritoria) </a:t>
            </a:r>
            <a:r>
              <a:rPr lang="cs-CZ" sz="1800" dirty="0"/>
              <a:t>a řídí je jeden manažer.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seskupování činností</a:t>
            </a:r>
          </a:p>
        </p:txBody>
      </p:sp>
    </p:spTree>
    <p:extLst>
      <p:ext uri="{BB962C8B-B14F-4D97-AF65-F5344CB8AC3E}">
        <p14:creationId xmlns:p14="http://schemas.microsoft.com/office/powerpoint/2010/main" val="30459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Funkční organizační struktura</a:t>
            </a:r>
            <a:endParaRPr lang="cs-CZ" dirty="0"/>
          </a:p>
        </p:txBody>
      </p:sp>
      <p:pic>
        <p:nvPicPr>
          <p:cNvPr id="5" name="Zástupný symbol pro obsah 3" descr="funkčn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9622"/>
            <a:ext cx="6666792" cy="294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smtClean="0"/>
              <a:t>Výrobková </a:t>
            </a:r>
            <a:r>
              <a:rPr lang="cs-CZ" dirty="0" smtClean="0"/>
              <a:t>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7574"/>
            <a:ext cx="6552728" cy="33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2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můžeme chápat jako </a:t>
            </a:r>
            <a:r>
              <a:rPr lang="cs-CZ" sz="1800" dirty="0"/>
              <a:t>proces tvorby a udržování prostředí, ve kterém jednotlivci pracují společně ve skupinách a účinně dosahují vybraných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Umělé </a:t>
            </a:r>
            <a:r>
              <a:rPr lang="cs-CZ" sz="1800" b="1" dirty="0"/>
              <a:t>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Takto </a:t>
            </a:r>
            <a:r>
              <a:rPr lang="cs-CZ" sz="1800" dirty="0"/>
              <a:t>vzniklá organizace je umělý řád, vědomě lidmi vytvořený z původního řádu přirozeného, za účelem dosahování stanovených cílů.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Mezi </a:t>
            </a:r>
            <a:r>
              <a:rPr lang="cs-CZ" sz="1800" dirty="0"/>
              <a:t>uměle vytvořeného organizace patří celá řada různých druhů </a:t>
            </a:r>
            <a:r>
              <a:rPr lang="cs-CZ" sz="1800" dirty="0" smtClean="0"/>
              <a:t>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Divizionální organizační struktura</a:t>
            </a:r>
            <a:endParaRPr lang="cs-CZ" dirty="0"/>
          </a:p>
        </p:txBody>
      </p:sp>
      <p:pic>
        <p:nvPicPr>
          <p:cNvPr id="6" name="Zástupný symbol pro obsah 3" descr="diviz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15566"/>
            <a:ext cx="69127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Strmá struktura </a:t>
            </a:r>
            <a:r>
              <a:rPr lang="cs-CZ" sz="1800" dirty="0" smtClean="0"/>
              <a:t>– vysoce </a:t>
            </a:r>
            <a:r>
              <a:rPr lang="cs-CZ" sz="1800" dirty="0"/>
              <a:t>centralizovaná struktura s vysokým počtem hierarchických úrovní. Obecně lze konstatovat, že čím větší je počet stupňů řízení (tj. čím strmější je organizační struktura), tím déle trvá iniciace a implementace změn – tj. firma se stává méně flexibilní</a:t>
            </a: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just"/>
            <a:r>
              <a:rPr lang="cs-CZ" sz="1800" b="1" dirty="0"/>
              <a:t>Plochá struktura </a:t>
            </a:r>
            <a:r>
              <a:rPr lang="cs-CZ" sz="1800" dirty="0"/>
              <a:t>- je taková organizace, která má nízký počet stupňů řízení. Znamená to nízký počet stupňů organizačních jednotek. Plochá organizace je velmi pružná v rozhodování, protože tok </a:t>
            </a:r>
            <a:r>
              <a:rPr lang="cs-CZ" sz="1800" dirty="0" smtClean="0"/>
              <a:t>informací </a:t>
            </a:r>
            <a:r>
              <a:rPr lang="cs-CZ" sz="1800" dirty="0"/>
              <a:t>od nejníže postavených pracovníků k nejvyššímu </a:t>
            </a:r>
            <a:r>
              <a:rPr lang="cs-CZ" sz="1800" dirty="0" smtClean="0"/>
              <a:t>vedení </a:t>
            </a:r>
            <a:r>
              <a:rPr lang="cs-CZ" sz="1800" dirty="0"/>
              <a:t>organizace je rychlý a </a:t>
            </a:r>
            <a:r>
              <a:rPr lang="cs-CZ" sz="1800" dirty="0" smtClean="0"/>
              <a:t>krátký.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rozpětí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9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Strmá organizační struktura</a:t>
            </a:r>
            <a:endParaRPr lang="cs-CZ" dirty="0"/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Plochá organizační struktura</a:t>
            </a:r>
            <a:endParaRPr lang="cs-CZ" dirty="0"/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1131590"/>
            <a:ext cx="6552728" cy="309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1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1123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Liniová </a:t>
            </a:r>
            <a:r>
              <a:rPr lang="cs-CZ" sz="1800" b="1" dirty="0" smtClean="0"/>
              <a:t>struktura </a:t>
            </a:r>
            <a:r>
              <a:rPr lang="cs-CZ" sz="1800" dirty="0" smtClean="0"/>
              <a:t>– pozice </a:t>
            </a:r>
            <a:r>
              <a:rPr lang="cs-CZ" sz="1800" dirty="0"/>
              <a:t>a vztahy nadřízenosti a podřízenosti jsou uspořádány a orientovány vertikálně. Každý nadřízený má jasně přidělené podřízené a každý podřízený má jasně přiděleného </a:t>
            </a:r>
            <a:r>
              <a:rPr lang="cs-CZ" sz="1800" dirty="0" smtClean="0"/>
              <a:t>nadřízeného.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Funkcionální struktura </a:t>
            </a:r>
            <a:r>
              <a:rPr lang="cs-CZ" sz="1800" dirty="0" smtClean="0"/>
              <a:t>– základem </a:t>
            </a:r>
            <a:r>
              <a:rPr lang="cs-CZ" sz="1800" dirty="0"/>
              <a:t>této struktury je uspořádání, kdy má pracovník různé nadřízené pro různé oblasti 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Liniově-štábní struktura </a:t>
            </a:r>
            <a:r>
              <a:rPr lang="cs-CZ" sz="1800" dirty="0" smtClean="0"/>
              <a:t>– jde </a:t>
            </a:r>
            <a:r>
              <a:rPr lang="cs-CZ" sz="1800" dirty="0"/>
              <a:t>uspořádání založené </a:t>
            </a:r>
            <a:r>
              <a:rPr lang="cs-CZ" sz="1800" dirty="0" smtClean="0"/>
              <a:t>na liniové struktuře rozšířené </a:t>
            </a:r>
            <a:r>
              <a:rPr lang="cs-CZ" sz="1800" dirty="0"/>
              <a:t>o takzvané štábní útvary, které zajišťují podporu řídících činností pro různé hierarchické úrovně a oblasti fungování </a:t>
            </a:r>
            <a:r>
              <a:rPr lang="cs-CZ" sz="1800" dirty="0" smtClean="0"/>
              <a:t>organizace.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b="1" dirty="0"/>
              <a:t>Maticová struktura </a:t>
            </a:r>
            <a:r>
              <a:rPr lang="cs-CZ" sz="1800" dirty="0" smtClean="0"/>
              <a:t>– základem </a:t>
            </a:r>
            <a:r>
              <a:rPr lang="cs-CZ" sz="1800" dirty="0"/>
              <a:t>organizační struktury je klasická vertikální liniová struktura, která je kombinována s horizontálně fungujícími ad-hoc vytvářenými týmy, které se věnují například </a:t>
            </a:r>
            <a:r>
              <a:rPr lang="cs-CZ" sz="1800" dirty="0" smtClean="0"/>
              <a:t>speciálním projektům.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Organizační struktury z hlediska </a:t>
            </a:r>
            <a:r>
              <a:rPr lang="cs-CZ" dirty="0" smtClean="0"/>
              <a:t>dělby pravomoci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3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Liniová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03598"/>
            <a:ext cx="576063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Funkcionální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059582"/>
            <a:ext cx="554461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7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Liniově-štábní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projektové koordinace</a:t>
            </a:r>
            <a:endParaRPr lang="cs-CZ" dirty="0"/>
          </a:p>
        </p:txBody>
      </p:sp>
      <p:pic>
        <p:nvPicPr>
          <p:cNvPr id="5" name="Zástupný symbol pro obsah 3" descr="projekt ko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843558"/>
            <a:ext cx="6696744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Projektová struktura</a:t>
            </a:r>
            <a:endParaRPr lang="cs-CZ" dirty="0"/>
          </a:p>
        </p:txBody>
      </p:sp>
      <p:pic>
        <p:nvPicPr>
          <p:cNvPr id="6" name="Zástupný symbol pro obsah 5" descr="projekt2.jpg"/>
          <p:cNvPicPr/>
          <p:nvPr/>
        </p:nvPicPr>
        <p:blipFill rotWithShape="1">
          <a:blip r:embed="rId2" cstate="print"/>
          <a:srcRect t="15030" b="16601"/>
          <a:stretch/>
        </p:blipFill>
        <p:spPr bwMode="auto">
          <a:xfrm>
            <a:off x="611560" y="915566"/>
            <a:ext cx="7128792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29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Co </a:t>
            </a:r>
            <a:r>
              <a:rPr lang="cs-CZ" sz="1800" dirty="0"/>
              <a:t>do rozsahu a významu </a:t>
            </a:r>
            <a:r>
              <a:rPr lang="cs-CZ" sz="1800" dirty="0" smtClean="0"/>
              <a:t>nejpočetnější skupinu umělých organizací </a:t>
            </a:r>
            <a:r>
              <a:rPr lang="cs-CZ" sz="1800" dirty="0"/>
              <a:t>tvoří organizace, do nichž lidé vstupují prostřednictvím pracovně-právního vztahu a stávají se tak jejími zaměstnanci.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Takové </a:t>
            </a:r>
            <a:r>
              <a:rPr lang="cs-CZ" sz="1800" dirty="0"/>
              <a:t>organizace se nazývají organizacemi zaměstnaneckými a můžeme ji chápat jako množinu lidí/zaměstnanců, kteří disponují svojí pracovní silou, vybavení technikou, informacemi a finančními prostředky, které jsou majetkem vlastníků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a organizace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0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Maticová struktura</a:t>
            </a:r>
            <a:endParaRPr lang="cs-CZ" dirty="0"/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4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Identifikace potřebných hlavních, obslužných a pomocných </a:t>
            </a:r>
            <a:r>
              <a:rPr lang="cs-CZ" sz="1800" dirty="0" smtClean="0"/>
              <a:t>činností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Provedení dělby </a:t>
            </a:r>
            <a:r>
              <a:rPr lang="cs-CZ" sz="1800" dirty="0" smtClean="0"/>
              <a:t>práce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Sdružování specializovaných činností do </a:t>
            </a:r>
            <a:r>
              <a:rPr lang="cs-CZ" sz="1800" dirty="0" smtClean="0"/>
              <a:t>útvarů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Zajištění způsobů </a:t>
            </a:r>
            <a:r>
              <a:rPr lang="cs-CZ" sz="1800" dirty="0" smtClean="0"/>
              <a:t>koordinace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Vyřešení pravomoci a odpovědnosti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Proces tvorby organizační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Organizaci můžeme ze systémového hlediska chápat jako </a:t>
            </a:r>
            <a:r>
              <a:rPr lang="cs-CZ" sz="1800" dirty="0"/>
              <a:t>uspořádaný systém </a:t>
            </a:r>
            <a:r>
              <a:rPr lang="cs-CZ" sz="1800" dirty="0" smtClean="0"/>
              <a:t>tvořeny </a:t>
            </a:r>
            <a:r>
              <a:rPr lang="cs-CZ" sz="1800" dirty="0"/>
              <a:t>prvky, které jsou spojené navzájem určitými vazbami a jako celek vykazuje určité vlastnosti, chování.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</a:t>
            </a:r>
            <a:r>
              <a:rPr lang="cs-CZ" sz="1800" dirty="0"/>
              <a:t> organizaci jako v systému probíhají dva základní typy transformačních </a:t>
            </a:r>
            <a:r>
              <a:rPr lang="cs-CZ" sz="1800" dirty="0" smtClean="0"/>
              <a:t>procesů:</a:t>
            </a:r>
          </a:p>
          <a:p>
            <a:pPr algn="just"/>
            <a:r>
              <a:rPr lang="cs-CZ" sz="1800" b="1" dirty="0" smtClean="0"/>
              <a:t>hmotně </a:t>
            </a:r>
            <a:r>
              <a:rPr lang="cs-CZ" sz="1800" b="1" dirty="0"/>
              <a:t>energetická transformace </a:t>
            </a:r>
            <a:r>
              <a:rPr lang="cs-CZ" sz="1800" dirty="0"/>
              <a:t>(přeměna surovin ve </a:t>
            </a:r>
            <a:r>
              <a:rPr lang="cs-CZ" sz="1800" dirty="0" smtClean="0"/>
              <a:t>výstupy) – hmotně </a:t>
            </a:r>
            <a:r>
              <a:rPr lang="cs-CZ" sz="1800" dirty="0"/>
              <a:t>energetický proces je vztahován k obsahové stránce řízení „Co se řídí</a:t>
            </a:r>
            <a:r>
              <a:rPr lang="cs-CZ" sz="1800" dirty="0" smtClean="0"/>
              <a:t>?“ Hmotně </a:t>
            </a:r>
            <a:r>
              <a:rPr lang="cs-CZ" sz="1800" dirty="0"/>
              <a:t>energetický proces, to je proces přeměny vstupů na výstupy, se navenek projevuje jako chování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b="1" dirty="0" smtClean="0"/>
              <a:t>informační </a:t>
            </a:r>
            <a:r>
              <a:rPr lang="cs-CZ" sz="1800" b="1" dirty="0"/>
              <a:t>transformace </a:t>
            </a:r>
            <a:r>
              <a:rPr lang="cs-CZ" sz="1800" dirty="0"/>
              <a:t>(získávání, zpracování informací a informační působení na </a:t>
            </a:r>
            <a:r>
              <a:rPr lang="cs-CZ" sz="1800" dirty="0" smtClean="0"/>
              <a:t>rozhodování) – proces </a:t>
            </a:r>
            <a:r>
              <a:rPr lang="cs-CZ" sz="1800" dirty="0"/>
              <a:t>informační transformace se vztahuje k formě procesu řízení „Jak se řídí</a:t>
            </a:r>
            <a:r>
              <a:rPr lang="cs-CZ" sz="1800" dirty="0" smtClean="0"/>
              <a:t>?“.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7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Organizace </a:t>
            </a:r>
            <a:r>
              <a:rPr lang="cs-CZ" sz="1800" dirty="0"/>
              <a:t>má určitou strukturu, která je tvořena prvky, vztahy a vazbami uspořádané z pohledu účelu a naplnění požadovaných cílů. </a:t>
            </a:r>
            <a:endParaRPr lang="cs-CZ" sz="1800" dirty="0" smtClean="0"/>
          </a:p>
          <a:p>
            <a:pPr algn="just"/>
            <a:r>
              <a:rPr lang="cs-CZ" sz="1800" dirty="0" smtClean="0"/>
              <a:t>Veškeré </a:t>
            </a:r>
            <a:r>
              <a:rPr lang="cs-CZ" sz="1800" dirty="0"/>
              <a:t>vazby mezi jednotlivými prvky v organizaci mají charakter toků informací, který je v současné době řešen v rámci informačních systémů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Jako </a:t>
            </a:r>
            <a:r>
              <a:rPr lang="cs-CZ" sz="1800" dirty="0"/>
              <a:t>každý systém, tak také v organizaci existují prvky vstupní a výstupní. </a:t>
            </a:r>
            <a:endParaRPr lang="cs-CZ" sz="1800" dirty="0" smtClean="0"/>
          </a:p>
          <a:p>
            <a:pPr algn="just"/>
            <a:r>
              <a:rPr lang="cs-CZ" sz="1800" dirty="0" smtClean="0"/>
              <a:t>Vstupy </a:t>
            </a:r>
            <a:r>
              <a:rPr lang="cs-CZ" sz="1800" dirty="0"/>
              <a:t>představují zdroje potřebné k naplňování cílů organizaci. Na základě transformace vstupů ve vnitřním prostředí organizace jsou potom produkovány výstupy hmotné nebo nehmotné povahy. </a:t>
            </a:r>
            <a:endParaRPr lang="cs-CZ" sz="1800" dirty="0" smtClean="0"/>
          </a:p>
          <a:p>
            <a:pPr algn="just"/>
            <a:r>
              <a:rPr lang="cs-CZ" sz="1800" dirty="0" smtClean="0"/>
              <a:t>Výstupy </a:t>
            </a:r>
            <a:r>
              <a:rPr lang="cs-CZ" sz="1800" dirty="0"/>
              <a:t>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Organizace jako systém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9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Prvky </a:t>
            </a:r>
            <a:r>
              <a:rPr lang="cs-CZ" sz="1800" b="1" dirty="0"/>
              <a:t>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Řídící </a:t>
            </a:r>
            <a:r>
              <a:rPr lang="cs-CZ" sz="1800" b="1" dirty="0"/>
              <a:t>prvky</a:t>
            </a:r>
            <a:r>
              <a:rPr lang="cs-CZ" sz="1800" dirty="0"/>
              <a:t> </a:t>
            </a:r>
            <a:r>
              <a:rPr lang="cs-CZ" sz="1800" dirty="0" smtClean="0"/>
              <a:t>představují </a:t>
            </a:r>
            <a:r>
              <a:rPr lang="cs-CZ" sz="1800" dirty="0"/>
              <a:t>samotný management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Nejvyšším </a:t>
            </a:r>
            <a:r>
              <a:rPr lang="cs-CZ" sz="1800" dirty="0"/>
              <a:t>řídícím prvkem (vrcholovým řídícím prvkem) je top management realizující strategické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Nejnižším </a:t>
            </a:r>
            <a:r>
              <a:rPr lang="cs-CZ" sz="1800" dirty="0"/>
              <a:t>řídícím prvkem je operativní řídící prvek, který představuje liniové manažery realizující operativní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těmito dvěma řídícími prvky existuje střední řídící prvek, který je tvořen středním managementem, který realizuje taktické řízení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Prvky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lze v podniku vymezit tři základní subsystémy, a to subsystém výrobní, ekonomický a sociální.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Subsystém </a:t>
            </a:r>
            <a:r>
              <a:rPr lang="cs-CZ" sz="1800" b="1" dirty="0"/>
              <a:t>sociální</a:t>
            </a:r>
            <a:r>
              <a:rPr lang="cs-CZ" sz="1800" dirty="0"/>
              <a:t> je tvořen jednotlivci, sociálními skupinami a institucemi a vzájemnými vazbami mezi těmito </a:t>
            </a:r>
            <a:r>
              <a:rPr lang="cs-CZ" sz="1800" dirty="0" smtClean="0"/>
              <a:t>prvky.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Organizační subsystémy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</a:t>
            </a:r>
            <a:r>
              <a:rPr lang="cs-CZ" sz="1800" b="1" dirty="0" smtClean="0"/>
              <a:t>organizaci</a:t>
            </a:r>
            <a:r>
              <a:rPr lang="cs-CZ" sz="1800" dirty="0" smtClean="0"/>
              <a:t> </a:t>
            </a:r>
            <a:r>
              <a:rPr lang="cs-CZ" sz="1800" dirty="0"/>
              <a:t>představují vztahy mezi vedoucím pracovníkem a podřízenými.  </a:t>
            </a:r>
            <a:endParaRPr lang="cs-CZ" sz="1800" dirty="0" smtClean="0"/>
          </a:p>
          <a:p>
            <a:pPr algn="just"/>
            <a:r>
              <a:rPr lang="cs-CZ" sz="1800" dirty="0" smtClean="0"/>
              <a:t>Váchal </a:t>
            </a:r>
            <a:r>
              <a:rPr lang="cs-CZ" sz="1800" dirty="0"/>
              <a:t>et al. rozlišuje tyto druhy vztahů: přímé, skupinové, s nepřímou účastí vedoucího.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Skupinové </a:t>
            </a:r>
            <a:r>
              <a:rPr lang="cs-CZ" sz="1800" b="1" dirty="0"/>
              <a:t>vztahy</a:t>
            </a:r>
            <a:r>
              <a:rPr lang="cs-CZ" sz="1800" dirty="0"/>
              <a:t> představují vztahy nadřízeného a podřízeného v přítomnosti dalšího podřízeného pracovníka.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Vztahy </a:t>
            </a:r>
            <a:r>
              <a:rPr lang="cs-CZ" sz="1800" b="1" dirty="0"/>
              <a:t>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Vztahy v organizaci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2048</Words>
  <Application>Microsoft Office PowerPoint</Application>
  <PresentationFormat>Předvádění na obrazovce (16:9)</PresentationFormat>
  <Paragraphs>158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Design organizační struktury</vt:lpstr>
      <vt:lpstr>Management a organizace I</vt:lpstr>
      <vt:lpstr>Management a organizace II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Organizační struktura I</vt:lpstr>
      <vt:lpstr>Organizační struktura II</vt:lpstr>
      <vt:lpstr>Organizační struktura III</vt:lpstr>
      <vt:lpstr>Struktura procesní</vt:lpstr>
      <vt:lpstr>Struktura útvarová</vt:lpstr>
      <vt:lpstr>Členění organizačních struktur</vt:lpstr>
      <vt:lpstr>Organizační struktury z hlediska seskupování činností</vt:lpstr>
      <vt:lpstr>Funkční organizační struktura</vt:lpstr>
      <vt:lpstr>Výrobková organizační struktura</vt:lpstr>
      <vt:lpstr>Divizionální organizační struktura</vt:lpstr>
      <vt:lpstr>Organizační struktury z hlediska rozpětí řízení</vt:lpstr>
      <vt:lpstr>Strmá organizační struktura</vt:lpstr>
      <vt:lpstr>Plochá organizační struktura</vt:lpstr>
      <vt:lpstr>Organizační struktury z hlediska dělby pravomoci</vt:lpstr>
      <vt:lpstr>Liniová organizační struktura</vt:lpstr>
      <vt:lpstr>Funkcionální organizační struktura</vt:lpstr>
      <vt:lpstr>Liniově-štábní organizační struktura</vt:lpstr>
      <vt:lpstr>Struktura projektové koordinace</vt:lpstr>
      <vt:lpstr>Projektová struktura</vt:lpstr>
      <vt:lpstr>Maticová struktura</vt:lpstr>
      <vt:lpstr>Proces tvorby organizační struktury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283</cp:revision>
  <dcterms:created xsi:type="dcterms:W3CDTF">2016-07-06T15:42:34Z</dcterms:created>
  <dcterms:modified xsi:type="dcterms:W3CDTF">2021-03-15T17:46:29Z</dcterms:modified>
</cp:coreProperties>
</file>