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1" r:id="rId3"/>
    <p:sldId id="369" r:id="rId4"/>
    <p:sldId id="348" r:id="rId5"/>
    <p:sldId id="371" r:id="rId6"/>
    <p:sldId id="372" r:id="rId7"/>
    <p:sldId id="370" r:id="rId8"/>
    <p:sldId id="350" r:id="rId9"/>
    <p:sldId id="351" r:id="rId10"/>
    <p:sldId id="352" r:id="rId11"/>
    <p:sldId id="367" r:id="rId12"/>
    <p:sldId id="354" r:id="rId13"/>
    <p:sldId id="373" r:id="rId14"/>
    <p:sldId id="374" r:id="rId15"/>
    <p:sldId id="375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3" r:id="rId25"/>
    <p:sldId id="364" r:id="rId26"/>
    <p:sldId id="365" r:id="rId27"/>
    <p:sldId id="366" r:id="rId28"/>
    <p:sldId id="376" r:id="rId29"/>
    <p:sldId id="377" r:id="rId30"/>
    <p:sldId id="378" r:id="rId31"/>
    <p:sldId id="379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1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Vliv prostředí na práci manažera</a:t>
            </a:r>
          </a:p>
        </p:txBody>
      </p:sp>
      <p:sp>
        <p:nvSpPr>
          <p:cNvPr id="5" name="Textové pole 2"/>
          <p:cNvSpPr txBox="1">
            <a:spLocks noChangeArrowheads="1"/>
          </p:cNvSpPr>
          <p:nvPr/>
        </p:nvSpPr>
        <p:spPr bwMode="auto">
          <a:xfrm>
            <a:off x="1763688" y="1600199"/>
            <a:ext cx="5976664" cy="19877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   	Vnitřní prostředí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 organizace		      		   Struktura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Činnosti a úkoly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MANAŽER  	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Technologie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Lidé					   Postavení v podniku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	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 </a:t>
            </a:r>
          </a:p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</a:t>
            </a:r>
          </a:p>
        </p:txBody>
      </p:sp>
      <p:sp>
        <p:nvSpPr>
          <p:cNvPr id="6" name="Textové pole 2"/>
          <p:cNvSpPr txBox="1">
            <a:spLocks noChangeArrowheads="1"/>
          </p:cNvSpPr>
          <p:nvPr/>
        </p:nvSpPr>
        <p:spPr bwMode="auto">
          <a:xfrm>
            <a:off x="2694744" y="864046"/>
            <a:ext cx="3638550" cy="433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prostředí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 pole 2"/>
          <p:cNvSpPr txBox="1">
            <a:spLocks noChangeArrowheads="1"/>
          </p:cNvSpPr>
          <p:nvPr/>
        </p:nvSpPr>
        <p:spPr bwMode="auto">
          <a:xfrm>
            <a:off x="2843211" y="3970957"/>
            <a:ext cx="3638550" cy="3780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prostředí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4481511" y="1291704"/>
            <a:ext cx="180975" cy="314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9" name="Šipka nahoru 8"/>
          <p:cNvSpPr/>
          <p:nvPr/>
        </p:nvSpPr>
        <p:spPr>
          <a:xfrm>
            <a:off x="4481511" y="3577887"/>
            <a:ext cx="209550" cy="361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3419872" y="2317756"/>
            <a:ext cx="733425" cy="24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563888" y="2787774"/>
            <a:ext cx="388243" cy="3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987824" y="2924624"/>
            <a:ext cx="964307" cy="35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5220072" y="2194543"/>
            <a:ext cx="1261689" cy="398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5315980" y="2787774"/>
            <a:ext cx="10173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5220072" y="2924624"/>
            <a:ext cx="432048" cy="35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102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err="1"/>
              <a:t>Leadership</a:t>
            </a:r>
            <a:r>
              <a:rPr lang="cs-CZ" sz="1800" dirty="0"/>
              <a:t>, schopnost vést, představuje inspirování lidí k tomu, aby vynaložili své nejlepší síly a schopnosti k dosažení žádoucích výsledků, získávání jejich oddanosti dané věci a jejich motivování  dosažení stanovených cílů.</a:t>
            </a:r>
          </a:p>
          <a:p>
            <a:pPr algn="just"/>
            <a:r>
              <a:rPr lang="cs-CZ" sz="1800" dirty="0" err="1"/>
              <a:t>Leadership</a:t>
            </a:r>
            <a:r>
              <a:rPr lang="cs-CZ" sz="1800" dirty="0"/>
              <a:t> je především spojen s motivováním a inspirováním lidí k tomu, aby vynaložili své dovednosti a schopnosti k dosažení stanovených cílů. </a:t>
            </a:r>
          </a:p>
          <a:p>
            <a:pPr algn="just"/>
            <a:r>
              <a:rPr lang="cs-CZ" sz="1800" dirty="0"/>
              <a:t>Na rozdíl od manažera se lídr snaží získat srdce lidí, aby se práce lidem stala srdeční záležitostí a nejen pracovní povinností. </a:t>
            </a:r>
          </a:p>
          <a:p>
            <a:pPr algn="just"/>
            <a:r>
              <a:rPr lang="cs-CZ" sz="1800" dirty="0" err="1"/>
              <a:t>Hersey</a:t>
            </a:r>
            <a:r>
              <a:rPr lang="cs-CZ" sz="1800" dirty="0"/>
              <a:t> a </a:t>
            </a:r>
            <a:r>
              <a:rPr lang="cs-CZ" sz="1800" dirty="0" err="1"/>
              <a:t>Blanchard</a:t>
            </a:r>
            <a:r>
              <a:rPr lang="cs-CZ" sz="1800" dirty="0"/>
              <a:t> (1993) se domnívají, že obecně nejužívanější definicí vůdcovství je ta, která charakterizuje </a:t>
            </a:r>
            <a:r>
              <a:rPr lang="cs-CZ" sz="1800" dirty="0" err="1"/>
              <a:t>leadership</a:t>
            </a:r>
            <a:r>
              <a:rPr lang="cs-CZ" sz="1800" dirty="0"/>
              <a:t> jako proces ovlivňování činnosti individua či skupiny ve snaze dosáhnout cílů v určitém situačním kontextu.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Leadership</a:t>
            </a:r>
            <a:r>
              <a:rPr lang="cs-CZ" dirty="0"/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283066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Matematicky můžeme vyjádřit teorii vůdcovství (V) jako funkci tří základních proměnných lídr (L), jedinec či skupina (J), situační faktory (S) následovně: V = f (L, J ,S). </a:t>
            </a:r>
          </a:p>
          <a:p>
            <a:pPr algn="just"/>
            <a:r>
              <a:rPr lang="cs-CZ" sz="1800" dirty="0"/>
              <a:t>Vůdcovství je v moderní společnosti chápáno jako konsensuální, ve shodě se zájmy společnosti, nikoliv prosazované formou násilí a hrozeb. </a:t>
            </a:r>
          </a:p>
          <a:p>
            <a:pPr algn="just"/>
            <a:r>
              <a:rPr lang="cs-CZ" sz="1800" dirty="0"/>
              <a:t>Vůdce hraje roli </a:t>
            </a:r>
            <a:r>
              <a:rPr lang="cs-CZ" sz="1800" dirty="0" err="1"/>
              <a:t>motivátora</a:t>
            </a:r>
            <a:r>
              <a:rPr lang="cs-CZ" sz="1800" dirty="0"/>
              <a:t>, inspiruje, získává následovníky a prostřednictvím jejich oddanosti určuje směr působení.</a:t>
            </a:r>
          </a:p>
          <a:p>
            <a:pPr algn="just"/>
            <a:r>
              <a:rPr lang="cs-CZ" sz="1800" dirty="0"/>
              <a:t>Vůdcovství je širším konceptem než management. </a:t>
            </a:r>
          </a:p>
          <a:p>
            <a:pPr algn="just"/>
            <a:r>
              <a:rPr lang="cs-CZ" sz="1800" dirty="0"/>
              <a:t>Management se v tomto ohledu stává druhem vůdcovství, ve kterém dosažení organizačních cílů má nejvyšší prioritu.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Leadership</a:t>
            </a:r>
            <a:r>
              <a:rPr lang="cs-CZ" dirty="0"/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1036874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Všichni manažeři jsou skutečně lídři svých pracovních skupin, přičemž svoji práci vykonávají právě pomocí členů tohoto svého týmu. Úkolem lídra je tedy podněcovat a inspirovat jednotlivce a týmy, aby dosáhli žádoucích výsledků a vykonávali i ty činnosti, které by dobrovolně nikdy nedělali. </a:t>
            </a:r>
          </a:p>
          <a:p>
            <a:pPr marL="0" indent="0" algn="just">
              <a:buNone/>
            </a:pPr>
            <a:r>
              <a:rPr lang="cs-CZ" sz="1800" dirty="0"/>
              <a:t>Lídři se dostávají v organizaci do tří základních rolí, a to:</a:t>
            </a:r>
          </a:p>
          <a:p>
            <a:pPr lvl="0" algn="just"/>
            <a:r>
              <a:rPr lang="cs-CZ" sz="1800" b="1" dirty="0"/>
              <a:t>definují úkoly</a:t>
            </a:r>
            <a:r>
              <a:rPr lang="cs-CZ" sz="1800" dirty="0"/>
              <a:t> – stanovují lidem, co se od nich očekává – naplňují tak potřeby úkolu, tj. udělat práci;</a:t>
            </a:r>
          </a:p>
          <a:p>
            <a:pPr lvl="0" algn="just"/>
            <a:r>
              <a:rPr lang="cs-CZ" sz="1800" b="1" dirty="0"/>
              <a:t>zajišťují plnění úkolů</a:t>
            </a:r>
            <a:r>
              <a:rPr lang="cs-CZ" sz="1800" dirty="0"/>
              <a:t> – zajišťují tak naplnění účelu, existence skupiny – naplňují individuální potřeby, tj. dochází ke sladění potřeb jedince s potřebami skupiny;</a:t>
            </a:r>
          </a:p>
          <a:p>
            <a:pPr algn="just"/>
            <a:r>
              <a:rPr lang="cs-CZ" sz="1800" b="1" dirty="0"/>
              <a:t>udržují efektivní vztahy</a:t>
            </a:r>
            <a:r>
              <a:rPr lang="cs-CZ" sz="1800" dirty="0"/>
              <a:t> – udržují takové vztahy, které přispívají ke splnění úkolu – naplňují tak potřeby skupiny, tzn. vytvářet a udržovat týmového ducha.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Role lídra</a:t>
            </a:r>
          </a:p>
        </p:txBody>
      </p:sp>
    </p:spTree>
    <p:extLst>
      <p:ext uri="{BB962C8B-B14F-4D97-AF65-F5344CB8AC3E}">
        <p14:creationId xmlns:p14="http://schemas.microsoft.com/office/powerpoint/2010/main" val="4270868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 pohledu vedení lidí totiž můžeme rozpoznat dvě skupiny manažerů, a to „formální lídři“ a „neformální lídři“. </a:t>
            </a:r>
          </a:p>
          <a:p>
            <a:pPr algn="just"/>
            <a:r>
              <a:rPr lang="cs-CZ" sz="1800" dirty="0"/>
              <a:t>Při získání manažerské funkce získává vedoucí pracovník tzv. </a:t>
            </a:r>
            <a:r>
              <a:rPr lang="cs-CZ" sz="1800" b="1" dirty="0"/>
              <a:t>formální (oficiální, poziční) </a:t>
            </a:r>
            <a:r>
              <a:rPr lang="cs-CZ" sz="1800" b="1" dirty="0" err="1"/>
              <a:t>lídrovství</a:t>
            </a:r>
            <a:r>
              <a:rPr lang="cs-CZ" sz="1800" dirty="0"/>
              <a:t>, stává se lídrem na základě svého postavení vycházející z jeho moci, pravomocí a kompetencí. </a:t>
            </a:r>
          </a:p>
          <a:p>
            <a:pPr algn="just"/>
            <a:r>
              <a:rPr lang="cs-CZ" sz="1800" dirty="0"/>
              <a:t>V tomto případě se jedná o formální lídry, kteří využívají své autoritářské pozice a celé jejich vedení se přeměňuje na tvrdé řízení než na tvůrčí vedení lidí. </a:t>
            </a:r>
          </a:p>
          <a:p>
            <a:pPr algn="just"/>
            <a:r>
              <a:rPr lang="cs-CZ" sz="1800" dirty="0"/>
              <a:t>Takovýto formální lídr své spolupracovníky řídí výhradně na základě příkazů, a pokud žádný příkaz nedostanou, tak je jejich vlastní iniciativa nízká. </a:t>
            </a:r>
          </a:p>
          <a:p>
            <a:pPr algn="just"/>
            <a:r>
              <a:rPr lang="cs-CZ" sz="1800" dirty="0"/>
              <a:t>Podřízení plní, co jim bylo nařízeno, ale ke svému nadřízenému necítí přirozený respekt, jedná se spíše o strach než o úctu. V tomto smyslu se nejedná o vůdcovství v tom pravém slova smyslu.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Formální </a:t>
            </a:r>
            <a:r>
              <a:rPr lang="cs-CZ" dirty="0" err="1"/>
              <a:t>lídrovství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52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Neformální lídři </a:t>
            </a:r>
            <a:r>
              <a:rPr lang="cs-CZ" sz="1800" dirty="0"/>
              <a:t>představuje takové manažery, kteří jsou skutečně lídři a stojí v čele své skupiny na základě své osobnosti a ne svého titulu nebo moci. </a:t>
            </a:r>
          </a:p>
          <a:p>
            <a:pPr algn="just"/>
            <a:r>
              <a:rPr lang="cs-CZ" sz="1800" dirty="0"/>
              <a:t>Tito skuteční lídři své podřízené pouze usměrňují, neříkají jim vždy, co mají vykonat a přenechávají iniciativu na nich samotných. </a:t>
            </a:r>
          </a:p>
          <a:p>
            <a:pPr algn="just"/>
            <a:r>
              <a:rPr lang="cs-CZ" sz="1800" dirty="0"/>
              <a:t>Přenechávají jim prostor a odpovědnost za svěřené úkoly a tak se je snaží, mimo jiné, něčemu naučit. </a:t>
            </a:r>
          </a:p>
          <a:p>
            <a:pPr algn="just"/>
            <a:r>
              <a:rPr lang="cs-CZ" sz="1800" dirty="0"/>
              <a:t>Manažer, který je neformální lídrem, je vzorem pro své spolupracovníky a oni k němu cítí přirozený respekt, je jejich přirozeným vůdcem. </a:t>
            </a:r>
          </a:p>
          <a:p>
            <a:pPr algn="just"/>
            <a:r>
              <a:rPr lang="cs-CZ" sz="1800" dirty="0"/>
              <a:t>Mezi charakteristické rysy skutečného lídra patří charisma, vize, charakter a integrita, zodpovědnost, rozhodnost, víra, pozitivní postoj, komunikace, ochota a připravenost sloužit svým spolupracovníkům a lidem obecně.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Neformální </a:t>
            </a:r>
            <a:r>
              <a:rPr lang="cs-CZ" dirty="0" err="1"/>
              <a:t>lídrovství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457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Klasickým východiskem pro různé přístupy k vedení lidí je </a:t>
            </a:r>
            <a:r>
              <a:rPr lang="cs-CZ" sz="1800" b="1" dirty="0" err="1"/>
              <a:t>McGregorova</a:t>
            </a:r>
            <a:r>
              <a:rPr lang="cs-CZ" sz="1800" dirty="0"/>
              <a:t> </a:t>
            </a:r>
            <a:r>
              <a:rPr lang="cs-CZ" sz="1800" b="1" dirty="0"/>
              <a:t>Teorie XY</a:t>
            </a:r>
            <a:r>
              <a:rPr lang="cs-CZ" sz="1800" dirty="0"/>
              <a:t> z roku 1960.</a:t>
            </a:r>
          </a:p>
          <a:p>
            <a:pPr algn="just"/>
            <a:r>
              <a:rPr lang="cs-CZ" sz="1800" dirty="0"/>
              <a:t> Jedná se o účelovou abstrakci dvou krajních podob lidí, lidi typu X a lidi typu Y, kterých může nabývat vztah člověk k práci a z toho vyplývající chování. </a:t>
            </a:r>
          </a:p>
          <a:p>
            <a:pPr algn="just"/>
            <a:r>
              <a:rPr lang="cs-CZ" sz="1800" dirty="0"/>
              <a:t>Lidé typu X jsou typičtí tím, že v podstatě práci nenávidí, jsou líní, pracují jen pro obživu a v souvislosti s prací mají pocit odcizení. </a:t>
            </a:r>
          </a:p>
          <a:p>
            <a:pPr algn="just"/>
            <a:r>
              <a:rPr lang="cs-CZ" sz="1800" dirty="0"/>
              <a:t>Lidé typu Y pracují rádi, jsou práci oddáni, žijí pro práci a jsou silně zaangažováni do dění v organizaci. </a:t>
            </a:r>
          </a:p>
          <a:p>
            <a:pPr algn="just"/>
            <a:r>
              <a:rPr lang="cs-CZ" sz="1800" dirty="0"/>
              <a:t>Při práci s lidmi typu X je potřeba se zaměřit na soustavnou kontrolu a sledování a vytvořit jasný a srozumitelný systém odměňování a trestání za úspěch nebo nezdar. U lidí typu Y musí být řízení a vedení realizováno jiným způsobem.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McGregorova</a:t>
            </a:r>
            <a:r>
              <a:rPr lang="cs-CZ" dirty="0"/>
              <a:t> Teorie XY</a:t>
            </a:r>
          </a:p>
        </p:txBody>
      </p:sp>
    </p:spTree>
    <p:extLst>
      <p:ext uri="{BB962C8B-B14F-4D97-AF65-F5344CB8AC3E}">
        <p14:creationId xmlns:p14="http://schemas.microsoft.com/office/powerpoint/2010/main" val="2168610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Jednou z prvních komplexnějších teorií </a:t>
            </a:r>
            <a:r>
              <a:rPr lang="cs-CZ" sz="1800" dirty="0" err="1"/>
              <a:t>leadershipu</a:t>
            </a:r>
            <a:r>
              <a:rPr lang="cs-CZ" sz="1800" dirty="0"/>
              <a:t>, která se dostala do popředí zájmu ve druhé polovině dvacátého století, je </a:t>
            </a:r>
            <a:r>
              <a:rPr lang="cs-CZ" sz="1800" b="1" dirty="0"/>
              <a:t>teorie stylů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Rozdílnost stylů vedení vychází ze dvou základních dimenzí, a to z míry direktivnosti a z míry participace. </a:t>
            </a:r>
          </a:p>
          <a:p>
            <a:pPr algn="just"/>
            <a:r>
              <a:rPr lang="cs-CZ" sz="1800" dirty="0"/>
              <a:t>Míra direktivnosti zobrazuje míru podpory samostatného chování a jednání spolupracovníka manažera. Zjednodušeně řečeno, do jaké míry manažer umožňuje a podporuje samostatné aktivity spolupracovníků a do jaké míry striktně řídí veškeré aktivity svých spolupracovníků. </a:t>
            </a:r>
          </a:p>
          <a:p>
            <a:pPr algn="just"/>
            <a:r>
              <a:rPr lang="cs-CZ" sz="1800" dirty="0"/>
              <a:t>Míra participace představuje míru možností členů skupiny participovat na rozhodování a zároveň připravenost spolupracovníků podílet se na odpovědnosti spjatou s rozhodovací pravomocí.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Teorie stylů</a:t>
            </a:r>
          </a:p>
        </p:txBody>
      </p:sp>
    </p:spTree>
    <p:extLst>
      <p:ext uri="{BB962C8B-B14F-4D97-AF65-F5344CB8AC3E}">
        <p14:creationId xmlns:p14="http://schemas.microsoft.com/office/powerpoint/2010/main" val="834604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Autoritativní</a:t>
            </a:r>
            <a:r>
              <a:rPr lang="cs-CZ" sz="1800" dirty="0"/>
              <a:t> (autokratický, direktivní) styl vedení – lídr přesně stanovuje způsob práce, sám se rozhoduje s velmi omezenou participací spolupracovníků, lídr přikazuje a kontroluje naplnění výsledků. </a:t>
            </a:r>
          </a:p>
          <a:p>
            <a:pPr marL="0" lvl="0" indent="0" algn="just">
              <a:buNone/>
            </a:pPr>
            <a:endParaRPr lang="cs-CZ" sz="1800" dirty="0"/>
          </a:p>
          <a:p>
            <a:pPr marL="0" lvl="0" indent="0" algn="just">
              <a:buNone/>
            </a:pPr>
            <a:r>
              <a:rPr lang="cs-CZ" sz="1800" dirty="0"/>
              <a:t>U tohoto stylu vedení můžeme rozeznat následující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nezávislý autoritativní styl vedení – lídr pro své rozhodování nepotřebuje další informace, rozhoduje se na základě vlastního uvážení;</a:t>
            </a:r>
          </a:p>
          <a:p>
            <a:pPr algn="just"/>
            <a:r>
              <a:rPr lang="cs-CZ" sz="1800" dirty="0"/>
              <a:t>podporovaný autoritativní styl vedení – lídr pro své rozhodování získává informace od svého pracovního týmu.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Autoritativní styl vedení</a:t>
            </a:r>
          </a:p>
        </p:txBody>
      </p:sp>
    </p:spTree>
    <p:extLst>
      <p:ext uri="{BB962C8B-B14F-4D97-AF65-F5344CB8AC3E}">
        <p14:creationId xmlns:p14="http://schemas.microsoft.com/office/powerpoint/2010/main" val="4085849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b="1" dirty="0"/>
              <a:t>Demokratický</a:t>
            </a:r>
            <a:r>
              <a:rPr lang="cs-CZ" sz="1800" dirty="0"/>
              <a:t> (konzultativní) styl vedení – lídr se rozhoduje na základě konzultací s vybranými členy svého pracovního týmu. </a:t>
            </a:r>
          </a:p>
          <a:p>
            <a:pPr marL="0" lvl="0" indent="0">
              <a:buNone/>
            </a:pPr>
            <a:endParaRPr lang="cs-CZ" sz="1800" dirty="0"/>
          </a:p>
          <a:p>
            <a:pPr marL="0" lvl="0" indent="0">
              <a:buNone/>
            </a:pPr>
            <a:r>
              <a:rPr lang="cs-CZ" sz="1800" dirty="0"/>
              <a:t>Také u tohoto stylu vedení rozeznáváme dva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individuálně demokratický styl vedení – konzultace a diskuse probíhá individuálně s jednotlivými členy týmu;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skupinově demokratický styl vedení – lídr konzultuje s celým týmem najednou.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Demokratický styl vedení</a:t>
            </a:r>
          </a:p>
        </p:txBody>
      </p:sp>
    </p:spTree>
    <p:extLst>
      <p:ext uri="{BB962C8B-B14F-4D97-AF65-F5344CB8AC3E}">
        <p14:creationId xmlns:p14="http://schemas.microsoft.com/office/powerpoint/2010/main" val="173773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Management </a:t>
            </a:r>
            <a:r>
              <a:rPr lang="cs-CZ" sz="1800" dirty="0"/>
              <a:t>se zabývá dosahováním výsledků pomocí efektivního získávání, rozdělování, využívání a kontrolování potřebných zdrojů (tj. lidí, finančních prostředků, zařízení, budov a vybavení, informací a znalostí.</a:t>
            </a:r>
          </a:p>
          <a:p>
            <a:pPr algn="just"/>
            <a:r>
              <a:rPr lang="cs-CZ" sz="1800" dirty="0"/>
              <a:t>Řízení je účelovou činností, která se zaměřuje na dosažení stanovených cílů pomocí lidí, kteří jsou nejdůležitějšími zdroji manažerů. Přičemž prostřednictvím lidských zdrojů jsou řízeny a využívány ostatní zdroje v podniku</a:t>
            </a:r>
          </a:p>
          <a:p>
            <a:pPr algn="just"/>
            <a:r>
              <a:rPr lang="cs-CZ" sz="1800" b="1" dirty="0" err="1"/>
              <a:t>Leadership</a:t>
            </a:r>
            <a:r>
              <a:rPr lang="cs-CZ" sz="1800" dirty="0"/>
              <a:t> se zaměřuje na lidi, jako na nejdůležitější zdroj organizace. Jedná se tedy o proces vytváření a sdělování vize budoucnosti, motivování lidí a získávání jejich oddanosti a angažovanosti. </a:t>
            </a:r>
          </a:p>
          <a:p>
            <a:pPr algn="just"/>
            <a:r>
              <a:rPr lang="cs-CZ" sz="1800" dirty="0" err="1"/>
              <a:t>Leadership</a:t>
            </a:r>
            <a:r>
              <a:rPr lang="cs-CZ" sz="1800" dirty="0"/>
              <a:t>, vedení lidí, znamená poskytovat vedení lidem, získávat lidi pro to, aby následovali své lídry.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Rozdíl mezi managementem a </a:t>
            </a:r>
            <a:r>
              <a:rPr lang="cs-CZ" dirty="0" err="1"/>
              <a:t>leadershipem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b="1" dirty="0"/>
              <a:t>Participativní</a:t>
            </a:r>
            <a:r>
              <a:rPr lang="cs-CZ" sz="1800" dirty="0"/>
              <a:t> (konsenzuální, týmový) styl vedení – lídr rozhodovací proces v týmu pouze moderuje, usměrňuje nebo usnadňuje jeho průběh. </a:t>
            </a:r>
          </a:p>
          <a:p>
            <a:pPr lvl="0"/>
            <a:r>
              <a:rPr lang="cs-CZ" sz="1800" dirty="0"/>
              <a:t>Přijato je takové rozhodnutí, které je považované celým týmem za nejlepší. </a:t>
            </a:r>
          </a:p>
          <a:p>
            <a:pPr lvl="0"/>
            <a:r>
              <a:rPr lang="cs-CZ" sz="1800" dirty="0"/>
              <a:t>Pro přijetí rozhodnutí je významný názor každého zúčastněného pracovníka, čímž dochází k podpoře rozvoje a pocitu sounáležitosti spolupracovníků s organizací. </a:t>
            </a:r>
          </a:p>
          <a:p>
            <a:pPr marL="0" lvl="0" indent="0">
              <a:buNone/>
            </a:pPr>
            <a:endParaRPr lang="cs-CZ" sz="1800" dirty="0"/>
          </a:p>
          <a:p>
            <a:pPr marL="0" lvl="0" indent="0">
              <a:buNone/>
            </a:pPr>
            <a:r>
              <a:rPr lang="cs-CZ" sz="1800" dirty="0"/>
              <a:t>Existují zde dva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předsednický participativní styl vedení – lídr jako předseda řídí dosažení shody;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týmový participativní styl vedení – konečnou shodu vytváří celý tým.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Participativní styl vedení</a:t>
            </a:r>
          </a:p>
        </p:txBody>
      </p:sp>
    </p:spTree>
    <p:extLst>
      <p:ext uri="{BB962C8B-B14F-4D97-AF65-F5344CB8AC3E}">
        <p14:creationId xmlns:p14="http://schemas.microsoft.com/office/powerpoint/2010/main" val="1146574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err="1"/>
              <a:t>Delegativní</a:t>
            </a:r>
            <a:r>
              <a:rPr lang="cs-CZ" sz="1800" dirty="0"/>
              <a:t> (</a:t>
            </a:r>
            <a:r>
              <a:rPr lang="cs-CZ" sz="1800" dirty="0" err="1"/>
              <a:t>laissez-faire</a:t>
            </a:r>
            <a:r>
              <a:rPr lang="cs-CZ" sz="1800" dirty="0"/>
              <a:t>, liberální) styl vedení – lídr na pracovníky přednáší část svých úkolů, jelikož mezi lídrem a spolupracovníky existuje vysoká míra důvěry. Tím dochází k dalšímu rozvoji schopností a motivace spolupracovníků. </a:t>
            </a:r>
          </a:p>
          <a:p>
            <a:pPr lvl="0" algn="just"/>
            <a:r>
              <a:rPr lang="cs-CZ" sz="1800" dirty="0"/>
              <a:t>Míra direktivního vlivu je téměř nulová, podpora pracovníků je stabilní a mezi lídrem a jeho spolupracovníky panují kolegiální vztahy. </a:t>
            </a:r>
          </a:p>
          <a:p>
            <a:pPr marL="0" lvl="0" indent="0" algn="just">
              <a:buNone/>
            </a:pPr>
            <a:r>
              <a:rPr lang="cs-CZ" sz="1800" dirty="0"/>
              <a:t>Můžeme najít dva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informovaný </a:t>
            </a:r>
            <a:r>
              <a:rPr lang="cs-CZ" sz="1800" dirty="0" err="1"/>
              <a:t>delegativní</a:t>
            </a:r>
            <a:r>
              <a:rPr lang="cs-CZ" sz="1800" dirty="0"/>
              <a:t> styl vedení – lídr předá informace, pravomoc i odpovědnost a pouze očekává informování o průběhu řešení úkolu za účelem jeho sledování;</a:t>
            </a:r>
          </a:p>
          <a:p>
            <a:pPr algn="just"/>
            <a:r>
              <a:rPr lang="cs-CZ" sz="1800" dirty="0"/>
              <a:t>balistický </a:t>
            </a:r>
            <a:r>
              <a:rPr lang="cs-CZ" sz="1800" dirty="0" err="1"/>
              <a:t>delegativní</a:t>
            </a:r>
            <a:r>
              <a:rPr lang="cs-CZ" sz="1800" dirty="0"/>
              <a:t> styl vedení – lídr předá informace, pravomoc i odpovědnost a vše ponechává na týmu a čeká, až jeho pracovní tým vše sám vyřeší a dosáhne požadovaného cíle.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Delegativní</a:t>
            </a:r>
            <a:r>
              <a:rPr lang="cs-CZ" dirty="0"/>
              <a:t> styl vedení</a:t>
            </a:r>
          </a:p>
        </p:txBody>
      </p:sp>
    </p:spTree>
    <p:extLst>
      <p:ext uri="{BB962C8B-B14F-4D97-AF65-F5344CB8AC3E}">
        <p14:creationId xmlns:p14="http://schemas.microsoft.com/office/powerpoint/2010/main" val="1803389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Ve čtyřicátých letech dvacátého století provedli výzkumníci pracoviště University </a:t>
            </a:r>
            <a:r>
              <a:rPr lang="cs-CZ" sz="1800" dirty="0" err="1"/>
              <a:t>of</a:t>
            </a:r>
            <a:r>
              <a:rPr lang="cs-CZ" sz="1800" dirty="0"/>
              <a:t> Michigan výzkumnou studii: </a:t>
            </a:r>
            <a:r>
              <a:rPr lang="cs-CZ" sz="1800" b="1" dirty="0"/>
              <a:t>Studie University </a:t>
            </a:r>
            <a:r>
              <a:rPr lang="cs-CZ" sz="1800" b="1" dirty="0" err="1"/>
              <a:t>of</a:t>
            </a:r>
            <a:r>
              <a:rPr lang="cs-CZ" sz="1800" b="1" dirty="0"/>
              <a:t> Michigan,</a:t>
            </a:r>
            <a:r>
              <a:rPr lang="cs-CZ" sz="1800" dirty="0"/>
              <a:t> v rámci které identifikovali dvě dimenze chování lídrů, a to orientace na pracovníky a orientaci na práci.</a:t>
            </a:r>
          </a:p>
          <a:p>
            <a:pPr lvl="0" algn="just"/>
            <a:r>
              <a:rPr lang="cs-CZ" sz="1800" b="1" dirty="0"/>
              <a:t>Přístup orientovaný na pracovníky </a:t>
            </a:r>
            <a:r>
              <a:rPr lang="cs-CZ" sz="1800" dirty="0"/>
              <a:t>zdůrazňuje budování vztahů na pracovišti a respektování potřeb pracovníků. Tento přístup je volen tehdy, kdy je úkol nejasně stanoven a jeho vyřešení a výsledky závisí na schopnosti spolupráce jednotlivých členů týmů. </a:t>
            </a:r>
          </a:p>
          <a:p>
            <a:pPr lvl="0" algn="just"/>
            <a:r>
              <a:rPr lang="cs-CZ" sz="1800" b="1" dirty="0"/>
              <a:t>Přístup orientovaný na úkoly </a:t>
            </a:r>
            <a:r>
              <a:rPr lang="cs-CZ" sz="1800" dirty="0"/>
              <a:t>akcentuje především produkci a technické aspekty práce a pracovníci jsou vnímáni pouze jako nástroje k naplnění cílů organizace. Tento přístup je realizován většinou tehdy, kdy je úkol (a potažmo také cíl) jasně daný a dobře strukturovaný.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Studie University </a:t>
            </a:r>
            <a:r>
              <a:rPr lang="cs-CZ" dirty="0" err="1"/>
              <a:t>of</a:t>
            </a:r>
            <a:r>
              <a:rPr lang="cs-CZ" dirty="0"/>
              <a:t> Michigan</a:t>
            </a:r>
          </a:p>
        </p:txBody>
      </p:sp>
    </p:spTree>
    <p:extLst>
      <p:ext uri="{BB962C8B-B14F-4D97-AF65-F5344CB8AC3E}">
        <p14:creationId xmlns:p14="http://schemas.microsoft.com/office/powerpoint/2010/main" val="2284077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Studie Ohio </a:t>
            </a:r>
            <a:r>
              <a:rPr lang="cs-CZ" sz="1800" b="1" dirty="0" err="1"/>
              <a:t>State</a:t>
            </a:r>
            <a:r>
              <a:rPr lang="cs-CZ" sz="1800" b="1" dirty="0"/>
              <a:t> University</a:t>
            </a:r>
            <a:r>
              <a:rPr lang="cs-CZ" sz="1800" dirty="0"/>
              <a:t> identifikovala dvě významné dimenze chování lídrů: „struktura“ (anglicky </a:t>
            </a:r>
            <a:r>
              <a:rPr lang="cs-CZ" sz="1800" dirty="0" err="1"/>
              <a:t>initiating</a:t>
            </a:r>
            <a:r>
              <a:rPr lang="cs-CZ" sz="1800" dirty="0"/>
              <a:t> </a:t>
            </a:r>
            <a:r>
              <a:rPr lang="cs-CZ" sz="1800" dirty="0" err="1"/>
              <a:t>structure</a:t>
            </a:r>
            <a:r>
              <a:rPr lang="cs-CZ" sz="1800" dirty="0"/>
              <a:t>) a „úcta“ (angl. </a:t>
            </a:r>
            <a:r>
              <a:rPr lang="cs-CZ" sz="1800" dirty="0" err="1"/>
              <a:t>consideration</a:t>
            </a:r>
            <a:r>
              <a:rPr lang="cs-CZ" sz="1800" dirty="0"/>
              <a:t>).</a:t>
            </a:r>
          </a:p>
          <a:p>
            <a:pPr lvl="0" algn="just"/>
            <a:r>
              <a:rPr lang="cs-CZ" sz="1800" dirty="0"/>
              <a:t> </a:t>
            </a:r>
            <a:r>
              <a:rPr lang="cs-CZ" sz="1800" b="1" dirty="0"/>
              <a:t>Dimenze struktura </a:t>
            </a:r>
            <a:r>
              <a:rPr lang="cs-CZ" sz="1800" dirty="0"/>
              <a:t>(zaměření na úkol) se vztahuje k roli lídra při dosahování stanovených výkonnostních cílů. Struktura zahrnuje plánování a organizování práce, iniciace a organizace aktivity takovým způsobem, aby byl stanovený cíl včas a správně dosažen.</a:t>
            </a:r>
          </a:p>
          <a:p>
            <a:pPr lvl="0" algn="just"/>
            <a:r>
              <a:rPr lang="cs-CZ" sz="1800" b="1" dirty="0"/>
              <a:t>Dimenze úcta </a:t>
            </a:r>
            <a:r>
              <a:rPr lang="cs-CZ" sz="1800" dirty="0"/>
              <a:t>(zaměření na pracovníky) se vztahuje k míře, v jaké se lídr zaměřuje na budování a udržování vztahů na pracovišti. </a:t>
            </a:r>
          </a:p>
          <a:p>
            <a:pPr lvl="0" algn="just"/>
            <a:r>
              <a:rPr lang="cs-CZ" sz="1800" dirty="0"/>
              <a:t>Pokud dáme tyto dvě dimenze do vzájemné souvislosti, tak vznikne dvoudimenzionální model vedení, který nabízí čtyři typy vedení: vysoká míra úcty/nízká míra struktury; vysoká míra úcty/vysoká míra struktury; nízká míra úcty/nízká míra struktury; nízká míra úcty/vysoká míra struktury.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Studie Ohio </a:t>
            </a:r>
            <a:r>
              <a:rPr lang="cs-CZ" dirty="0" err="1"/>
              <a:t>State</a:t>
            </a:r>
            <a:r>
              <a:rPr lang="cs-CZ" dirty="0"/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3380552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Významnou typologii manažerských stylů vedení lidí prezentuje tzv. </a:t>
            </a:r>
            <a:r>
              <a:rPr lang="cs-CZ" sz="1800" b="1" dirty="0"/>
              <a:t>manažerská mřížka GRID</a:t>
            </a:r>
            <a:r>
              <a:rPr lang="cs-CZ" sz="1800" dirty="0"/>
              <a:t> (v současnosti nazývána také jako vůdcovská mřížka) autorů Roberta J. </a:t>
            </a:r>
            <a:r>
              <a:rPr lang="cs-CZ" sz="1800" dirty="0" err="1"/>
              <a:t>Blakea</a:t>
            </a:r>
            <a:r>
              <a:rPr lang="cs-CZ" sz="1800" dirty="0"/>
              <a:t> a Jane S. </a:t>
            </a:r>
            <a:r>
              <a:rPr lang="cs-CZ" sz="1800" dirty="0" err="1"/>
              <a:t>Mouton</a:t>
            </a:r>
            <a:r>
              <a:rPr lang="cs-CZ" sz="1800" dirty="0"/>
              <a:t> z roku 1964.</a:t>
            </a:r>
          </a:p>
          <a:p>
            <a:pPr lvl="0" algn="just"/>
            <a:r>
              <a:rPr lang="cs-CZ" sz="1800" dirty="0"/>
              <a:t>Podstatou této typologie je členění manažerských stylů podle zaměření manažera na zaměstnance (snaha o uspokojení potřeb pracovníků) a podle zaměření manažera na výkon/produkci (snaha o splnění uložených úkolů a dosažení co nejvyššího pracovního výkonu). </a:t>
            </a:r>
          </a:p>
          <a:p>
            <a:pPr lvl="0" algn="just"/>
            <a:r>
              <a:rPr lang="cs-CZ" sz="1800" dirty="0"/>
              <a:t>Obě veličiny, zaměření na zaměstnance a zaměření na výkon, jsou hodnoceny na škále od 1 do 9.</a:t>
            </a:r>
          </a:p>
          <a:p>
            <a:pPr lvl="0" algn="just"/>
            <a:r>
              <a:rPr lang="cs-CZ" sz="1800" dirty="0"/>
              <a:t>Na základě tohoto hodnocení bylo vymezeno pět manažerských stylů vedení lidí: manažer venkovského klubu, týmový manažer, autoritativní manažer, ochuzený management, střední cesta.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Manažerská mřížka GRID I</a:t>
            </a:r>
          </a:p>
        </p:txBody>
      </p:sp>
    </p:spTree>
    <p:extLst>
      <p:ext uri="{BB962C8B-B14F-4D97-AF65-F5344CB8AC3E}">
        <p14:creationId xmlns:p14="http://schemas.microsoft.com/office/powerpoint/2010/main" val="39222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1,9: </a:t>
            </a:r>
            <a:r>
              <a:rPr lang="cs-CZ" sz="1800" i="1" dirty="0"/>
              <a:t>manažer venkovského klubu (vedoucí spolku zahrádkářů</a:t>
            </a:r>
            <a:r>
              <a:rPr lang="cs-CZ" sz="1800" dirty="0"/>
              <a:t>) – manažer se primárně věnuje potřebám pracovníků, často na úkor pracovních výsledků; </a:t>
            </a:r>
          </a:p>
          <a:p>
            <a:pPr lvl="0" algn="just"/>
            <a:r>
              <a:rPr lang="cs-CZ" sz="1800" dirty="0"/>
              <a:t>9,9: </a:t>
            </a:r>
            <a:r>
              <a:rPr lang="cs-CZ" sz="1800" i="1" dirty="0"/>
              <a:t>týmový manažer</a:t>
            </a:r>
            <a:r>
              <a:rPr lang="cs-CZ" sz="1800" dirty="0"/>
              <a:t> – manažer se snaží dosáhnout optimálních výkonů prostřednictvím participaci a budování důvěry a spolupráce s pracovníky;</a:t>
            </a:r>
          </a:p>
          <a:p>
            <a:pPr lvl="0" algn="just"/>
            <a:r>
              <a:rPr lang="cs-CZ" sz="1800" dirty="0"/>
              <a:t>9,1: </a:t>
            </a:r>
            <a:r>
              <a:rPr lang="cs-CZ" sz="1800" i="1" dirty="0"/>
              <a:t>autoritativní manažer</a:t>
            </a:r>
            <a:r>
              <a:rPr lang="cs-CZ" sz="1800" dirty="0"/>
              <a:t> </a:t>
            </a:r>
            <a:r>
              <a:rPr lang="cs-CZ" sz="1800" i="1" dirty="0"/>
              <a:t>(plantážník</a:t>
            </a:r>
            <a:r>
              <a:rPr lang="cs-CZ" sz="1800" dirty="0"/>
              <a:t>) – manažer je primárně zaměřen na pracovní výkon, přičemž věnuje minimální pozornost problémům svých pracovníků;</a:t>
            </a:r>
          </a:p>
          <a:p>
            <a:pPr lvl="0" algn="just"/>
            <a:r>
              <a:rPr lang="cs-CZ" sz="1800" dirty="0"/>
              <a:t>1,1: </a:t>
            </a:r>
            <a:r>
              <a:rPr lang="cs-CZ" sz="1800" i="1" dirty="0"/>
              <a:t>ochuzený management (volný průběh</a:t>
            </a:r>
            <a:r>
              <a:rPr lang="cs-CZ" sz="1800" dirty="0"/>
              <a:t>) – manažer nejen vydává minimální úsilí k odvedení požadovaného výkonu, ale také si nevšímá potřeb pracovníků;</a:t>
            </a:r>
          </a:p>
          <a:p>
            <a:pPr algn="just"/>
            <a:r>
              <a:rPr lang="cs-CZ" sz="1800" dirty="0"/>
              <a:t>5,5: </a:t>
            </a:r>
            <a:r>
              <a:rPr lang="cs-CZ" sz="1800" i="1" dirty="0"/>
              <a:t>střední cesta (organizační člověk</a:t>
            </a:r>
            <a:r>
              <a:rPr lang="cs-CZ" sz="1800" dirty="0"/>
              <a:t>) – manažer se věnuje částečně dosažení požadovaného pracovního výkonu a částečně i potřebám pracovníků, manažer se spokojí s kompromisy než aby usiloval o maximální naplnění jednoho nebo druhého.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Manažerská mřížka GRID II</a:t>
            </a:r>
          </a:p>
        </p:txBody>
      </p:sp>
    </p:spTree>
    <p:extLst>
      <p:ext uri="{BB962C8B-B14F-4D97-AF65-F5344CB8AC3E}">
        <p14:creationId xmlns:p14="http://schemas.microsoft.com/office/powerpoint/2010/main" val="3677642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Manažerská mřížka GRID III</a:t>
            </a:r>
          </a:p>
        </p:txBody>
      </p:sp>
      <p:pic>
        <p:nvPicPr>
          <p:cNvPr id="5" name="Obrázek 4" descr="https://publi.cz/books/114/images/pics/6-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43558"/>
            <a:ext cx="7560840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67366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Fiedlerův kontingenční model</a:t>
            </a:r>
            <a:r>
              <a:rPr lang="cs-CZ" sz="1800" dirty="0"/>
              <a:t> předpokládal, že efektivní výkonnost skupiny závisí na adekvátním zvoleném stylu vedení, odpovídající míře kontroly a vlivu na danou situaci. </a:t>
            </a:r>
          </a:p>
          <a:p>
            <a:pPr lvl="0" algn="just"/>
            <a:r>
              <a:rPr lang="cs-CZ" sz="1800" dirty="0"/>
              <a:t>Tento model předpokládá, že určitý styl vedení se stává nejefektivnějším v různých typech situací. </a:t>
            </a:r>
          </a:p>
          <a:p>
            <a:pPr lvl="0" algn="just"/>
            <a:r>
              <a:rPr lang="cs-CZ" sz="1800" dirty="0"/>
              <a:t>V tomto modelu byly určeny klíčové definovat styly vedení a různé typy situací. </a:t>
            </a:r>
          </a:p>
          <a:p>
            <a:pPr lvl="0" algn="just"/>
            <a:r>
              <a:rPr lang="cs-CZ" sz="1800" dirty="0"/>
              <a:t>Z pohledu stylu vedení byly určeny tyto styly vedení: orientace na úkol a orientace na budování vztahů. </a:t>
            </a:r>
          </a:p>
          <a:p>
            <a:pPr lvl="0" algn="just"/>
            <a:r>
              <a:rPr lang="cs-CZ" sz="1800" dirty="0"/>
              <a:t>Na základě rozsáhlých výzkumů byly určeny tyto </a:t>
            </a:r>
            <a:r>
              <a:rPr lang="cs-CZ" sz="1800" b="1" dirty="0"/>
              <a:t>klíčové situační faktory </a:t>
            </a:r>
            <a:r>
              <a:rPr lang="cs-CZ" sz="1800" dirty="0"/>
              <a:t>pro efektivní vedení: vztahy mezi vedoucím a podřízenými (míra důvěry, úcty a respektu); struktura úkolu (míra formalizace a strukturování úkolu); pozice síly (míra vlivu lídra na aktivity).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Fiedlerův kontingenční model I</a:t>
            </a:r>
          </a:p>
        </p:txBody>
      </p:sp>
    </p:spTree>
    <p:extLst>
      <p:ext uri="{BB962C8B-B14F-4D97-AF65-F5344CB8AC3E}">
        <p14:creationId xmlns:p14="http://schemas.microsoft.com/office/powerpoint/2010/main" val="1667239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Ve Fidlerově modelu na základě kombinace situačních faktorů a stylu vedení vzniká osm možných kombinací vedení lidí vedoucí k požadované výkonnosti pracovní skupiny. </a:t>
            </a:r>
          </a:p>
          <a:p>
            <a:pPr lvl="0" algn="just"/>
            <a:r>
              <a:rPr lang="cs-CZ" sz="1800" dirty="0"/>
              <a:t>Všechny výše uvedené faktory určují, jak hodně je situace daného manažera příznivá. </a:t>
            </a:r>
          </a:p>
          <a:p>
            <a:pPr lvl="0" algn="just"/>
            <a:r>
              <a:rPr lang="cs-CZ" sz="1800" dirty="0"/>
              <a:t>Fiedler tvrdí, že nejpříznivější situace se vyznačují dobrými vztahy mezi manažerem a pracovníky, jasně definovanými pracovními úkoly a silnou pravomocí. </a:t>
            </a:r>
          </a:p>
          <a:p>
            <a:pPr lvl="0" algn="just"/>
            <a:r>
              <a:rPr lang="cs-CZ" sz="1800" dirty="0"/>
              <a:t>Pokud jsou vztahy špatné, práce není strukturovaná a manažer nemá dostatečně silnou pravomoc, potom se jedná o nepříznivou situaci.</a:t>
            </a:r>
          </a:p>
          <a:p>
            <a:pPr lvl="0" algn="just"/>
            <a:r>
              <a:rPr lang="cs-CZ" sz="1800" dirty="0"/>
              <a:t>Podle Fiedlerova kontingenčního modelu záleží efektivita manažera na tom, nakolik jeho styl vedení lidí odpovídá pozici, kterou zastává.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Fiedlerův kontingenční model II</a:t>
            </a:r>
          </a:p>
        </p:txBody>
      </p:sp>
    </p:spTree>
    <p:extLst>
      <p:ext uri="{BB962C8B-B14F-4D97-AF65-F5344CB8AC3E}">
        <p14:creationId xmlns:p14="http://schemas.microsoft.com/office/powerpoint/2010/main" val="1650725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err="1"/>
              <a:t>Hersey</a:t>
            </a:r>
            <a:r>
              <a:rPr lang="cs-CZ" sz="1800" b="1" dirty="0"/>
              <a:t> a </a:t>
            </a:r>
            <a:r>
              <a:rPr lang="cs-CZ" sz="1800" b="1" dirty="0" err="1"/>
              <a:t>Blanchardova</a:t>
            </a:r>
            <a:r>
              <a:rPr lang="cs-CZ" sz="1800" b="1" dirty="0"/>
              <a:t> teorie situačního vedení</a:t>
            </a:r>
            <a:r>
              <a:rPr lang="cs-CZ" sz="1800" dirty="0"/>
              <a:t>, která patří svým charakterem mezi kontingenční přístupy, se zaměřuje na připravenost, popř. zralost, následovníků. </a:t>
            </a:r>
          </a:p>
          <a:p>
            <a:pPr lvl="0" algn="just"/>
            <a:r>
              <a:rPr lang="cs-CZ" sz="1800" dirty="0"/>
              <a:t>Tato teorie klade důraz nejen na lídra, ale také na podřízené pracovníky, konkrétně pak následovníky. Následovníci jsou lidé, kteří akceptují lídra a jsou ochotni jej následovat. </a:t>
            </a:r>
          </a:p>
          <a:p>
            <a:pPr lvl="0" algn="just"/>
            <a:r>
              <a:rPr lang="cs-CZ" sz="1800" dirty="0"/>
              <a:t>Připravenost (zralost) vymezují </a:t>
            </a:r>
            <a:r>
              <a:rPr lang="cs-CZ" sz="1800" dirty="0" err="1"/>
              <a:t>Hersey</a:t>
            </a:r>
            <a:r>
              <a:rPr lang="cs-CZ" sz="1800" dirty="0"/>
              <a:t> a </a:t>
            </a:r>
            <a:r>
              <a:rPr lang="cs-CZ" sz="1800" dirty="0" err="1"/>
              <a:t>Blanchard</a:t>
            </a:r>
            <a:r>
              <a:rPr lang="cs-CZ" sz="1800" dirty="0"/>
              <a:t> jako míru do jaké jsou lidé schopni a ochotni plnit konkrétní úkol. </a:t>
            </a:r>
          </a:p>
          <a:p>
            <a:pPr lvl="0" algn="just"/>
            <a:r>
              <a:rPr lang="cs-CZ" sz="1800" dirty="0"/>
              <a:t>Teorie situačního vedení je založena na předpokladu existence nelineárního vztahu mezi těmito faktory – připravenost následovníků, dimenze orientována na úkol (direktivní přístup, úkolové chování), dimenze orientována na budování vztahů (podpůrný přístup, vztahové chování).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/>
              <a:t>Hersey</a:t>
            </a:r>
            <a:r>
              <a:rPr lang="cs-CZ" dirty="0"/>
              <a:t> a </a:t>
            </a:r>
            <a:r>
              <a:rPr lang="cs-CZ" dirty="0" err="1"/>
              <a:t>Blanchardova</a:t>
            </a:r>
            <a:r>
              <a:rPr lang="cs-CZ" dirty="0"/>
              <a:t> teorie situačního vedení I</a:t>
            </a:r>
          </a:p>
        </p:txBody>
      </p:sp>
    </p:spTree>
    <p:extLst>
      <p:ext uri="{BB962C8B-B14F-4D97-AF65-F5344CB8AC3E}">
        <p14:creationId xmlns:p14="http://schemas.microsoft.com/office/powerpoint/2010/main" val="152097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9164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spravuje – </a:t>
            </a:r>
            <a:r>
              <a:rPr lang="cs-CZ" sz="1700" b="1" dirty="0"/>
              <a:t>lídr</a:t>
            </a:r>
            <a:r>
              <a:rPr lang="cs-CZ" sz="1700" dirty="0"/>
              <a:t> inovuje.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je kopie – </a:t>
            </a:r>
            <a:r>
              <a:rPr lang="cs-CZ" sz="1700" b="1" dirty="0"/>
              <a:t>lídr</a:t>
            </a:r>
            <a:r>
              <a:rPr lang="cs-CZ" sz="1700" dirty="0"/>
              <a:t> je originální.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udržuje – </a:t>
            </a:r>
            <a:r>
              <a:rPr lang="cs-CZ" sz="1700" b="1" dirty="0"/>
              <a:t>lídr</a:t>
            </a:r>
            <a:r>
              <a:rPr lang="cs-CZ" sz="1700" dirty="0"/>
              <a:t> rozvíjí.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se zaměřuje na systémy a struktury – </a:t>
            </a:r>
            <a:r>
              <a:rPr lang="cs-CZ" sz="1700" b="1" dirty="0"/>
              <a:t>lídr</a:t>
            </a:r>
            <a:r>
              <a:rPr lang="cs-CZ" sz="1700" dirty="0"/>
              <a:t> se zaměřuje na lidi.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se spoléhá na kontrolu – </a:t>
            </a:r>
            <a:r>
              <a:rPr lang="cs-CZ" sz="1700" b="1" dirty="0"/>
              <a:t>lídr</a:t>
            </a:r>
            <a:r>
              <a:rPr lang="cs-CZ" sz="1700" dirty="0"/>
              <a:t> vyvolává důvěru.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má výhled krátkodobý – </a:t>
            </a:r>
            <a:r>
              <a:rPr lang="cs-CZ" sz="1700" b="1" dirty="0"/>
              <a:t>lídr </a:t>
            </a:r>
            <a:r>
              <a:rPr lang="cs-CZ" sz="1700" dirty="0"/>
              <a:t>má perspektivu dlouhodobou.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se ptá jak a kdy – </a:t>
            </a:r>
            <a:r>
              <a:rPr lang="cs-CZ" sz="1700" b="1" dirty="0"/>
              <a:t>lídr</a:t>
            </a:r>
            <a:r>
              <a:rPr lang="cs-CZ" sz="1700" dirty="0"/>
              <a:t> se ptá co a proč.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má svůj pohled vždy upřen na termíny splnění konkrétních úkolů – </a:t>
            </a:r>
            <a:r>
              <a:rPr lang="cs-CZ" sz="1700" b="1" dirty="0"/>
              <a:t>lídr</a:t>
            </a:r>
            <a:r>
              <a:rPr lang="cs-CZ" sz="1700" dirty="0"/>
              <a:t> na obzor cesty.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napodobuje – </a:t>
            </a:r>
            <a:r>
              <a:rPr lang="cs-CZ" sz="1700" b="1" dirty="0"/>
              <a:t>lídr</a:t>
            </a:r>
            <a:r>
              <a:rPr lang="cs-CZ" sz="1700" dirty="0"/>
              <a:t> tvoří.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akceptuje status quo – </a:t>
            </a:r>
            <a:r>
              <a:rPr lang="cs-CZ" sz="1700" b="1" dirty="0"/>
              <a:t>lídr</a:t>
            </a:r>
            <a:r>
              <a:rPr lang="cs-CZ" sz="1700" dirty="0"/>
              <a:t> jej zpochybňuje.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je klasický dobrý voják – </a:t>
            </a:r>
            <a:r>
              <a:rPr lang="cs-CZ" sz="1700" b="1" dirty="0"/>
              <a:t>lídr</a:t>
            </a:r>
            <a:r>
              <a:rPr lang="cs-CZ" sz="1700" dirty="0"/>
              <a:t> je svébytná osobnost.</a:t>
            </a:r>
          </a:p>
          <a:p>
            <a:pPr algn="just"/>
            <a:r>
              <a:rPr lang="cs-CZ" sz="1700" b="1" dirty="0"/>
              <a:t>Manažer</a:t>
            </a:r>
            <a:r>
              <a:rPr lang="cs-CZ" sz="1700" dirty="0"/>
              <a:t> dělá věci správně – </a:t>
            </a:r>
            <a:r>
              <a:rPr lang="cs-CZ" sz="1700" b="1" dirty="0"/>
              <a:t>lídr</a:t>
            </a:r>
            <a:r>
              <a:rPr lang="cs-CZ" sz="1700" dirty="0"/>
              <a:t> dělá správné věci..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Rozdíly mezi manažerem a lídrem</a:t>
            </a:r>
          </a:p>
        </p:txBody>
      </p:sp>
    </p:spTree>
    <p:extLst>
      <p:ext uri="{BB962C8B-B14F-4D97-AF65-F5344CB8AC3E}">
        <p14:creationId xmlns:p14="http://schemas.microsoft.com/office/powerpoint/2010/main" val="1437999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Chování orientované na úkol a na budování vztahů </a:t>
            </a:r>
            <a:r>
              <a:rPr lang="cs-CZ" sz="1800" dirty="0"/>
              <a:t>představují styly vedení, které si autoři tohoto modelu půjčili od předchozích teorií. </a:t>
            </a:r>
          </a:p>
          <a:p>
            <a:pPr lvl="0" algn="just"/>
            <a:r>
              <a:rPr lang="cs-CZ" sz="1800" b="1" dirty="0"/>
              <a:t>Chování orientované na úkol</a:t>
            </a:r>
            <a:r>
              <a:rPr lang="cs-CZ" sz="1800" dirty="0"/>
              <a:t>, nebo také direktivní přístup, znamená, že pracovníkovi manažera poskytne potřebné instrukce, řekne mu, co přesně a jakým způsobem má dělat. </a:t>
            </a:r>
          </a:p>
          <a:p>
            <a:pPr lvl="0" algn="just"/>
            <a:r>
              <a:rPr lang="cs-CZ" sz="1800" dirty="0"/>
              <a:t>Zatímco chování orientované na budování vztahů, podpůrný přístup, je zaměřené na povzbuzování pracovníka a poskytnutí osobní podpory potřebné ke splnění úkolu. </a:t>
            </a:r>
          </a:p>
          <a:p>
            <a:pPr lvl="0" algn="just"/>
            <a:r>
              <a:rPr lang="cs-CZ" sz="1800" dirty="0"/>
              <a:t>Kombinací těchto tří faktorů vzniká třídimenzionální model efektivního vedení a jsou vymezeny čtyři styly vedení.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/>
              <a:t>Hersey</a:t>
            </a:r>
            <a:r>
              <a:rPr lang="cs-CZ" dirty="0"/>
              <a:t> a </a:t>
            </a:r>
            <a:r>
              <a:rPr lang="cs-CZ" dirty="0" err="1"/>
              <a:t>Blanchardova</a:t>
            </a:r>
            <a:r>
              <a:rPr lang="cs-CZ" dirty="0"/>
              <a:t> teorie situačního vedení II</a:t>
            </a:r>
          </a:p>
        </p:txBody>
      </p:sp>
    </p:spTree>
    <p:extLst>
      <p:ext uri="{BB962C8B-B14F-4D97-AF65-F5344CB8AC3E}">
        <p14:creationId xmlns:p14="http://schemas.microsoft.com/office/powerpoint/2010/main" val="1381524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jestliže je pracovník je ochotný a schopný plnit konkrétní úkol, potom lídr jej nechává samotného a převádí na něj odpovědnost za splnění úkolu, lídr pracovníka pouze kontroluje a komentuje jeho práci proto, aby pracovník měl pocit docenění;</a:t>
            </a:r>
          </a:p>
          <a:p>
            <a:pPr lvl="0" algn="just"/>
            <a:r>
              <a:rPr lang="cs-CZ" sz="1800" dirty="0"/>
              <a:t>jestliže je pracovník není ochotný ani schopný konkrétní úkol plnit, potom lídr pracovníka vede krok za krokem, definuje jeho roli a přesně určuje co má a jakým způsobem dělat, přičemž se lídr snaží budovat s pracovníkem určité vztahy;</a:t>
            </a:r>
          </a:p>
          <a:p>
            <a:pPr lvl="0" algn="just"/>
            <a:r>
              <a:rPr lang="cs-CZ" sz="1800" dirty="0"/>
              <a:t>jestliže je pracovník neschopen a zároveň ochoten konkrétní úkol splnit, potom je potřeba, aby lídr poskytl přesné instrukce a vedení, ale zároveň pracovníka v maximální míře podporoval;</a:t>
            </a:r>
          </a:p>
          <a:p>
            <a:pPr algn="just"/>
            <a:r>
              <a:rPr lang="cs-CZ" sz="1800" dirty="0"/>
              <a:t>jestliže je pracovníka schopen úkol splnit, ale není to ochotný vykonat z důvodu chybějící motivace, potom lídr musí s pracovníkem pracovat, podporovat jej a komunikovat s ním.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/>
              <a:t>Hersey</a:t>
            </a:r>
            <a:r>
              <a:rPr lang="cs-CZ" dirty="0"/>
              <a:t> a </a:t>
            </a:r>
            <a:r>
              <a:rPr lang="cs-CZ" dirty="0" err="1"/>
              <a:t>Blanchardova</a:t>
            </a:r>
            <a:r>
              <a:rPr lang="cs-CZ" dirty="0"/>
              <a:t> teorie situačního vedení III</a:t>
            </a:r>
          </a:p>
        </p:txBody>
      </p:sp>
    </p:spTree>
    <p:extLst>
      <p:ext uri="{BB962C8B-B14F-4D97-AF65-F5344CB8AC3E}">
        <p14:creationId xmlns:p14="http://schemas.microsoft.com/office/powerpoint/2010/main" val="392733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 je především profese a její nositel, manažer je zodpovědný za dosahování stanovených cílů organizací s využitím disponibilních zdrojů. </a:t>
            </a:r>
          </a:p>
          <a:p>
            <a:pPr algn="just"/>
            <a:r>
              <a:rPr lang="cs-CZ" sz="1800" dirty="0"/>
              <a:t>Každý vedoucí pracovník vykonává manažerské činnosti, což jsou typické úkoly řešení v procesu řízení. </a:t>
            </a:r>
          </a:p>
          <a:p>
            <a:pPr algn="just"/>
            <a:r>
              <a:rPr lang="cs-CZ" sz="1800" dirty="0"/>
              <a:t>Manažeři se při realizaci řídících (manažerských) aktivit tak dostávají do určitých rolí, které představují určité chování spojené s konkrétní pozicí. </a:t>
            </a:r>
          </a:p>
          <a:p>
            <a:pPr algn="just"/>
            <a:r>
              <a:rPr lang="cs-CZ" sz="1800" dirty="0"/>
              <a:t>Henry </a:t>
            </a:r>
            <a:r>
              <a:rPr lang="cs-CZ" sz="1800" dirty="0" err="1"/>
              <a:t>Mintzberg</a:t>
            </a:r>
            <a:r>
              <a:rPr lang="cs-CZ" sz="1800" dirty="0"/>
              <a:t>, autor teorie manažerský rolí, říká, že lidé, kteří řídí, mají v jednotce, kterou řídí, formální autoritu a následně tedy zvláštní postavení v celé organizaci. </a:t>
            </a:r>
          </a:p>
          <a:p>
            <a:pPr algn="just"/>
            <a:r>
              <a:rPr lang="cs-CZ" sz="1800" dirty="0"/>
              <a:t>Manažer se díky svým manažerským činnostem dostává do rolí, Henry </a:t>
            </a:r>
            <a:r>
              <a:rPr lang="cs-CZ" sz="1800" dirty="0" err="1"/>
              <a:t>Mintzberg</a:t>
            </a:r>
            <a:r>
              <a:rPr lang="cs-CZ" sz="1800" dirty="0"/>
              <a:t> vymezil deset rolí, které mohou být rozděleny do těchto tří skupin: interpersonální role, rozhodovací role, informační role.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 a jeho role I</a:t>
            </a:r>
          </a:p>
        </p:txBody>
      </p:sp>
    </p:spTree>
    <p:extLst>
      <p:ext uri="{BB962C8B-B14F-4D97-AF65-F5344CB8AC3E}">
        <p14:creationId xmlns:p14="http://schemas.microsoft.com/office/powerpoint/2010/main" val="218648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Interpersonální role</a:t>
            </a:r>
            <a:r>
              <a:rPr lang="cs-CZ" sz="1800" dirty="0"/>
              <a:t> – interpersonální role představují vztahy vzniklé z manažerova postavení a autority:</a:t>
            </a:r>
          </a:p>
          <a:p>
            <a:pPr lvl="1" algn="just"/>
            <a:r>
              <a:rPr lang="cs-CZ" sz="1800" dirty="0"/>
              <a:t>role představitele; </a:t>
            </a:r>
          </a:p>
          <a:p>
            <a:pPr lvl="1" algn="just"/>
            <a:r>
              <a:rPr lang="cs-CZ" sz="1800" dirty="0"/>
              <a:t>role vůdce; </a:t>
            </a:r>
          </a:p>
          <a:p>
            <a:pPr lvl="1" algn="just"/>
            <a:r>
              <a:rPr lang="cs-CZ" sz="1800" dirty="0"/>
              <a:t>role </a:t>
            </a:r>
            <a:r>
              <a:rPr lang="cs-CZ" sz="1800" dirty="0" err="1"/>
              <a:t>propojovatele</a:t>
            </a:r>
            <a:r>
              <a:rPr lang="cs-CZ" sz="1800" dirty="0"/>
              <a:t> (spojovacího článku).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lvl="0" algn="just"/>
            <a:r>
              <a:rPr lang="cs-CZ" sz="1800" b="1" dirty="0"/>
              <a:t>Informační role</a:t>
            </a:r>
            <a:r>
              <a:rPr lang="cs-CZ" sz="1800" dirty="0"/>
              <a:t> – informační role se vztahuje ke zdrojům a předávání informací získaných manažer při vykonávání interpersonálních rolí:</a:t>
            </a:r>
          </a:p>
          <a:p>
            <a:pPr lvl="1" algn="just"/>
            <a:r>
              <a:rPr lang="cs-CZ" sz="1800" dirty="0"/>
              <a:t>role příjemce informací; </a:t>
            </a:r>
          </a:p>
          <a:p>
            <a:pPr lvl="1" algn="just"/>
            <a:r>
              <a:rPr lang="cs-CZ" sz="1800" dirty="0"/>
              <a:t>role šiřitele informací; </a:t>
            </a:r>
          </a:p>
          <a:p>
            <a:pPr lvl="1" algn="just"/>
            <a:r>
              <a:rPr lang="cs-CZ" sz="1800" dirty="0"/>
              <a:t>role mluvčího.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 a jeho role II</a:t>
            </a:r>
          </a:p>
        </p:txBody>
      </p:sp>
    </p:spTree>
    <p:extLst>
      <p:ext uri="{BB962C8B-B14F-4D97-AF65-F5344CB8AC3E}">
        <p14:creationId xmlns:p14="http://schemas.microsoft.com/office/powerpoint/2010/main" val="2666142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Rozhodovací role</a:t>
            </a:r>
            <a:r>
              <a:rPr lang="cs-CZ" sz="1800" dirty="0"/>
              <a:t> – rozhodovací role je spojena s rozhodováním manažera a řešením problémů v průběhu vykonávaní manažerské práce:</a:t>
            </a:r>
          </a:p>
          <a:p>
            <a:pPr lvl="1" algn="just"/>
            <a:r>
              <a:rPr lang="cs-CZ" sz="1800" dirty="0"/>
              <a:t>role podnikatele; </a:t>
            </a:r>
          </a:p>
          <a:p>
            <a:pPr lvl="1" algn="just"/>
            <a:r>
              <a:rPr lang="cs-CZ" sz="1800" dirty="0"/>
              <a:t>role řešitele problémů; </a:t>
            </a:r>
          </a:p>
          <a:p>
            <a:pPr lvl="1" algn="just"/>
            <a:r>
              <a:rPr lang="cs-CZ" sz="1800" dirty="0"/>
              <a:t>role </a:t>
            </a:r>
            <a:r>
              <a:rPr lang="cs-CZ" sz="1800" dirty="0" err="1"/>
              <a:t>alokátora</a:t>
            </a:r>
            <a:r>
              <a:rPr lang="cs-CZ" sz="1800" dirty="0"/>
              <a:t> zdrojů; </a:t>
            </a:r>
          </a:p>
          <a:p>
            <a:pPr lvl="1" algn="just"/>
            <a:r>
              <a:rPr lang="cs-CZ" sz="1800" dirty="0"/>
              <a:t>role vyjednávače</a:t>
            </a:r>
          </a:p>
          <a:p>
            <a:pPr algn="just"/>
            <a:r>
              <a:rPr lang="cs-CZ" sz="1800" dirty="0"/>
              <a:t>K těmto třem rolím se přiřazuje ještě role administrativní. V rámci a</a:t>
            </a:r>
            <a:r>
              <a:rPr lang="cs-CZ" sz="1800" b="1" dirty="0"/>
              <a:t>dministrativní role</a:t>
            </a:r>
            <a:r>
              <a:rPr lang="cs-CZ" sz="1800" dirty="0"/>
              <a:t> manažer vystupuje v roli:</a:t>
            </a:r>
          </a:p>
          <a:p>
            <a:pPr lvl="1" algn="just"/>
            <a:r>
              <a:rPr lang="cs-CZ" sz="1800" dirty="0"/>
              <a:t>administrátora; </a:t>
            </a:r>
          </a:p>
          <a:p>
            <a:pPr lvl="1" algn="just"/>
            <a:r>
              <a:rPr lang="cs-CZ" sz="1800" dirty="0"/>
              <a:t>pozorovatele;</a:t>
            </a:r>
          </a:p>
          <a:p>
            <a:pPr lvl="1" algn="just"/>
            <a:r>
              <a:rPr lang="cs-CZ" sz="1800" dirty="0" err="1"/>
              <a:t>kontrolovatele</a:t>
            </a:r>
            <a:r>
              <a:rPr lang="cs-CZ" sz="1800" dirty="0"/>
              <a:t> úkolů;</a:t>
            </a:r>
          </a:p>
          <a:p>
            <a:pPr lvl="1" algn="just"/>
            <a:r>
              <a:rPr lang="cs-CZ" sz="1800" dirty="0"/>
              <a:t>správce rozpočtů.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 a jeho role III</a:t>
            </a:r>
          </a:p>
        </p:txBody>
      </p:sp>
    </p:spTree>
    <p:extLst>
      <p:ext uri="{BB962C8B-B14F-4D97-AF65-F5344CB8AC3E}">
        <p14:creationId xmlns:p14="http://schemas.microsoft.com/office/powerpoint/2010/main" val="16783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práce má cílevědomý charakter a vyznačuje se snahou dosáhnout stanovených cílů prostřednictvím co možná největšího synergického efektu.</a:t>
            </a:r>
          </a:p>
          <a:p>
            <a:pPr algn="just"/>
            <a:r>
              <a:rPr lang="cs-CZ" sz="1800" dirty="0"/>
              <a:t>Manažerská práce v sobě zahrnuje tak zvané tvrdé a měkké prvky. </a:t>
            </a:r>
          </a:p>
          <a:p>
            <a:pPr algn="just"/>
            <a:r>
              <a:rPr lang="cs-CZ" sz="1800" b="1" dirty="0"/>
              <a:t>Tvrdé prvky manažerské práce </a:t>
            </a:r>
            <a:r>
              <a:rPr lang="cs-CZ" sz="1800" dirty="0"/>
              <a:t>představují hmotné aspekty organizace, jako je správa financí, tvorba organizačních struktur, tvorba distribučních kanálů, datových skladů apod. </a:t>
            </a:r>
          </a:p>
          <a:p>
            <a:pPr algn="just"/>
            <a:r>
              <a:rPr lang="cs-CZ" sz="1800" b="1" dirty="0"/>
              <a:t>Měkké prvky manažerské práce </a:t>
            </a:r>
            <a:r>
              <a:rPr lang="cs-CZ" sz="1800" dirty="0"/>
              <a:t>reprezentují nehmotné prvky organizace, mezi které patří podniková kultura a </a:t>
            </a:r>
            <a:r>
              <a:rPr lang="cs-CZ" sz="1800" dirty="0" err="1"/>
              <a:t>corporate</a:t>
            </a:r>
            <a:r>
              <a:rPr lang="cs-CZ" sz="1800" dirty="0"/>
              <a:t> identity, firemní komunikace a další.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Charakter manažerské práce</a:t>
            </a:r>
          </a:p>
        </p:txBody>
      </p:sp>
    </p:spTree>
    <p:extLst>
      <p:ext uri="{BB962C8B-B14F-4D97-AF65-F5344CB8AC3E}">
        <p14:creationId xmlns:p14="http://schemas.microsoft.com/office/powerpoint/2010/main" val="1551235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Styl manažerské práce představuje způsob práce (řízení a rozhodování) manažera a zvolené metody pro dosahování cílů organizace.</a:t>
            </a:r>
          </a:p>
          <a:p>
            <a:pPr algn="just"/>
            <a:r>
              <a:rPr lang="cs-CZ" sz="1800" dirty="0"/>
              <a:t>Volba konkrétního stylu manažerské práce vychází ze znalostí, zkušeností a autority manažera. </a:t>
            </a:r>
          </a:p>
          <a:p>
            <a:pPr algn="just"/>
            <a:r>
              <a:rPr lang="cs-CZ" sz="1800" dirty="0"/>
              <a:t>Zvolený styl manažerské práce ovlivňuje také vztah manažera ke svým zaměstnancům (způsob komunikace s pracovníky, motivace a stimulace pracovníků) a uplatnění moci (autority) při vlastní manažerské práci. </a:t>
            </a:r>
          </a:p>
          <a:p>
            <a:pPr algn="just"/>
            <a:r>
              <a:rPr lang="cs-CZ" sz="1800" dirty="0"/>
              <a:t>Styl práce manažerů není neměnný, ale manažeři svůj manažerský styl mění v závislosti na konkrétní situaci a na konkrétních podmínkách v organizaci.</a:t>
            </a:r>
          </a:p>
          <a:p>
            <a:pPr algn="just"/>
            <a:r>
              <a:rPr lang="cs-CZ" sz="1800" dirty="0"/>
              <a:t>Významným faktorem pro práci manažera je povaha externího a interního prostředí organizace, ve kterém manažer působí. Manažeři musí svou práci vykonávat v takovém prostředí, v jakém se sami nacházejí.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Styl manažerské práce I</a:t>
            </a:r>
          </a:p>
        </p:txBody>
      </p:sp>
    </p:spTree>
    <p:extLst>
      <p:ext uri="{BB962C8B-B14F-4D97-AF65-F5344CB8AC3E}">
        <p14:creationId xmlns:p14="http://schemas.microsoft.com/office/powerpoint/2010/main" val="96425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Styl manažerské práce představuje způsob práce (řízení a rozhodování).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Veber a kol. (2009) konkrétně uvádí, že manažerský styl aplikovaný v praxi je ovlivněn těmito charakteristikami:</a:t>
            </a:r>
          </a:p>
          <a:p>
            <a:pPr lvl="0" algn="just"/>
            <a:r>
              <a:rPr lang="cs-CZ" sz="1800" dirty="0"/>
              <a:t>charakter situace;</a:t>
            </a:r>
          </a:p>
          <a:p>
            <a:pPr lvl="0" algn="just"/>
            <a:r>
              <a:rPr lang="cs-CZ" sz="1800" dirty="0"/>
              <a:t>význam, závažnost rozhodnutí;</a:t>
            </a:r>
          </a:p>
          <a:p>
            <a:pPr lvl="0" algn="just"/>
            <a:r>
              <a:rPr lang="cs-CZ" sz="1800" dirty="0"/>
              <a:t>rizikovost rozhodnutí a strukturovanost problému;</a:t>
            </a:r>
          </a:p>
          <a:p>
            <a:pPr lvl="0" algn="just"/>
            <a:r>
              <a:rPr lang="cs-CZ" sz="1800" dirty="0"/>
              <a:t>osobní charakteristiky manažera;</a:t>
            </a:r>
          </a:p>
          <a:p>
            <a:pPr lvl="0" algn="just"/>
            <a:r>
              <a:rPr lang="cs-CZ" sz="1800" dirty="0"/>
              <a:t>postoj podřízených.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Styl manažerské práce II</a:t>
            </a:r>
          </a:p>
        </p:txBody>
      </p:sp>
    </p:spTree>
    <p:extLst>
      <p:ext uri="{BB962C8B-B14F-4D97-AF65-F5344CB8AC3E}">
        <p14:creationId xmlns:p14="http://schemas.microsoft.com/office/powerpoint/2010/main" val="250761558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3676</TotalTime>
  <Words>1412</Words>
  <Application>Microsoft Office PowerPoint</Application>
  <PresentationFormat>Předvádění na obrazovce (16:9)</PresentationFormat>
  <Paragraphs>224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Management a leadership</vt:lpstr>
      <vt:lpstr>Rozdíl mezi managementem a leadershipem</vt:lpstr>
      <vt:lpstr>Rozdíly mezi manažerem a lídrem</vt:lpstr>
      <vt:lpstr>Manažer a jeho role I</vt:lpstr>
      <vt:lpstr>Manažer a jeho role II</vt:lpstr>
      <vt:lpstr>Manažer a jeho role III</vt:lpstr>
      <vt:lpstr>Charakter manažerské práce</vt:lpstr>
      <vt:lpstr>Styl manažerské práce I</vt:lpstr>
      <vt:lpstr>Styl manažerské práce II</vt:lpstr>
      <vt:lpstr>Vliv prostředí na práci manažera</vt:lpstr>
      <vt:lpstr>Leadership I</vt:lpstr>
      <vt:lpstr>Leadership II</vt:lpstr>
      <vt:lpstr>Role lídra</vt:lpstr>
      <vt:lpstr>Formální lídrovství</vt:lpstr>
      <vt:lpstr>Neformální lídrovství</vt:lpstr>
      <vt:lpstr>McGregorova Teorie XY</vt:lpstr>
      <vt:lpstr>Teorie stylů</vt:lpstr>
      <vt:lpstr>Autoritativní styl vedení</vt:lpstr>
      <vt:lpstr>Demokratický styl vedení</vt:lpstr>
      <vt:lpstr>Participativní styl vedení</vt:lpstr>
      <vt:lpstr>Delegativní styl vedení</vt:lpstr>
      <vt:lpstr>Studie University of Michigan</vt:lpstr>
      <vt:lpstr>Studie Ohio State University</vt:lpstr>
      <vt:lpstr>Manažerská mřížka GRID I</vt:lpstr>
      <vt:lpstr>Manažerská mřížka GRID II</vt:lpstr>
      <vt:lpstr>Manažerská mřížka GRID III</vt:lpstr>
      <vt:lpstr>Fiedlerův kontingenční model I</vt:lpstr>
      <vt:lpstr>Fiedlerův kontingenční model II</vt:lpstr>
      <vt:lpstr>Hersey a Blanchardova teorie situačního vedení I</vt:lpstr>
      <vt:lpstr>Hersey a Blanchardova teorie situačního vedení II</vt:lpstr>
      <vt:lpstr>Hersey a Blanchardova teorie situačního vedení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349</cp:revision>
  <dcterms:created xsi:type="dcterms:W3CDTF">2016-07-06T15:42:34Z</dcterms:created>
  <dcterms:modified xsi:type="dcterms:W3CDTF">2022-03-08T08:10:45Z</dcterms:modified>
</cp:coreProperties>
</file>