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00" r:id="rId4"/>
    <p:sldId id="319" r:id="rId5"/>
    <p:sldId id="320" r:id="rId6"/>
    <p:sldId id="323" r:id="rId7"/>
    <p:sldId id="318" r:id="rId8"/>
    <p:sldId id="321" r:id="rId9"/>
    <p:sldId id="312" r:id="rId10"/>
    <p:sldId id="3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e Reczkova (Researcher)" initials="LR(" lastIdx="1" clrIdx="0">
    <p:extLst>
      <p:ext uri="{19B8F6BF-5375-455C-9EA6-DF929625EA0E}">
        <p15:presenceInfo xmlns:p15="http://schemas.microsoft.com/office/powerpoint/2012/main" userId="Lucie Reczkova (Researcher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2397" autoAdjust="0"/>
  </p:normalViewPr>
  <p:slideViewPr>
    <p:cSldViewPr snapToGrid="0">
      <p:cViewPr varScale="1">
        <p:scale>
          <a:sx n="91" d="100"/>
          <a:sy n="91" d="100"/>
        </p:scale>
        <p:origin x="6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C2091-FD6B-4E8A-AC87-0E08255A38FE}" type="datetimeFigureOut">
              <a:rPr lang="en-GB" smtClean="0"/>
              <a:t>03/05/2022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588A3-4746-4419-A5AD-079D6C518B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87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588A3-4746-4419-A5AD-079D6C518B0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233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588A3-4746-4419-A5AD-079D6C518B0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736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https://www.kmosek.com/jak-na-kompetencni-modely/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588A3-4746-4419-A5AD-079D6C518B0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88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C009-72BC-400C-B9E2-0FE064DC7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CE62A-83E3-4277-802A-A36BC7E85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D039-095B-4FE9-9625-08F560752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E0E6C-B6CB-4E52-8447-5A72529F8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92EF8-FD2F-49BC-BD04-D0A3D35F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7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14161-E591-45F9-B02D-09B13499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72375-6986-4D0E-AB65-481D61FB6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8F182-2DFC-424E-BF98-7B444D228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86B62-B562-4A62-9E35-ACAF132B7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6B717-4F57-432D-BE73-035198A1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6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2B3336-6D37-422D-B0EF-9B3281730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D5F7B-538D-49F5-84EF-3269B15B0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16778-5FF5-47E5-B333-1D688F5E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D2AE9-660E-4D6C-B21D-D0440173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9CC5F-4E93-42D3-82FC-0C023BCD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EFE7-D3A3-4438-B9DD-5B48C285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7BE6-48EB-44DF-A573-762414C29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97B2D-9772-48B0-99E5-FCCA3A7A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4F932-9648-4854-B6D2-5FC779B0E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B9AB0-7D5E-4824-96EF-60665472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6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BDB7-4CEE-470B-908B-CB2613EA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77E62-598F-4EEB-805E-D1E120FF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041D4-47CA-4F6F-8364-A7D9CBC7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EB398-5372-4463-9280-FFE13B86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35D91-964F-4FAD-A0EE-91C9AAC3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59BB-B070-4D3F-AEEA-0D129767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78393-CC5D-4EBB-80EA-4788544E5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17972-D5F6-420C-858F-9545C27EF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A0232-3EFE-4B19-92D0-3B49DDE16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598C8-B0AF-4B72-908F-5EF00934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04623-6DD4-4B1D-9B66-DCEEE6AF0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6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F144-2600-4E01-B215-F842D381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8D824-7974-4159-BC0F-2BD4B5711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B0484-2250-4348-B178-9E9EB3CC3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E6076-B5E1-4588-AC68-F8E28C4AD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F3CAF-4CD7-4580-9C78-5DA345B8C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F75405-F873-4492-9032-CF0AE542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5C893-7702-48C3-B236-389CA238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3F1F8-02A5-46D8-B390-44B9E0A8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6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D4EC-2C1E-4C21-A015-27E9C7F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2FBD2-DF96-4EFB-BA29-4C9E0255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74805-F245-4266-847A-3AF885FE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80E35-B954-4ED4-A181-77CDDCBB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5B30D-494E-4B29-AE5A-48138D438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FDA72-EA5F-4196-B995-8E24495AF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71868-FECE-4429-9218-18011539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CD12F-026C-4DD1-8F0A-AD37F6D73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868C4-D6AE-4F2B-9684-2216D8020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2333A-2918-407E-9CD9-DD7CAA2A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28B0A-0A82-4829-A830-E11C9204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0A8DA-F179-44D0-BA8D-830DFFA3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08208-0159-497F-A3DA-6834B3C67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5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E610-2F32-4F0F-93C6-2B010B098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66B16-5FB6-4EE2-AD48-9E74117B7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B17BA-B0E2-413A-98DA-F4FD63A02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11819-6B3E-40CB-959D-52FD43AD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F1044-BD44-466F-8FED-88C6C85C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2BF6D-6EF2-400E-9D4A-7898C10F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4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473F86-CEFE-493B-86CC-21FA737F9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DC3F0-3478-4D26-A6F6-D2EA99D30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284DB-6893-46B8-B813-E7F707A1E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A3A90-C842-41CB-B04C-92D0ABA85A86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62C7E-1B2C-4784-99B1-125468FDB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C5F91-615F-4EA3-A0CD-2BF503C6C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6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44CE9D-26E9-4C97-A310-DAA57AA75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GB" sz="7200" dirty="0" err="1"/>
              <a:t>Kompete</a:t>
            </a:r>
            <a:r>
              <a:rPr lang="cs-CZ" sz="7200" dirty="0" err="1"/>
              <a:t>nce</a:t>
            </a:r>
            <a:endParaRPr lang="en-US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46064-EABF-41B6-B505-5AE8CE8ED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cs-CZ" sz="1500" dirty="0"/>
              <a:t>11. Seminář </a:t>
            </a:r>
            <a:r>
              <a:rPr lang="cs-CZ" sz="1500"/>
              <a:t>/ 03.05.2022</a:t>
            </a:r>
            <a:endParaRPr lang="cs-CZ" sz="1500" dirty="0"/>
          </a:p>
          <a:p>
            <a:r>
              <a:rPr lang="cs-CZ" sz="1500" dirty="0"/>
              <a:t>Lucie Reczková</a:t>
            </a:r>
            <a:endParaRPr lang="en-US" sz="15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409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000" dirty="0"/>
              <a:t>Cvičení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57274"/>
            <a:ext cx="10168128" cy="458087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E1533C-8064-4757-BB51-217CCF3ECF93}"/>
              </a:ext>
            </a:extLst>
          </p:cNvPr>
          <p:cNvSpPr txBox="1"/>
          <p:nvPr/>
        </p:nvSpPr>
        <p:spPr>
          <a:xfrm>
            <a:off x="908304" y="2276856"/>
            <a:ext cx="994616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2400" dirty="0"/>
          </a:p>
          <a:p>
            <a:r>
              <a:rPr lang="cs-CZ" sz="2400" dirty="0"/>
              <a:t>Použijte tabulku s přehledem kompetencí (Word dokument v 11. semináři na IS SU) a zamyslete se nad důležitými kompetencemi pro následující pozice:</a:t>
            </a:r>
          </a:p>
          <a:p>
            <a:pPr marL="457200" indent="-457200">
              <a:buAutoNum type="arabicPeriod"/>
            </a:pPr>
            <a:r>
              <a:rPr lang="cs-CZ" sz="2400" dirty="0"/>
              <a:t>Obvodní lékař</a:t>
            </a:r>
          </a:p>
          <a:p>
            <a:pPr marL="457200" indent="-457200">
              <a:buAutoNum type="arabicPeriod"/>
            </a:pPr>
            <a:r>
              <a:rPr lang="cs-CZ" sz="2400" dirty="0"/>
              <a:t>Učitel na základní škole</a:t>
            </a:r>
          </a:p>
          <a:p>
            <a:pPr marL="457200" indent="-457200">
              <a:buAutoNum type="arabicPeriod"/>
            </a:pPr>
            <a:r>
              <a:rPr lang="cs-CZ" sz="2400" dirty="0"/>
              <a:t>Výrobce ručně vyráběné kosmetiky prodávající výlučně online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6168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 dirty="0" err="1"/>
              <a:t>Obsah</a:t>
            </a:r>
            <a:r>
              <a:rPr lang="en-US" sz="4000" dirty="0"/>
              <a:t> </a:t>
            </a:r>
            <a:r>
              <a:rPr lang="en-US" sz="4000" dirty="0" err="1"/>
              <a:t>dne</a:t>
            </a:r>
            <a:r>
              <a:rPr lang="cs-CZ" sz="4000" dirty="0"/>
              <a:t>šního semináře</a:t>
            </a:r>
            <a:endParaRPr lang="en-US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r>
              <a:rPr lang="cs-CZ" sz="3200" dirty="0"/>
              <a:t>Co je to kompetence – význam a definice</a:t>
            </a:r>
          </a:p>
          <a:p>
            <a:r>
              <a:rPr lang="cs-CZ" sz="3200" dirty="0"/>
              <a:t>Základní složky kompetence a identifikační proces</a:t>
            </a:r>
          </a:p>
          <a:p>
            <a:r>
              <a:rPr lang="cs-CZ" sz="3200" dirty="0"/>
              <a:t>Kompetenční modely</a:t>
            </a:r>
            <a:endParaRPr lang="cs-CZ" sz="2200" dirty="0"/>
          </a:p>
          <a:p>
            <a:r>
              <a:rPr lang="cs-CZ" sz="3200" dirty="0"/>
              <a:t>Cvičení na kompetence</a:t>
            </a:r>
          </a:p>
        </p:txBody>
      </p:sp>
    </p:spTree>
    <p:extLst>
      <p:ext uri="{BB962C8B-B14F-4D97-AF65-F5344CB8AC3E}">
        <p14:creationId xmlns:p14="http://schemas.microsoft.com/office/powerpoint/2010/main" val="236377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Kompetence – význam pojmu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134702"/>
          </a:xfrm>
        </p:spPr>
        <p:txBody>
          <a:bodyPr>
            <a:normAutofit/>
          </a:bodyPr>
          <a:lstStyle/>
          <a:p>
            <a:r>
              <a:rPr lang="cs-CZ" sz="4400" dirty="0"/>
              <a:t> Kompetence jako pravomoc, oprávnění, rozsah působnosti.</a:t>
            </a:r>
          </a:p>
          <a:p>
            <a:r>
              <a:rPr lang="cs-CZ" sz="4400" dirty="0"/>
              <a:t> Schopnost umět vykonávat nějakou činnost.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13069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Kompetence – definice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134702"/>
          </a:xfrm>
        </p:spPr>
        <p:txBody>
          <a:bodyPr>
            <a:normAutofit/>
          </a:bodyPr>
          <a:lstStyle/>
          <a:p>
            <a:r>
              <a:rPr lang="cs-CZ" sz="4400" dirty="0"/>
              <a:t> Soubor znalostí, dovedností a schopností, které lze pozorovat a měřit;</a:t>
            </a:r>
          </a:p>
          <a:p>
            <a:endParaRPr lang="cs-CZ" sz="4400" dirty="0"/>
          </a:p>
          <a:p>
            <a:r>
              <a:rPr lang="cs-CZ" sz="4400" dirty="0"/>
              <a:t>Na základě kompetencí lze rozlišit mezi vynikajícími výkony a průměrnými.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35095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Kompetence – základní složky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376192"/>
          </a:xfrm>
        </p:spPr>
        <p:txBody>
          <a:bodyPr>
            <a:normAutofit/>
          </a:bodyPr>
          <a:lstStyle/>
          <a:p>
            <a:r>
              <a:rPr lang="cs-CZ" sz="4400" dirty="0"/>
              <a:t> Motivy</a:t>
            </a:r>
          </a:p>
          <a:p>
            <a:r>
              <a:rPr lang="cs-CZ" sz="4400" dirty="0"/>
              <a:t> Rysy</a:t>
            </a:r>
          </a:p>
          <a:p>
            <a:r>
              <a:rPr lang="cs-CZ" sz="4400" dirty="0"/>
              <a:t> Vnímání sebe samotného</a:t>
            </a:r>
          </a:p>
          <a:p>
            <a:r>
              <a:rPr lang="cs-CZ" sz="4400" dirty="0"/>
              <a:t> Vědomosti</a:t>
            </a:r>
          </a:p>
          <a:p>
            <a:r>
              <a:rPr lang="cs-CZ" sz="4400" dirty="0"/>
              <a:t> Dovednosti</a:t>
            </a:r>
            <a:endParaRPr lang="cs-CZ" sz="2200" dirty="0"/>
          </a:p>
          <a:p>
            <a:r>
              <a:rPr lang="cs-CZ" sz="4400" dirty="0"/>
              <a:t> Chování</a:t>
            </a:r>
          </a:p>
        </p:txBody>
      </p:sp>
    </p:spTree>
    <p:extLst>
      <p:ext uri="{BB962C8B-B14F-4D97-AF65-F5344CB8AC3E}">
        <p14:creationId xmlns:p14="http://schemas.microsoft.com/office/powerpoint/2010/main" val="138104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Kompetence – základní složky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134702"/>
          </a:xfrm>
        </p:spPr>
        <p:txBody>
          <a:bodyPr>
            <a:normAutofit/>
          </a:bodyPr>
          <a:lstStyle/>
          <a:p>
            <a:r>
              <a:rPr lang="cs-CZ" sz="4400" dirty="0"/>
              <a:t> </a:t>
            </a:r>
            <a:endParaRPr lang="en-US" sz="22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04224F-D0F9-416F-8538-3A418F781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241" y="1519250"/>
            <a:ext cx="6103882" cy="512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297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Identifikace kompetencí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13470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600" dirty="0"/>
              <a:t>Identifikace kompetencí, je proces ve kterém zjišťujeme, jaké kompetence by měl zaměstnanec projevovat, aby mohl vykonávat svou práci:</a:t>
            </a:r>
            <a:r>
              <a:rPr lang="en-GB" sz="3600" dirty="0"/>
              <a:t> </a:t>
            </a:r>
            <a:endParaRPr lang="cs-CZ" sz="3600" dirty="0"/>
          </a:p>
          <a:p>
            <a:r>
              <a:rPr lang="cs-CZ" sz="3600" dirty="0"/>
              <a:t> </a:t>
            </a:r>
            <a:r>
              <a:rPr lang="en-GB" sz="3600" dirty="0" err="1"/>
              <a:t>Přípravná</a:t>
            </a:r>
            <a:r>
              <a:rPr lang="en-GB" sz="3600" dirty="0"/>
              <a:t> </a:t>
            </a:r>
            <a:r>
              <a:rPr lang="en-GB" sz="3600" dirty="0" err="1"/>
              <a:t>fáze</a:t>
            </a:r>
            <a:r>
              <a:rPr lang="cs-CZ" sz="3600" dirty="0"/>
              <a:t> – odpovědi na  „proč“, „jak“, a „kdo“</a:t>
            </a:r>
            <a:endParaRPr lang="en-GB" sz="3600" dirty="0"/>
          </a:p>
          <a:p>
            <a:r>
              <a:rPr lang="en-GB" sz="3600" dirty="0"/>
              <a:t> </a:t>
            </a:r>
            <a:r>
              <a:rPr lang="en-GB" sz="3600" dirty="0" err="1"/>
              <a:t>Fáze</a:t>
            </a:r>
            <a:r>
              <a:rPr lang="en-GB" sz="3600" dirty="0"/>
              <a:t> </a:t>
            </a:r>
            <a:r>
              <a:rPr lang="en-GB" sz="3600" dirty="0" err="1"/>
              <a:t>získávání</a:t>
            </a:r>
            <a:r>
              <a:rPr lang="en-GB" sz="3600" dirty="0"/>
              <a:t> </a:t>
            </a:r>
            <a:r>
              <a:rPr lang="en-GB" sz="3600" dirty="0" err="1"/>
              <a:t>dat</a:t>
            </a:r>
            <a:r>
              <a:rPr lang="cs-CZ" sz="3600" dirty="0"/>
              <a:t> – sběr podrobných </a:t>
            </a:r>
            <a:r>
              <a:rPr lang="cs-CZ" sz="3600" dirty="0" err="1"/>
              <a:t>info</a:t>
            </a:r>
            <a:r>
              <a:rPr lang="cs-CZ" sz="3600" dirty="0"/>
              <a:t> o pracovní pozici aktuální nebo navrhované</a:t>
            </a:r>
            <a:endParaRPr lang="en-GB" sz="3600" dirty="0"/>
          </a:p>
          <a:p>
            <a:r>
              <a:rPr lang="en-GB" sz="3600" dirty="0"/>
              <a:t> </a:t>
            </a:r>
            <a:r>
              <a:rPr lang="en-GB" sz="3600" dirty="0" err="1"/>
              <a:t>Fáze</a:t>
            </a:r>
            <a:r>
              <a:rPr lang="en-GB" sz="3600" dirty="0"/>
              <a:t> </a:t>
            </a:r>
            <a:r>
              <a:rPr lang="en-GB" sz="3600" dirty="0" err="1"/>
              <a:t>analýzy</a:t>
            </a:r>
            <a:r>
              <a:rPr lang="en-GB" sz="3600" dirty="0"/>
              <a:t> a </a:t>
            </a:r>
            <a:r>
              <a:rPr lang="en-GB" sz="3600" dirty="0" err="1"/>
              <a:t>klasifikace</a:t>
            </a:r>
            <a:r>
              <a:rPr lang="en-GB" sz="3600" dirty="0"/>
              <a:t> </a:t>
            </a:r>
            <a:r>
              <a:rPr lang="en-GB" sz="3600" dirty="0" err="1"/>
              <a:t>informací</a:t>
            </a:r>
            <a:r>
              <a:rPr lang="cs-CZ" sz="3600" dirty="0"/>
              <a:t> – výstupem je seznam kompetencí pro danou pozici</a:t>
            </a:r>
            <a:endParaRPr lang="en-GB" sz="3600" dirty="0"/>
          </a:p>
          <a:p>
            <a:r>
              <a:rPr lang="en-GB" sz="3600" dirty="0"/>
              <a:t> </a:t>
            </a:r>
            <a:r>
              <a:rPr lang="en-GB" sz="3600" dirty="0" err="1"/>
              <a:t>Popis</a:t>
            </a:r>
            <a:r>
              <a:rPr lang="en-GB" sz="3600" dirty="0"/>
              <a:t> a </a:t>
            </a:r>
            <a:r>
              <a:rPr lang="en-GB" sz="3600" dirty="0" err="1"/>
              <a:t>tvorba</a:t>
            </a:r>
            <a:r>
              <a:rPr lang="en-GB" sz="3600" dirty="0"/>
              <a:t> </a:t>
            </a:r>
            <a:r>
              <a:rPr lang="en-GB" sz="3600" dirty="0" err="1"/>
              <a:t>kompetencí</a:t>
            </a:r>
            <a:r>
              <a:rPr lang="en-GB" sz="3600" dirty="0"/>
              <a:t> </a:t>
            </a:r>
            <a:r>
              <a:rPr lang="cs-CZ" sz="3600" dirty="0"/>
              <a:t>– cílem je vytvořit co nejpřesnější a nejsrozumitelnější popis chování charakterizující danou kompetenci.</a:t>
            </a:r>
            <a:endParaRPr lang="en-GB" sz="3600" dirty="0"/>
          </a:p>
          <a:p>
            <a:r>
              <a:rPr lang="cs-CZ" sz="3600" dirty="0"/>
              <a:t> </a:t>
            </a:r>
            <a:r>
              <a:rPr lang="en-GB" sz="3600" dirty="0" err="1"/>
              <a:t>Ověření</a:t>
            </a:r>
            <a:r>
              <a:rPr lang="en-GB" sz="3600" dirty="0"/>
              <a:t> a </a:t>
            </a:r>
            <a:r>
              <a:rPr lang="en-GB" sz="3600" dirty="0" err="1"/>
              <a:t>validizace</a:t>
            </a:r>
            <a:r>
              <a:rPr lang="en-GB" sz="3600" dirty="0"/>
              <a:t> </a:t>
            </a:r>
            <a:r>
              <a:rPr lang="en-GB" sz="3600" dirty="0" err="1"/>
              <a:t>vzniklého</a:t>
            </a:r>
            <a:r>
              <a:rPr lang="en-GB" sz="3600" dirty="0"/>
              <a:t> </a:t>
            </a:r>
            <a:r>
              <a:rPr lang="en-GB" sz="3600" dirty="0" err="1"/>
              <a:t>modelu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12849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800" dirty="0"/>
              <a:t>Kompetenční modely – co jsou zač?</a:t>
            </a:r>
            <a:endParaRPr lang="en-US" sz="4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155780"/>
            <a:ext cx="10168128" cy="4134702"/>
          </a:xfrm>
        </p:spPr>
        <p:txBody>
          <a:bodyPr>
            <a:normAutofit fontScale="92500" lnSpcReduction="20000"/>
          </a:bodyPr>
          <a:lstStyle/>
          <a:p>
            <a:r>
              <a:rPr lang="cs-CZ" sz="3500" dirty="0"/>
              <a:t>Kompetenční model popisuje konkrétní </a:t>
            </a:r>
            <a:r>
              <a:rPr lang="cs-CZ" sz="3500" dirty="0">
                <a:solidFill>
                  <a:srgbClr val="FF0000"/>
                </a:solidFill>
              </a:rPr>
              <a:t>kombinaci</a:t>
            </a:r>
            <a:r>
              <a:rPr lang="cs-CZ" sz="3500" dirty="0"/>
              <a:t> vědomostí, dovedností a dalších charakteristik osobnosti, které jsou potřebné k efektivnímu plnění určité role a s tím souvisejících úkolů v organizaci.</a:t>
            </a:r>
          </a:p>
          <a:p>
            <a:r>
              <a:rPr lang="cs-CZ" sz="3500" dirty="0"/>
              <a:t>P</a:t>
            </a:r>
            <a:r>
              <a:rPr lang="en-GB" sz="3500" dirty="0" err="1"/>
              <a:t>ředstavují</a:t>
            </a:r>
            <a:r>
              <a:rPr lang="en-GB" sz="3500" dirty="0"/>
              <a:t> </a:t>
            </a:r>
            <a:r>
              <a:rPr lang="en-GB" sz="3500" dirty="0" err="1"/>
              <a:t>obecně</a:t>
            </a:r>
            <a:r>
              <a:rPr lang="en-GB" sz="3500" dirty="0"/>
              <a:t> </a:t>
            </a:r>
            <a:r>
              <a:rPr lang="en-GB" sz="3500" dirty="0" err="1"/>
              <a:t>velice</a:t>
            </a:r>
            <a:r>
              <a:rPr lang="en-GB" sz="3500" dirty="0"/>
              <a:t> </a:t>
            </a:r>
            <a:r>
              <a:rPr lang="en-GB" sz="3500" dirty="0" err="1"/>
              <a:t>důležitý</a:t>
            </a:r>
            <a:r>
              <a:rPr lang="en-GB" sz="3500" dirty="0"/>
              <a:t> </a:t>
            </a:r>
            <a:r>
              <a:rPr lang="en-GB" sz="3500" dirty="0" err="1"/>
              <a:t>nástroj</a:t>
            </a:r>
            <a:r>
              <a:rPr lang="en-GB" sz="3500" dirty="0"/>
              <a:t> </a:t>
            </a:r>
            <a:r>
              <a:rPr lang="en-GB" sz="3500" dirty="0" err="1"/>
              <a:t>při</a:t>
            </a:r>
            <a:r>
              <a:rPr lang="en-GB" sz="3500" dirty="0"/>
              <a:t> </a:t>
            </a:r>
            <a:r>
              <a:rPr lang="en-GB" sz="3500" dirty="0" err="1"/>
              <a:t>procesu</a:t>
            </a:r>
            <a:r>
              <a:rPr lang="en-GB" sz="3500" dirty="0"/>
              <a:t> </a:t>
            </a:r>
            <a:r>
              <a:rPr lang="en-GB" sz="3500" dirty="0" err="1"/>
              <a:t>náboru</a:t>
            </a:r>
            <a:r>
              <a:rPr lang="en-GB" sz="3500" dirty="0"/>
              <a:t> </a:t>
            </a:r>
            <a:r>
              <a:rPr lang="en-GB" sz="3500" dirty="0" err="1"/>
              <a:t>nových</a:t>
            </a:r>
            <a:r>
              <a:rPr lang="en-GB" sz="3500" dirty="0"/>
              <a:t> </a:t>
            </a:r>
            <a:r>
              <a:rPr lang="en-GB" sz="3500" dirty="0" err="1"/>
              <a:t>zaměstnanců</a:t>
            </a:r>
            <a:r>
              <a:rPr lang="en-GB" sz="3500" dirty="0"/>
              <a:t> a </a:t>
            </a:r>
            <a:r>
              <a:rPr lang="en-GB" sz="3500" dirty="0" err="1"/>
              <a:t>jejich</a:t>
            </a:r>
            <a:r>
              <a:rPr lang="en-GB" sz="3500" dirty="0"/>
              <a:t> </a:t>
            </a:r>
            <a:r>
              <a:rPr lang="en-GB" sz="3500" dirty="0" err="1"/>
              <a:t>adaptaci</a:t>
            </a:r>
            <a:r>
              <a:rPr lang="en-GB" sz="3500" dirty="0"/>
              <a:t>, </a:t>
            </a:r>
            <a:endParaRPr lang="cs-CZ" sz="3500" dirty="0"/>
          </a:p>
          <a:p>
            <a:r>
              <a:rPr lang="en-GB" sz="3500" dirty="0"/>
              <a:t>ale </a:t>
            </a:r>
            <a:r>
              <a:rPr lang="en-GB" sz="3500" dirty="0" err="1"/>
              <a:t>i</a:t>
            </a:r>
            <a:r>
              <a:rPr lang="en-GB" sz="3500" dirty="0"/>
              <a:t> </a:t>
            </a:r>
            <a:r>
              <a:rPr lang="cs-CZ" sz="3500" dirty="0"/>
              <a:t>při </a:t>
            </a:r>
            <a:r>
              <a:rPr lang="en-GB" sz="3500" dirty="0" err="1"/>
              <a:t>výběrovém</a:t>
            </a:r>
            <a:r>
              <a:rPr lang="en-GB" sz="3500" dirty="0"/>
              <a:t> </a:t>
            </a:r>
            <a:r>
              <a:rPr lang="en-GB" sz="3500" dirty="0" err="1"/>
              <a:t>řízení</a:t>
            </a:r>
            <a:r>
              <a:rPr lang="en-GB" sz="3500" dirty="0"/>
              <a:t> a </a:t>
            </a:r>
            <a:r>
              <a:rPr lang="en-GB" sz="3500" dirty="0" err="1"/>
              <a:t>řízení</a:t>
            </a:r>
            <a:r>
              <a:rPr lang="en-GB" sz="3500" dirty="0"/>
              <a:t> </a:t>
            </a:r>
            <a:r>
              <a:rPr lang="en-GB" sz="3500" dirty="0" err="1"/>
              <a:t>lidských</a:t>
            </a:r>
            <a:r>
              <a:rPr lang="en-GB" sz="3500" dirty="0"/>
              <a:t> </a:t>
            </a:r>
            <a:r>
              <a:rPr lang="en-GB" sz="3500" dirty="0" err="1"/>
              <a:t>zdrojů</a:t>
            </a:r>
            <a:r>
              <a:rPr lang="en-GB" sz="3500" dirty="0"/>
              <a:t>. </a:t>
            </a:r>
            <a:endParaRPr lang="cs-CZ" sz="3500" dirty="0"/>
          </a:p>
          <a:p>
            <a:r>
              <a:rPr lang="cs-CZ" sz="3500" dirty="0"/>
              <a:t>Kompetenční model je </a:t>
            </a:r>
            <a:r>
              <a:rPr lang="cs-CZ" sz="3500" dirty="0">
                <a:solidFill>
                  <a:srgbClr val="FF0000"/>
                </a:solidFill>
              </a:rPr>
              <a:t>mostem</a:t>
            </a:r>
            <a:r>
              <a:rPr lang="cs-CZ" sz="3500" dirty="0"/>
              <a:t> mezi </a:t>
            </a:r>
            <a:r>
              <a:rPr lang="cs-CZ" sz="3500" dirty="0">
                <a:solidFill>
                  <a:srgbClr val="FF0000"/>
                </a:solidFill>
              </a:rPr>
              <a:t>podnikovou strategií </a:t>
            </a:r>
            <a:r>
              <a:rPr lang="cs-CZ" sz="3500" dirty="0"/>
              <a:t>a </a:t>
            </a:r>
            <a:r>
              <a:rPr lang="cs-CZ" sz="3500" dirty="0">
                <a:solidFill>
                  <a:srgbClr val="FF0000"/>
                </a:solidFill>
              </a:rPr>
              <a:t>personální strategií</a:t>
            </a:r>
            <a:r>
              <a:rPr lang="cs-CZ" sz="3500" dirty="0"/>
              <a:t>. </a:t>
            </a:r>
          </a:p>
          <a:p>
            <a:r>
              <a:rPr lang="cs-CZ" sz="3500" dirty="0"/>
              <a:t>Jsou velmi individuální u každého podniku</a:t>
            </a:r>
          </a:p>
          <a:p>
            <a:endParaRPr lang="en-US" sz="22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DA4F609-E6C1-43F9-ADC2-2A0D94A63D66}"/>
              </a:ext>
            </a:extLst>
          </p:cNvPr>
          <p:cNvSpPr txBox="1"/>
          <p:nvPr/>
        </p:nvSpPr>
        <p:spPr>
          <a:xfrm>
            <a:off x="566928" y="6434582"/>
            <a:ext cx="11164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err="1"/>
              <a:t>Hroník</a:t>
            </a:r>
            <a:r>
              <a:rPr lang="en-GB" sz="1400" dirty="0"/>
              <a:t>, F., 2007.</a:t>
            </a:r>
            <a:r>
              <a:rPr lang="cs-CZ" sz="1400" dirty="0"/>
              <a:t> </a:t>
            </a:r>
            <a:r>
              <a:rPr lang="en-GB" sz="1400" dirty="0" err="1"/>
              <a:t>Rozvoj</a:t>
            </a:r>
            <a:r>
              <a:rPr lang="en-GB" sz="1400" dirty="0"/>
              <a:t> a </a:t>
            </a:r>
            <a:r>
              <a:rPr lang="en-GB" sz="1400" dirty="0" err="1"/>
              <a:t>vzdělávání</a:t>
            </a:r>
            <a:r>
              <a:rPr lang="en-GB" sz="1400" dirty="0"/>
              <a:t> </a:t>
            </a:r>
            <a:r>
              <a:rPr lang="en-GB" sz="1400" dirty="0" err="1"/>
              <a:t>pracovníků</a:t>
            </a:r>
            <a:r>
              <a:rPr lang="en-GB" sz="1400" dirty="0"/>
              <a:t>. Praha: </a:t>
            </a:r>
            <a:r>
              <a:rPr lang="en-GB" sz="1400" dirty="0" err="1"/>
              <a:t>Grada</a:t>
            </a:r>
            <a:r>
              <a:rPr lang="cs-CZ" sz="1400" dirty="0"/>
              <a:t>,</a:t>
            </a:r>
            <a:r>
              <a:rPr lang="en-GB" sz="1400" dirty="0"/>
              <a:t> </a:t>
            </a:r>
            <a:r>
              <a:rPr lang="en-GB" sz="1400" dirty="0" err="1"/>
              <a:t>Hroník</a:t>
            </a:r>
            <a:r>
              <a:rPr lang="en-GB" sz="1400" dirty="0"/>
              <a:t>, F., 2007b.</a:t>
            </a:r>
            <a:r>
              <a:rPr lang="cs-CZ" sz="1400" dirty="0"/>
              <a:t> </a:t>
            </a:r>
            <a:r>
              <a:rPr lang="en-GB" sz="1400" dirty="0" err="1"/>
              <a:t>Jak</a:t>
            </a:r>
            <a:r>
              <a:rPr lang="en-GB" sz="1400" dirty="0"/>
              <a:t> se </a:t>
            </a:r>
            <a:r>
              <a:rPr lang="en-GB" sz="1400" dirty="0" err="1"/>
              <a:t>nespálit</a:t>
            </a:r>
            <a:r>
              <a:rPr lang="en-GB" sz="1400" dirty="0"/>
              <a:t> </a:t>
            </a:r>
            <a:r>
              <a:rPr lang="en-GB" sz="1400" dirty="0" err="1"/>
              <a:t>podruhé</a:t>
            </a:r>
            <a:r>
              <a:rPr lang="en-GB" sz="1400" dirty="0"/>
              <a:t>. Brno: </a:t>
            </a:r>
            <a:r>
              <a:rPr lang="en-GB" sz="1400" dirty="0" err="1"/>
              <a:t>MotivPress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1921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0314A-067F-41A5-A234-682ABCF1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225" y="521208"/>
            <a:ext cx="10168128" cy="1179576"/>
          </a:xfrm>
        </p:spPr>
        <p:txBody>
          <a:bodyPr>
            <a:normAutofit/>
          </a:bodyPr>
          <a:lstStyle/>
          <a:p>
            <a:r>
              <a:rPr lang="cs-CZ" sz="4000" dirty="0"/>
              <a:t>Přehled kompetencí</a:t>
            </a:r>
            <a:endParaRPr lang="en-US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1347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endParaRPr lang="cs-CZ" sz="3200" dirty="0"/>
          </a:p>
          <a:p>
            <a:endParaRPr lang="cs-CZ" sz="2200" u="sng" dirty="0"/>
          </a:p>
          <a:p>
            <a:endParaRPr lang="en-US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C027BC-6410-4A7E-991A-2A67C8E85CDC}"/>
              </a:ext>
            </a:extLst>
          </p:cNvPr>
          <p:cNvSpPr txBox="1"/>
          <p:nvPr/>
        </p:nvSpPr>
        <p:spPr>
          <a:xfrm>
            <a:off x="5637007" y="2958353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7CCA823E-4A6E-4E93-BB66-52173F7E7E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971" y="2276856"/>
            <a:ext cx="10633922" cy="3579735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B4B0598-FE9C-4B0B-A232-85F9ADEBF2A5}"/>
              </a:ext>
            </a:extLst>
          </p:cNvPr>
          <p:cNvCxnSpPr/>
          <p:nvPr/>
        </p:nvCxnSpPr>
        <p:spPr>
          <a:xfrm flipH="1">
            <a:off x="8778240" y="2958353"/>
            <a:ext cx="763793" cy="0"/>
          </a:xfrm>
          <a:prstGeom prst="straightConnector1">
            <a:avLst/>
          </a:prstGeom>
          <a:ln w="7620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9499165-4BB6-4690-B698-E6DDD6D17B4C}"/>
              </a:ext>
            </a:extLst>
          </p:cNvPr>
          <p:cNvCxnSpPr/>
          <p:nvPr/>
        </p:nvCxnSpPr>
        <p:spPr>
          <a:xfrm flipH="1">
            <a:off x="8756725" y="2958353"/>
            <a:ext cx="796066" cy="914400"/>
          </a:xfrm>
          <a:prstGeom prst="straightConnector1">
            <a:avLst/>
          </a:prstGeom>
          <a:ln w="7620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EF2BF9E-AE2D-405A-B8C3-01B3C411508D}"/>
              </a:ext>
            </a:extLst>
          </p:cNvPr>
          <p:cNvCxnSpPr/>
          <p:nvPr/>
        </p:nvCxnSpPr>
        <p:spPr>
          <a:xfrm flipV="1">
            <a:off x="4711849" y="4120179"/>
            <a:ext cx="634702" cy="290456"/>
          </a:xfrm>
          <a:prstGeom prst="straightConnector1">
            <a:avLst/>
          </a:prstGeom>
          <a:ln w="7620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ABB729D-D3F8-4729-92B3-E81E03273E93}"/>
              </a:ext>
            </a:extLst>
          </p:cNvPr>
          <p:cNvCxnSpPr/>
          <p:nvPr/>
        </p:nvCxnSpPr>
        <p:spPr>
          <a:xfrm>
            <a:off x="4711849" y="4399878"/>
            <a:ext cx="688490" cy="613186"/>
          </a:xfrm>
          <a:prstGeom prst="straightConnector1">
            <a:avLst/>
          </a:prstGeom>
          <a:ln w="76200">
            <a:solidFill>
              <a:schemeClr val="accent4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AC9808E-F60B-4B4F-ACC0-00FE880E09B6}"/>
              </a:ext>
            </a:extLst>
          </p:cNvPr>
          <p:cNvSpPr txBox="1"/>
          <p:nvPr/>
        </p:nvSpPr>
        <p:spPr>
          <a:xfrm>
            <a:off x="1115568" y="6121101"/>
            <a:ext cx="9960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Word document: Přehled kompetencí - teorie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165242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4493</TotalTime>
  <Words>366</Words>
  <Application>Microsoft Office PowerPoint</Application>
  <PresentationFormat>Širokoúhlá obrazovka</PresentationFormat>
  <Paragraphs>53</Paragraphs>
  <Slides>10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Kompetence</vt:lpstr>
      <vt:lpstr>Obsah dnešního semináře</vt:lpstr>
      <vt:lpstr>Kompetence – význam pojmu</vt:lpstr>
      <vt:lpstr>Kompetence – definice</vt:lpstr>
      <vt:lpstr>Kompetence – základní složky</vt:lpstr>
      <vt:lpstr>Kompetence – základní složky</vt:lpstr>
      <vt:lpstr>Identifikace kompetencí</vt:lpstr>
      <vt:lpstr>Kompetenční modely – co jsou zač?</vt:lpstr>
      <vt:lpstr>Přehled kompetencí</vt:lpstr>
      <vt:lpstr>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Interní podnikatelské prostředí</dc:title>
  <dc:creator>Lucie Reczková</dc:creator>
  <cp:lastModifiedBy>rec0006</cp:lastModifiedBy>
  <cp:revision>572</cp:revision>
  <dcterms:created xsi:type="dcterms:W3CDTF">2022-03-12T14:19:04Z</dcterms:created>
  <dcterms:modified xsi:type="dcterms:W3CDTF">2022-05-03T06:53:46Z</dcterms:modified>
</cp:coreProperties>
</file>