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77" r:id="rId2"/>
    <p:sldId id="257" r:id="rId3"/>
    <p:sldId id="278" r:id="rId4"/>
    <p:sldId id="263" r:id="rId5"/>
    <p:sldId id="262" r:id="rId6"/>
    <p:sldId id="259" r:id="rId7"/>
    <p:sldId id="268" r:id="rId8"/>
    <p:sldId id="260" r:id="rId9"/>
    <p:sldId id="264" r:id="rId10"/>
    <p:sldId id="265" r:id="rId11"/>
    <p:sldId id="267" r:id="rId12"/>
    <p:sldId id="266" r:id="rId13"/>
    <p:sldId id="276" r:id="rId14"/>
    <p:sldId id="269" r:id="rId15"/>
    <p:sldId id="271" r:id="rId16"/>
    <p:sldId id="272" r:id="rId17"/>
    <p:sldId id="273" r:id="rId18"/>
    <p:sldId id="275" r:id="rId19"/>
    <p:sldId id="270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etlý štý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etlý štýl 1 - zvýrazneni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etlý štýl 3 - zvýrazneni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2F6558-27AB-4965-BCAB-EF13C43D1952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cs-CZ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BFB3D-9737-4A1E-A720-1716569CF71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24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5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6BFB3D-9737-4A1E-A720-1716569CF71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23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FBC7C1-E6B4-4A82-843D-3A738DC85193}" type="datetimeFigureOut">
              <a:rPr lang="sk-SK" smtClean="0"/>
              <a:t>9. 3. 2022</a:t>
            </a:fld>
            <a:endParaRPr lang="sk-S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8E50C38-AA32-4A01-B5CF-EABFE2B3BAAB}" type="slidenum">
              <a:rPr lang="sk-SK" smtClean="0"/>
              <a:t>‹#›</a:t>
            </a:fld>
            <a:endParaRPr lang="sk-S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572000" y="2276872"/>
            <a:ext cx="3672408" cy="2232248"/>
          </a:xfrm>
        </p:spPr>
        <p:txBody>
          <a:bodyPr>
            <a:noAutofit/>
          </a:bodyPr>
          <a:lstStyle/>
          <a:p>
            <a:pPr algn="ctr"/>
            <a:r>
              <a:rPr lang="sk-SK" sz="3200" b="1" cap="small" dirty="0">
                <a:solidFill>
                  <a:schemeClr val="accent2"/>
                </a:solidFill>
                <a:latin typeface="Bookman Old Style" panose="02050604050505020204" pitchFamily="18" charset="0"/>
              </a:rPr>
              <a:t>Marketing </a:t>
            </a:r>
            <a:r>
              <a:rPr lang="cs-CZ" sz="3200" b="1" cap="small" dirty="0">
                <a:solidFill>
                  <a:schemeClr val="accent2"/>
                </a:solidFill>
                <a:latin typeface="Bookman Old Style" panose="02050604050505020204" pitchFamily="18" charset="0"/>
              </a:rPr>
              <a:t>služeb</a:t>
            </a:r>
            <a:br>
              <a:rPr lang="cs-CZ" sz="3200" b="1" cap="small" dirty="0">
                <a:latin typeface="Bookman Old Style" panose="02050604050505020204" pitchFamily="18" charset="0"/>
              </a:rPr>
            </a:br>
            <a:br>
              <a:rPr lang="cs-CZ" sz="2800" b="1" cap="small" dirty="0">
                <a:latin typeface="Bookman Old Style" panose="02050604050505020204" pitchFamily="18" charset="0"/>
              </a:rPr>
            </a:br>
            <a:br>
              <a:rPr lang="sk-SK" sz="2800" b="1">
                <a:latin typeface="Bookman Old Style" panose="02050604050505020204" pitchFamily="18" charset="0"/>
              </a:rPr>
            </a:br>
            <a:r>
              <a:rPr lang="sk-SK" sz="2800" b="1">
                <a:latin typeface="Bookman Old Style" panose="02050604050505020204" pitchFamily="18" charset="0"/>
              </a:rPr>
              <a:t>3</a:t>
            </a:r>
            <a:r>
              <a:rPr lang="sk-SK" sz="2000" b="1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cs-CZ" sz="20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 ve službách</a:t>
            </a:r>
            <a:endParaRPr lang="cs-CZ" sz="2800" b="1" dirty="0">
              <a:solidFill>
                <a:schemeClr val="bg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72000" y="5517232"/>
            <a:ext cx="3672408" cy="612557"/>
          </a:xfrm>
        </p:spPr>
        <p:txBody>
          <a:bodyPr>
            <a:normAutofit/>
          </a:bodyPr>
          <a:lstStyle/>
          <a:p>
            <a:pPr algn="r"/>
            <a:r>
              <a:rPr lang="sk-SK" sz="14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Ing. Ondřej Mikšík</a:t>
            </a:r>
          </a:p>
          <a:p>
            <a:pPr algn="r"/>
            <a:r>
              <a:rPr lang="sk-SK" sz="14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PEM</a:t>
            </a:r>
          </a:p>
        </p:txBody>
      </p:sp>
    </p:spTree>
    <p:extLst>
      <p:ext uri="{BB962C8B-B14F-4D97-AF65-F5344CB8AC3E}">
        <p14:creationId xmlns:p14="http://schemas.microsoft.com/office/powerpoint/2010/main" val="282670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36815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Recyklus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424936" cy="4392488"/>
          </a:xfrm>
        </p:spPr>
        <p:txBody>
          <a:bodyPr>
            <a:normAutofit/>
          </a:bodyPr>
          <a:lstStyle/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křivka sezónních výrobků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fáze růstu se pravidelně opakuje</a:t>
            </a:r>
          </a:p>
          <a:p>
            <a:endParaRPr lang="sk-SK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endParaRPr lang="sk-SK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Příklad:</a:t>
            </a:r>
          </a:p>
          <a:p>
            <a:pPr marL="6858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Poptávka po zahradních bazénech se pravidelně zvyšuje v jarním období. S přicházející zimou klesá a je udržovaný jen po dobu výprodejových akcií. Během zimy je minimální.</a:t>
            </a:r>
          </a:p>
        </p:txBody>
      </p:sp>
      <p:pic>
        <p:nvPicPr>
          <p:cNvPr id="4098" name="Picture 2" descr="C:\Users\Veronika\Desktop\Snímk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827" y="781342"/>
            <a:ext cx="3153573" cy="2071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60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080120"/>
          </a:xfrm>
        </p:spPr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Cross-selling &amp; Up-selling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50405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Cross-selling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aktivity, jejichž účelem je navýšit celkovou objednávku zákazníka doporučením souvisejícího produktu.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Up-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selling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snaha předat dražší řešení zákazníkova problému.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30" y="2708920"/>
            <a:ext cx="3888431" cy="1479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930" y="4993974"/>
            <a:ext cx="3888431" cy="124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878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Vývoj nového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8965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Kanibalizace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značek</a:t>
            </a:r>
            <a:r>
              <a:rPr lang="sk-SK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soupeření mezi jednotlivými značkami, baleními produktu stejné firmy, v kterém jedna z nich není  úspěšná</a:t>
            </a:r>
            <a:r>
              <a:rPr lang="pl-PL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Marketingová úmrtnost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některé produkty jsou použitelné jen do určité doby, potom si je spotřebitel nekoupí, protože je už nebude potřebovat.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Ansoffova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matice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2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437112"/>
            <a:ext cx="8208912" cy="24208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Když je určitý produkt na stávajícím trhu na konci svého životního cyklu a podnik se rozhoduje, jak dál.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Tržní penetrace nepřipadá v úvahu z důvodu stáří produktu, takže zůstávají tři možnosti.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Podnik se nakonec rozhodne vsadit na inovaci produktu (strategie rozvoje produktu), protože s ní již dříve několikrát uspěl, a uvede nový produkt na stávající trh.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 t="45801" r="16138" b="3800"/>
          <a:stretch/>
        </p:blipFill>
        <p:spPr>
          <a:xfrm>
            <a:off x="1152369" y="907690"/>
            <a:ext cx="6839261" cy="3384376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/>
        </p:spPr>
      </p:pic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024744" cy="719050"/>
          </a:xfrm>
        </p:spPr>
        <p:txBody>
          <a:bodyPr>
            <a:normAutofit/>
          </a:bodyPr>
          <a:lstStyle/>
          <a:p>
            <a:r>
              <a:rPr lang="cs-CZ" sz="3200" b="1" dirty="0" err="1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Ansoffova</a:t>
            </a:r>
            <a:r>
              <a:rPr lang="cs-CZ" sz="32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 matice</a:t>
            </a:r>
          </a:p>
        </p:txBody>
      </p:sp>
    </p:spTree>
    <p:extLst>
      <p:ext uri="{BB962C8B-B14F-4D97-AF65-F5344CB8AC3E}">
        <p14:creationId xmlns:p14="http://schemas.microsoft.com/office/powerpoint/2010/main" val="2961610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008112"/>
          </a:xfrm>
        </p:spPr>
        <p:txBody>
          <a:bodyPr/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Design </a:t>
            </a:r>
            <a:r>
              <a:rPr lang="cs-CZ" b="1" dirty="0" err="1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Thinking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6" t="3106" r="2937" b="1972"/>
          <a:stretch/>
        </p:blipFill>
        <p:spPr>
          <a:xfrm>
            <a:off x="2051720" y="1340768"/>
            <a:ext cx="5040560" cy="5119318"/>
          </a:xfrm>
        </p:spPr>
      </p:pic>
    </p:spTree>
    <p:extLst>
      <p:ext uri="{BB962C8B-B14F-4D97-AF65-F5344CB8AC3E}">
        <p14:creationId xmlns:p14="http://schemas.microsoft.com/office/powerpoint/2010/main" val="79544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09607"/>
            <a:ext cx="7024744" cy="831161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Archetypy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>
            <a:normAutofit/>
          </a:bodyPr>
          <a:lstStyle/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Jakési představy v myslích nás všech. Jsou to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postavy, které máme zakódované v sobě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a jejichž význam je nám blízký.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 pohledu značek (produktů) jde o spojující článek mezi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motivací zákazníka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ke koupi a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samotným prodejem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výrobku. 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Archetypální 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branding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je o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hledání smyslu ve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zmateném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světě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propagace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značek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1087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08912" cy="5904656"/>
          </a:xfrm>
        </p:spPr>
        <p:txBody>
          <a:bodyPr>
            <a:normAutofit/>
          </a:bodyPr>
          <a:lstStyle/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Superman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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Klasický představitel archetypu Hrdiny.</a:t>
            </a:r>
            <a:endParaRPr lang="en-GB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1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Chce ukázat své mistrovství, zachránit svět, nebojí se riskovat. Dokazuje svoji hodnotu pomocí svého jednání. Chce zlepšit svět. </a:t>
            </a:r>
            <a:endParaRPr lang="en-GB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1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cs-CZ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Představitel značky archetypu Hrdiny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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Nike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  <a:endParaRPr lang="en-GB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 lvl="1"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Značka tyto vlastnosti konzistentně komunikuje světu a tedy podvědomě platí i pro její fanoušky.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Prostě to udělej! Neboj se toho! Budeš hrdina!</a:t>
            </a:r>
          </a:p>
        </p:txBody>
      </p:sp>
    </p:spTree>
    <p:extLst>
      <p:ext uri="{BB962C8B-B14F-4D97-AF65-F5344CB8AC3E}">
        <p14:creationId xmlns:p14="http://schemas.microsoft.com/office/powerpoint/2010/main" val="1067240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76672"/>
            <a:ext cx="7920880" cy="5949459"/>
          </a:xfrm>
        </p:spPr>
      </p:pic>
    </p:spTree>
    <p:extLst>
      <p:ext uri="{BB962C8B-B14F-4D97-AF65-F5344CB8AC3E}">
        <p14:creationId xmlns:p14="http://schemas.microsoft.com/office/powerpoint/2010/main" val="3917518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08912" cy="5976664"/>
          </a:xfrm>
        </p:spPr>
        <p:txBody>
          <a:bodyPr>
            <a:normAutofit fontScale="85000" lnSpcReduction="10000"/>
          </a:bodyPr>
          <a:lstStyle/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Tvůrce: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vytvářet něco nového (stabilita)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Pečovatel: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starat se o druhé (stabilita)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Vládce: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řídit (stabilita)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Klaun: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mít se dobře (sounáležitost)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Jeden z nás: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být v pohodě (sounáležitost)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Milenec: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nalézat a dávat lásku (sounáležitost)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Hrdina: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chovat se odvážně (riziko)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Psanec: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porušovat pravidla (riziko)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Kouzelník: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vytvářet proměnu (riziko)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Neviňátko: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uchovávat nebo obnovovat víru (nezávislost)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Objevitel: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zachovávat si nezávislost (nezávislost)</a:t>
            </a:r>
          </a:p>
          <a:p>
            <a:pPr fontAlgn="ctr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Mudrc: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pochopit svůj svět (nezávislost)</a:t>
            </a:r>
          </a:p>
        </p:txBody>
      </p:sp>
      <p:pic>
        <p:nvPicPr>
          <p:cNvPr id="4" name="Zástupný symbol pro obsah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289" y="116632"/>
            <a:ext cx="3127207" cy="234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3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467544" y="2132856"/>
            <a:ext cx="8208912" cy="129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Hezký zbytek dne!</a:t>
            </a: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  <a:sym typeface="Wingdings" panose="05000000000000000000" pitchFamily="2" charset="2"/>
              </a:rPr>
              <a:t></a:t>
            </a:r>
            <a:endParaRPr lang="cs-CZ" b="1" dirty="0">
              <a:solidFill>
                <a:schemeClr val="bg2">
                  <a:lumMod val="50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31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008112"/>
          </a:xfrm>
        </p:spPr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Termíny prezentací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3732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13.4.2022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20.4.2022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27.4.2022</a:t>
            </a:r>
          </a:p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4.5.2022</a:t>
            </a:r>
            <a:endParaRPr lang="sk-SK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04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008112"/>
          </a:xfrm>
        </p:spPr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537321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cokoliv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co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může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být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nabídnuté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na trhu k uspokojení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potřeb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nebo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přání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Zahrnuje: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materiální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věci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(automobily, knihy),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služby (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kadeřnictví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, koncerty),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osoby (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umělecké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a 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sportovní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výkony),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místa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(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Hawai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, Benátky),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myšlenky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(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plánování</a:t>
            </a:r>
            <a:r>
              <a:rPr lang="sk-SK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rodiny, život bez drog).</a:t>
            </a:r>
            <a:endParaRPr lang="sk-SK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51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08912" cy="18002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Základné úrovně </a:t>
            </a:r>
            <a:b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</a:br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636912"/>
            <a:ext cx="8424936" cy="388843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Jádro produktu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užitek. 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Základní produkt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kvalita, design, styl, obal, balení, označení, varianty vyhotovení.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Rozšířený produkt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instalace, bezplatný dovoz, opravy, záruky.</a:t>
            </a:r>
          </a:p>
        </p:txBody>
      </p:sp>
      <p:pic>
        <p:nvPicPr>
          <p:cNvPr id="1026" name="Picture 2" descr="C:\Users\Veronika\Desktop\image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502"/>
          <a:stretch/>
        </p:blipFill>
        <p:spPr bwMode="auto">
          <a:xfrm>
            <a:off x="5364088" y="847413"/>
            <a:ext cx="2952328" cy="2591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66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08912" cy="136815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Produktový systém &amp;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08912" cy="3960440"/>
          </a:xfrm>
        </p:spPr>
        <p:txBody>
          <a:bodyPr>
            <a:normAutofit/>
          </a:bodyPr>
          <a:lstStyle/>
          <a:p>
            <a:pPr marL="6858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Produktový systém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skupina příbuzných výrobků, jejichž funkce a použití jsou podobné nebo společné.</a:t>
            </a:r>
          </a:p>
          <a:p>
            <a:pPr marL="68580" indent="0">
              <a:lnSpc>
                <a:spcPct val="150000"/>
              </a:lnSpc>
              <a:spcAft>
                <a:spcPts val="1000"/>
              </a:spcAft>
              <a:buNone/>
            </a:pPr>
            <a:b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</a:b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Produktový mix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soubor všech výrobků a položek, které může určitý prodejce poskytnout zákazníkovi.</a:t>
            </a:r>
          </a:p>
        </p:txBody>
      </p:sp>
    </p:spTree>
    <p:extLst>
      <p:ext uri="{BB962C8B-B14F-4D97-AF65-F5344CB8AC3E}">
        <p14:creationId xmlns:p14="http://schemas.microsoft.com/office/powerpoint/2010/main" val="160837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864096"/>
          </a:xfrm>
        </p:spPr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Produktový mix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76456" cy="5733256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sortiment výrobků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má určitou šířku, délku, hloubku a složení: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Šířka</a:t>
            </a:r>
            <a:r>
              <a:rPr lang="cs-CZ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kolik různých výrobkových řad podnik produkuje.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Délka</a:t>
            </a:r>
            <a:r>
              <a:rPr lang="cs-CZ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celkový počet položek výrobkových řad.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6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Hloubka</a:t>
            </a:r>
            <a:r>
              <a:rPr lang="cs-CZ" sz="26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kolik variant výrobku je nabízených v každé výrobkové řade.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Konzistence</a:t>
            </a:r>
            <a:r>
              <a:rPr lang="cs-CZ" sz="28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PM – těsnost vazeb mezi jednotlivými výrobními řadami, jejich finálním použitím, výrobními požadavky, distribučními cestami a jinými požadavky.</a:t>
            </a:r>
          </a:p>
        </p:txBody>
      </p:sp>
    </p:spTree>
    <p:extLst>
      <p:ext uri="{BB962C8B-B14F-4D97-AF65-F5344CB8AC3E}">
        <p14:creationId xmlns:p14="http://schemas.microsoft.com/office/powerpoint/2010/main" val="2908897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24936" cy="96851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Příklad – šířka, délka, hloubka – teplé nápoje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91831"/>
              </p:ext>
            </p:extLst>
          </p:nvPr>
        </p:nvGraphicFramePr>
        <p:xfrm>
          <a:off x="467544" y="3365768"/>
          <a:ext cx="8207376" cy="1647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02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sz="24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ČAJ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KÁVA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r>
                        <a:rPr lang="cs-CZ" sz="18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Zelený – sypaný; balený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Standard</a:t>
                      </a:r>
                      <a:r>
                        <a:rPr lang="cs-CZ" sz="1800" baseline="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 – silná; jemná</a:t>
                      </a:r>
                      <a:endParaRPr lang="cs-CZ" sz="1800" noProof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216">
                <a:tc>
                  <a:txBody>
                    <a:bodyPr/>
                    <a:lstStyle/>
                    <a:p>
                      <a:r>
                        <a:rPr lang="cs-CZ" sz="18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Černý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noProof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Exclusive</a:t>
                      </a:r>
                      <a:endParaRPr lang="cs-CZ" sz="1800" noProof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552">
                <a:tc>
                  <a:txBody>
                    <a:bodyPr/>
                    <a:lstStyle/>
                    <a:p>
                      <a:r>
                        <a:rPr lang="cs-CZ" sz="1800" noProof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Ovocný – lesní směs; brusinky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sk-SK" sz="20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076" name="Picture 4" descr="C:\Users\Veronika\Desktop\14309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48"/>
          <a:stretch/>
        </p:blipFill>
        <p:spPr bwMode="auto">
          <a:xfrm>
            <a:off x="5508104" y="1628799"/>
            <a:ext cx="2009007" cy="147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Veronika\Desktop\zeleny-caj-1396960968-6b4cf2fe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5" r="6133"/>
          <a:stretch/>
        </p:blipFill>
        <p:spPr bwMode="auto">
          <a:xfrm>
            <a:off x="1676400" y="1628800"/>
            <a:ext cx="1967345" cy="147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E810B8B8-4AC8-4B5F-9EF1-E863E2954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783700"/>
              </p:ext>
            </p:extLst>
          </p:nvPr>
        </p:nvGraphicFramePr>
        <p:xfrm>
          <a:off x="539552" y="5277577"/>
          <a:ext cx="2808312" cy="10972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27196731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702863008"/>
                    </a:ext>
                  </a:extLst>
                </a:gridCol>
              </a:tblGrid>
              <a:tr h="237507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Šířka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935762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Délka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119673"/>
                  </a:ext>
                </a:extLst>
              </a:tr>
              <a:tr h="237507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Hloubka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Bookman Old Style" panose="02050604050505020204" pitchFamily="18" charset="0"/>
                        </a:rPr>
                        <a:t>5 + 3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570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758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08912" cy="1368152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Produktově &amp; Marketingově orientovaná firma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08912" cy="388843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Produktově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orientovaná firma:</a:t>
            </a:r>
          </a:p>
          <a:p>
            <a:pPr lvl="2">
              <a:lnSpc>
                <a:spcPct val="150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Produkt = </a:t>
            </a:r>
            <a:r>
              <a:rPr lang="cs-CZ" sz="22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manifestace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svých </a:t>
            </a:r>
            <a:r>
              <a:rPr lang="cs-CZ" sz="22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zdrojů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a schopností využít je.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Marketingově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orientovaná firma: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Produkt = </a:t>
            </a:r>
            <a:r>
              <a:rPr lang="cs-CZ" sz="22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prostředek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, který </a:t>
            </a:r>
            <a:r>
              <a:rPr lang="cs-CZ" sz="2200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uspokojí potřeby</a:t>
            </a:r>
            <a:r>
              <a:rPr lang="cs-CZ" sz="2200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a přání zákazníků.</a:t>
            </a:r>
          </a:p>
          <a:p>
            <a:pPr lvl="2"/>
            <a:endParaRPr lang="sk-SK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4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70974" cy="1152128"/>
          </a:xfrm>
        </p:spPr>
        <p:txBody>
          <a:bodyPr/>
          <a:lstStyle/>
          <a:p>
            <a:r>
              <a:rPr lang="cs-CZ" b="1" dirty="0">
                <a:solidFill>
                  <a:schemeClr val="bg2">
                    <a:lumMod val="50000"/>
                  </a:schemeClr>
                </a:solidFill>
                <a:latin typeface="Bookman Old Style" panose="02050604050505020204" pitchFamily="18" charset="0"/>
              </a:rPr>
              <a:t>Životný cyklus produktu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464496"/>
          </a:xfrm>
        </p:spPr>
        <p:txBody>
          <a:bodyPr>
            <a:normAutofit/>
          </a:bodyPr>
          <a:lstStyle/>
          <a:p>
            <a:pPr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Zavádění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relativně vysoké náklady na výzkum, zisky jsou malé, nízký objem prodeje.</a:t>
            </a: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Růst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roste objem prodeje produktu, roste zisk, na trh vstupují konkurenti, snaha o zdokonalení výrobku a rozšiřování distribuční sítě, o co nejdelší udržení prudkého tempa růstu trhu.</a:t>
            </a: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Zralost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–  růst prodeje začíná zpomalovat, stabilizace zisku, potřeba obnovy růstu prodeje.</a:t>
            </a:r>
            <a:endParaRPr lang="cs-CZ" b="1" dirty="0">
              <a:solidFill>
                <a:schemeClr val="accent2">
                  <a:lumMod val="75000"/>
                </a:schemeClr>
              </a:solidFill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Úpadek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  <a:latin typeface="Bookman Old Style" panose="02050604050505020204" pitchFamily="18" charset="0"/>
              </a:rPr>
              <a:t> – pokles prodeje.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Veronika\Desktop\Snímk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4" t="7118" r="3701"/>
          <a:stretch/>
        </p:blipFill>
        <p:spPr bwMode="auto">
          <a:xfrm>
            <a:off x="5945688" y="5229200"/>
            <a:ext cx="2692829" cy="124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136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506</TotalTime>
  <Words>577</Words>
  <Application>Microsoft Office PowerPoint</Application>
  <PresentationFormat>Předvádění na obrazovce (4:3)</PresentationFormat>
  <Paragraphs>98</Paragraphs>
  <Slides>19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Bookman Old Style</vt:lpstr>
      <vt:lpstr>Calibri</vt:lpstr>
      <vt:lpstr>Century Gothic</vt:lpstr>
      <vt:lpstr>Wingdings</vt:lpstr>
      <vt:lpstr>Wingdings 2</vt:lpstr>
      <vt:lpstr>Austin</vt:lpstr>
      <vt:lpstr>Marketing služeb   3. Produkt ve službách</vt:lpstr>
      <vt:lpstr>Termíny prezentací</vt:lpstr>
      <vt:lpstr>Produkt</vt:lpstr>
      <vt:lpstr>Základné úrovně  produktu</vt:lpstr>
      <vt:lpstr>Produktový systém &amp; mix</vt:lpstr>
      <vt:lpstr>Produktový mix</vt:lpstr>
      <vt:lpstr>Příklad – šířka, délka, hloubka – teplé nápoje</vt:lpstr>
      <vt:lpstr>Produktově &amp; Marketingově orientovaná firma</vt:lpstr>
      <vt:lpstr>Životný cyklus produktu</vt:lpstr>
      <vt:lpstr>Recyklus</vt:lpstr>
      <vt:lpstr>Cross-selling &amp; Up-selling</vt:lpstr>
      <vt:lpstr>Vývoj nového produktu</vt:lpstr>
      <vt:lpstr>Ansoffova matice</vt:lpstr>
      <vt:lpstr>Design Thinking</vt:lpstr>
      <vt:lpstr>Archetypy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</dc:title>
  <dc:creator>Veronika Bracinikova</dc:creator>
  <cp:lastModifiedBy>student</cp:lastModifiedBy>
  <cp:revision>71</cp:revision>
  <dcterms:created xsi:type="dcterms:W3CDTF">2016-03-07T17:48:09Z</dcterms:created>
  <dcterms:modified xsi:type="dcterms:W3CDTF">2022-03-09T13:56:49Z</dcterms:modified>
</cp:coreProperties>
</file>