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1" r:id="rId4"/>
    <p:sldId id="270" r:id="rId5"/>
    <p:sldId id="269" r:id="rId6"/>
    <p:sldId id="268" r:id="rId7"/>
    <p:sldId id="267" r:id="rId8"/>
    <p:sldId id="266" r:id="rId9"/>
    <p:sldId id="265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418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838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622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87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152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621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740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772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895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614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107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184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služeb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 a cena ve službách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16.3.2022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vztahu cena – kvalita</a:t>
            </a:r>
          </a:p>
          <a:p>
            <a:pPr>
              <a:lnSpc>
                <a:spcPct val="150000"/>
              </a:lnSpc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80520" cy="507703"/>
          </a:xfrm>
        </p:spPr>
        <p:txBody>
          <a:bodyPr/>
          <a:lstStyle/>
          <a:p>
            <a:r>
              <a:rPr lang="cs-CZ" dirty="0"/>
              <a:t>Marketingové cenové strategie II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4188A25-81D0-400E-9CE1-B2E10700F1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563" t="27590" r="21650" b="26188"/>
          <a:stretch/>
        </p:blipFill>
        <p:spPr>
          <a:xfrm>
            <a:off x="1094342" y="1538302"/>
            <a:ext cx="6955315" cy="283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325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cenové strategie</a:t>
            </a:r>
          </a:p>
          <a:p>
            <a:pPr lvl="1">
              <a:lnSpc>
                <a:spcPct val="200000"/>
              </a:lnSpc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cenové diferenciace – různá cena pro různé segmenty trhu</a:t>
            </a:r>
          </a:p>
          <a:p>
            <a:pPr lvl="1">
              <a:lnSpc>
                <a:spcPct val="200000"/>
              </a:lnSpc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cenového soutěžení – využíváme soupeření mezi konkurenčními podniky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80520" cy="507703"/>
          </a:xfrm>
        </p:spPr>
        <p:txBody>
          <a:bodyPr/>
          <a:lstStyle/>
          <a:p>
            <a:r>
              <a:rPr lang="cs-CZ" dirty="0"/>
              <a:t>Marketingové cenové strategie III</a:t>
            </a:r>
          </a:p>
        </p:txBody>
      </p:sp>
    </p:spTree>
    <p:extLst>
      <p:ext uri="{BB962C8B-B14F-4D97-AF65-F5344CB8AC3E}">
        <p14:creationId xmlns:p14="http://schemas.microsoft.com/office/powerpoint/2010/main" val="3836462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6930" y="55552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Objektivně stanovené ceny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stanovit fixní poplatek za služby, nebo hodinovou sazbu a násobit tento poplatek počtem spotřebovaných služeb (mytí, stříhání, foukání a barvení vlasů) nebo počtem odpracovaných hodin (konzultace atd.); nutné znát ceny konkurentů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Subjektivní stanovení ceny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Objektivně stanovené ceny nutno upravit na základě vnímání hodnoty zákazníkem, aby pro něj byly přijatelné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80520" cy="507703"/>
          </a:xfrm>
        </p:spPr>
        <p:txBody>
          <a:bodyPr/>
          <a:lstStyle/>
          <a:p>
            <a:r>
              <a:rPr lang="cs-CZ" dirty="0"/>
              <a:t>Metody tvorby cen I</a:t>
            </a:r>
          </a:p>
        </p:txBody>
      </p:sp>
    </p:spTree>
    <p:extLst>
      <p:ext uri="{BB962C8B-B14F-4D97-AF65-F5344CB8AC3E}">
        <p14:creationId xmlns:p14="http://schemas.microsoft.com/office/powerpoint/2010/main" val="2992688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6930" y="55552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metody tvorby ceny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tvorby ceny orientované na konkurenci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ceny z cen konkurence – následování cen konkurence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Ceny podle zvyklostí – respektujeme ustálený cenový rozsah na určitém trhu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Diferencované ceny – různé ceny pro různé segmenty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Ceny podle hodnoty užívání – ceny podle odhadu hodnoty přisuzované službě zákazníky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Psychologické ceny – působící na psychologii zákazníka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Pravděpodobnost uzavření kontraktu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Ceny ze zahraničních cenových relací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80520" cy="507703"/>
          </a:xfrm>
        </p:spPr>
        <p:txBody>
          <a:bodyPr/>
          <a:lstStyle/>
          <a:p>
            <a:r>
              <a:rPr lang="cs-CZ" dirty="0"/>
              <a:t>Metody tvorby cen II</a:t>
            </a:r>
          </a:p>
        </p:txBody>
      </p:sp>
    </p:spTree>
    <p:extLst>
      <p:ext uri="{BB962C8B-B14F-4D97-AF65-F5344CB8AC3E}">
        <p14:creationId xmlns:p14="http://schemas.microsoft.com/office/powerpoint/2010/main" val="2735786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6930" y="55552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tvorby cen orientované na zákazníka – vychází z názoru zákazníka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přímého hodnocení – dotazování respondentů na adekvátní ceny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bodového hodnocení – respondenti stanovují cenu služby pomocí bodů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Podrobnější bodová metoda – respondenti bodují jednotlivé charakteristiky služby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cenové citlivosti – dotazování na optimální cenu pomocí čtyř standardně stanovených otázek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80520" cy="507703"/>
          </a:xfrm>
        </p:spPr>
        <p:txBody>
          <a:bodyPr/>
          <a:lstStyle/>
          <a:p>
            <a:r>
              <a:rPr lang="cs-CZ" dirty="0"/>
              <a:t>Metody tvorby cen III</a:t>
            </a:r>
          </a:p>
        </p:txBody>
      </p:sp>
    </p:spTree>
    <p:extLst>
      <p:ext uri="{BB962C8B-B14F-4D97-AF65-F5344CB8AC3E}">
        <p14:creationId xmlns:p14="http://schemas.microsoft.com/office/powerpoint/2010/main" val="3112289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51FFB1C-9B67-4E88-B972-FA06C769F07D}"/>
              </a:ext>
            </a:extLst>
          </p:cNvPr>
          <p:cNvSpPr txBox="1"/>
          <p:nvPr/>
        </p:nvSpPr>
        <p:spPr>
          <a:xfrm>
            <a:off x="1799692" y="2340917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Děkuji za pozornost </a:t>
            </a:r>
            <a:r>
              <a:rPr lang="cs-CZ" sz="2400" dirty="0">
                <a:sym typeface="Wingdings" panose="05000000000000000000" pitchFamily="2" charset="2"/>
              </a:rPr>
              <a:t>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1357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Úrovně produktu</a:t>
            </a:r>
          </a:p>
          <a:p>
            <a:pPr>
              <a:lnSpc>
                <a:spcPct val="150000"/>
              </a:lnSpc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Šířka, hloubka a délka sortimentu</a:t>
            </a:r>
          </a:p>
          <a:p>
            <a:pPr>
              <a:lnSpc>
                <a:spcPct val="150000"/>
              </a:lnSpc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Cyklus a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recyklus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Cross-selling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Up-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ve službách</a:t>
            </a:r>
          </a:p>
          <a:p>
            <a:pPr>
              <a:lnSpc>
                <a:spcPct val="150000"/>
              </a:lnSpc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ceny</a:t>
            </a:r>
          </a:p>
          <a:p>
            <a:pPr>
              <a:lnSpc>
                <a:spcPct val="150000"/>
              </a:lnSpc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cenové strategie</a:t>
            </a:r>
          </a:p>
          <a:p>
            <a:pPr>
              <a:lnSpc>
                <a:spcPct val="150000"/>
              </a:lnSpc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tvorby cen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Náplň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EBCB9A2-F642-4EE5-82F1-C33546FFB44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3"/>
          <a:srcRect l="28793" t="24194" r="26859" b="8064"/>
          <a:stretch/>
        </p:blipFill>
        <p:spPr>
          <a:xfrm>
            <a:off x="3131840" y="961607"/>
            <a:ext cx="4809105" cy="3960440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Úrovně produktu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FC9DAF5-2A34-42B1-BB0F-265C59DCAE06}"/>
              </a:ext>
            </a:extLst>
          </p:cNvPr>
          <p:cNvSpPr txBox="1"/>
          <p:nvPr/>
        </p:nvSpPr>
        <p:spPr>
          <a:xfrm>
            <a:off x="251520" y="961607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Produkt – cestovní pojištění; horské kolo</a:t>
            </a:r>
          </a:p>
        </p:txBody>
      </p:sp>
    </p:spTree>
    <p:extLst>
      <p:ext uri="{BB962C8B-B14F-4D97-AF65-F5344CB8AC3E}">
        <p14:creationId xmlns:p14="http://schemas.microsoft.com/office/powerpoint/2010/main" val="390987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E7B6F427-0262-4CCE-A1C0-15F4FD99C80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92204749"/>
              </p:ext>
            </p:extLst>
          </p:nvPr>
        </p:nvGraphicFramePr>
        <p:xfrm>
          <a:off x="179512" y="1361862"/>
          <a:ext cx="237626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63967122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5505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Šířka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40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Hloubka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3; 6;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09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Délka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841503"/>
                  </a:ext>
                </a:extLst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Šířka, hloubka a délka sortimentu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6078F17-A1D0-4948-879A-F1C680DBD4A7}"/>
              </a:ext>
            </a:extLst>
          </p:cNvPr>
          <p:cNvSpPr txBox="1"/>
          <p:nvPr/>
        </p:nvSpPr>
        <p:spPr>
          <a:xfrm>
            <a:off x="179512" y="85285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Alkoholické nápoje</a:t>
            </a: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36229688-C665-46D7-85D7-37C8C53BC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192966"/>
              </p:ext>
            </p:extLst>
          </p:nvPr>
        </p:nvGraphicFramePr>
        <p:xfrm>
          <a:off x="179512" y="3363838"/>
          <a:ext cx="237626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8516139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615077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Šířka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220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Hloubka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2; 2; 3;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260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Délka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031279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659C31C1-ADF3-49BF-839B-A60E1F0E6F34}"/>
              </a:ext>
            </a:extLst>
          </p:cNvPr>
          <p:cNvSpPr txBox="1"/>
          <p:nvPr/>
        </p:nvSpPr>
        <p:spPr>
          <a:xfrm>
            <a:off x="179512" y="278777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Bankovní produkty</a:t>
            </a:r>
          </a:p>
        </p:txBody>
      </p:sp>
    </p:spTree>
    <p:extLst>
      <p:ext uri="{BB962C8B-B14F-4D97-AF65-F5344CB8AC3E}">
        <p14:creationId xmlns:p14="http://schemas.microsoft.com/office/powerpoint/2010/main" val="1448491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fáze životního cyklu produktů?</a:t>
            </a:r>
          </a:p>
          <a:p>
            <a:pPr>
              <a:lnSpc>
                <a:spcPct val="150000"/>
              </a:lnSpc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recyklus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Cyklus a </a:t>
            </a:r>
            <a:r>
              <a:rPr lang="cs-CZ" dirty="0" err="1"/>
              <a:t>recyklus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Cross-selling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uveďte příklad</a:t>
            </a:r>
          </a:p>
          <a:p>
            <a:pPr>
              <a:lnSpc>
                <a:spcPct val="150000"/>
              </a:lnSpc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Up-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uveďte příklad</a:t>
            </a:r>
          </a:p>
          <a:p>
            <a:pPr>
              <a:lnSpc>
                <a:spcPct val="150000"/>
              </a:lnSpc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Cross-selling</a:t>
            </a:r>
            <a:r>
              <a:rPr lang="cs-CZ" dirty="0"/>
              <a:t> vs. Up-</a:t>
            </a:r>
            <a:r>
              <a:rPr lang="cs-CZ" dirty="0" err="1"/>
              <a:t>selling</a:t>
            </a:r>
            <a:endParaRPr lang="cs-CZ" dirty="0"/>
          </a:p>
        </p:txBody>
      </p:sp>
      <p:pic>
        <p:nvPicPr>
          <p:cNvPr id="9" name="Obrázek 8" descr="Obsah obrázku jídlo, svačina, sendvič&#10;&#10;Popis byl vytvořen automaticky">
            <a:extLst>
              <a:ext uri="{FF2B5EF4-FFF2-40B4-BE49-F238E27FC236}">
                <a16:creationId xmlns:a16="http://schemas.microsoft.com/office/drawing/2014/main" id="{CF9BC0AD-6A92-4BAC-9146-CE12F32E22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67" y="1203598"/>
            <a:ext cx="3885714" cy="1485714"/>
          </a:xfrm>
          <a:prstGeom prst="rect">
            <a:avLst/>
          </a:prstGeom>
        </p:spPr>
      </p:pic>
      <p:pic>
        <p:nvPicPr>
          <p:cNvPr id="11" name="Obrázek 10" descr="Obsah obrázku jídlo, interiér, svačina, hrníček&#10;&#10;Popis byl vytvořen automaticky">
            <a:extLst>
              <a:ext uri="{FF2B5EF4-FFF2-40B4-BE49-F238E27FC236}">
                <a16:creationId xmlns:a16="http://schemas.microsoft.com/office/drawing/2014/main" id="{DA40A2A7-82BD-449C-8B6E-775684158D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435846"/>
            <a:ext cx="3885714" cy="12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4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Peněžní částka za službu, případně souhrn všech hodnot, které zákazník vymění za vlastnictví nebo užívání služby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ceny služeb – poplatky, školné, nájemné, kurzovné, pojistné, úroky z úvěru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Cena ve službách</a:t>
            </a:r>
          </a:p>
        </p:txBody>
      </p:sp>
    </p:spTree>
    <p:extLst>
      <p:ext uri="{BB962C8B-B14F-4D97-AF65-F5344CB8AC3E}">
        <p14:creationId xmlns:p14="http://schemas.microsoft.com/office/powerpoint/2010/main" val="1972525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Tři přístupy k tvorbě ceny: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Hledisko ekonoma </a:t>
            </a:r>
          </a:p>
          <a:p>
            <a:pPr lvl="2">
              <a:lnSpc>
                <a:spcPct val="150000"/>
              </a:lnSpc>
            </a:pP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cena jako rovnovážná, musí vyhovovat poptávajícím a nabízejícím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Postoj účetního </a:t>
            </a:r>
          </a:p>
          <a:p>
            <a:pPr lvl="2">
              <a:lnSpc>
                <a:spcPct val="150000"/>
              </a:lnSpc>
            </a:pP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nejen náklady podílející se na produkci, ale do ceny je zahrnuta také požadovaná míra zisku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Hledisko marketingu</a:t>
            </a:r>
          </a:p>
          <a:p>
            <a:pPr lvl="2">
              <a:lnSpc>
                <a:spcPct val="150000"/>
              </a:lnSpc>
            </a:pP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vytvořena dialogovým přístupem 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zohledňuje náklady, cenu konkurence a především cenu požadovanou zákazníky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Tvorba ceny</a:t>
            </a:r>
          </a:p>
        </p:txBody>
      </p:sp>
    </p:spTree>
    <p:extLst>
      <p:ext uri="{BB962C8B-B14F-4D97-AF65-F5344CB8AC3E}">
        <p14:creationId xmlns:p14="http://schemas.microsoft.com/office/powerpoint/2010/main" val="219190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Cenové strategie související s produktovou strategií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nízkých cen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vysokých cen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strategie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v etapě zavádění výrobku na trh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smetánkové ceny – vysoká cena unikátních nových služeb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Penetrační strategie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80520" cy="507703"/>
          </a:xfrm>
        </p:spPr>
        <p:txBody>
          <a:bodyPr/>
          <a:lstStyle/>
          <a:p>
            <a:r>
              <a:rPr lang="cs-CZ" dirty="0"/>
              <a:t>Marketingové cenové strategie I</a:t>
            </a:r>
          </a:p>
        </p:txBody>
      </p:sp>
    </p:spTree>
    <p:extLst>
      <p:ext uri="{BB962C8B-B14F-4D97-AF65-F5344CB8AC3E}">
        <p14:creationId xmlns:p14="http://schemas.microsoft.com/office/powerpoint/2010/main" val="101399670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494</Words>
  <Application>Microsoft Office PowerPoint</Application>
  <PresentationFormat>Předvádění na obrazovce (16:9)</PresentationFormat>
  <Paragraphs>114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SLU</vt:lpstr>
      <vt:lpstr>Marketing služeb Produkt a cena ve službách</vt:lpstr>
      <vt:lpstr>Náplň semináře</vt:lpstr>
      <vt:lpstr>Úrovně produktu</vt:lpstr>
      <vt:lpstr>Šířka, hloubka a délka sortimentu</vt:lpstr>
      <vt:lpstr>Cyklus a recyklus</vt:lpstr>
      <vt:lpstr>Cross-selling vs. Up-selling</vt:lpstr>
      <vt:lpstr>Cena ve službách</vt:lpstr>
      <vt:lpstr>Tvorba ceny</vt:lpstr>
      <vt:lpstr>Marketingové cenové strategie I</vt:lpstr>
      <vt:lpstr>Marketingové cenové strategie II</vt:lpstr>
      <vt:lpstr>Marketingové cenové strategie III</vt:lpstr>
      <vt:lpstr>Metody tvorby cen I</vt:lpstr>
      <vt:lpstr>Metody tvorby cen II</vt:lpstr>
      <vt:lpstr>Metody tvorby cen III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43</cp:revision>
  <dcterms:created xsi:type="dcterms:W3CDTF">2016-07-06T15:42:34Z</dcterms:created>
  <dcterms:modified xsi:type="dcterms:W3CDTF">2022-03-16T11:11:44Z</dcterms:modified>
</cp:coreProperties>
</file>