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46" r:id="rId3"/>
    <p:sldId id="277" r:id="rId4"/>
    <p:sldId id="34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2" r:id="rId20"/>
    <p:sldId id="377" r:id="rId21"/>
    <p:sldId id="343" r:id="rId22"/>
    <p:sldId id="309" r:id="rId2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11.05.2021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56695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74051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422274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20283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511415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830943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40611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828631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34609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323131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87049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45778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53530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87941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16166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86950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10904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55542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75693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runchbase.com/#/home/inde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art-it-up.cz/top10.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Lean Startup</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395536" y="2499742"/>
            <a:ext cx="5256584" cy="2088232"/>
          </a:xfrm>
          <a:prstGeom prst="rect">
            <a:avLst/>
          </a:prstGeom>
        </p:spPr>
        <p:txBody>
          <a:bodyPr>
            <a:normAutofit fontScale="92500" lnSpcReduction="20000"/>
          </a:bodyPr>
          <a:lstStyle/>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en-GB" sz="2300" b="1" dirty="0">
                <a:solidFill>
                  <a:schemeClr val="bg1"/>
                </a:solidFill>
                <a:latin typeface="Times New Roman" panose="02020603050405020304" pitchFamily="18" charset="0"/>
                <a:cs typeface="Times New Roman" panose="02020603050405020304" pitchFamily="18" charset="0"/>
              </a:rPr>
              <a:t>Charakteristika </a:t>
            </a:r>
            <a:r>
              <a:rPr lang="en-GB" sz="2300" b="1" dirty="0" err="1">
                <a:solidFill>
                  <a:schemeClr val="bg1"/>
                </a:solidFill>
                <a:latin typeface="Times New Roman" panose="02020603050405020304" pitchFamily="18" charset="0"/>
                <a:cs typeface="Times New Roman" panose="02020603050405020304" pitchFamily="18" charset="0"/>
              </a:rPr>
              <a:t>přístupu</a:t>
            </a:r>
            <a:r>
              <a:rPr lang="en-GB" sz="2300" b="1" dirty="0">
                <a:solidFill>
                  <a:schemeClr val="bg1"/>
                </a:solidFill>
                <a:latin typeface="Times New Roman" panose="02020603050405020304" pitchFamily="18" charset="0"/>
                <a:cs typeface="Times New Roman" panose="02020603050405020304" pitchFamily="18" charset="0"/>
              </a:rPr>
              <a:t> Lean Startup</a:t>
            </a:r>
          </a:p>
          <a:p>
            <a:pPr marL="0" indent="0" algn="r">
              <a:buNone/>
            </a:pPr>
            <a:endParaRPr lang="en-GB"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en-GB" sz="2300" b="1" dirty="0" err="1">
                <a:solidFill>
                  <a:schemeClr val="bg1"/>
                </a:solidFill>
                <a:latin typeface="Times New Roman" panose="02020603050405020304" pitchFamily="18" charset="0"/>
                <a:cs typeface="Times New Roman" panose="02020603050405020304" pitchFamily="18" charset="0"/>
              </a:rPr>
              <a:t>Validační</a:t>
            </a:r>
            <a:r>
              <a:rPr lang="en-GB" sz="2300" b="1" dirty="0">
                <a:solidFill>
                  <a:schemeClr val="bg1"/>
                </a:solidFill>
                <a:latin typeface="Times New Roman" panose="02020603050405020304" pitchFamily="18" charset="0"/>
                <a:cs typeface="Times New Roman" panose="02020603050405020304" pitchFamily="18" charset="0"/>
              </a:rPr>
              <a:t> </a:t>
            </a:r>
            <a:r>
              <a:rPr lang="en-GB" sz="2300" b="1" dirty="0" err="1">
                <a:solidFill>
                  <a:schemeClr val="bg1"/>
                </a:solidFill>
                <a:latin typeface="Times New Roman" panose="02020603050405020304" pitchFamily="18" charset="0"/>
                <a:cs typeface="Times New Roman" panose="02020603050405020304" pitchFamily="18" charset="0"/>
              </a:rPr>
              <a:t>schéma</a:t>
            </a:r>
            <a:r>
              <a:rPr lang="en-GB" sz="2300" b="1" dirty="0">
                <a:solidFill>
                  <a:schemeClr val="bg1"/>
                </a:solidFill>
                <a:latin typeface="Times New Roman" panose="02020603050405020304" pitchFamily="18" charset="0"/>
                <a:cs typeface="Times New Roman" panose="02020603050405020304" pitchFamily="18" charset="0"/>
              </a:rPr>
              <a:t> Lean Startup</a:t>
            </a:r>
          </a:p>
          <a:p>
            <a:pPr marL="0" indent="0" algn="r">
              <a:buNone/>
            </a:pPr>
            <a:endParaRPr lang="en-GB" sz="23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pl-PL" altLang="cs-CZ" sz="900" b="1" i="1">
                <a:solidFill>
                  <a:srgbClr val="307871"/>
                </a:solidFill>
                <a:latin typeface="Times New Roman" panose="02020603050405020304" pitchFamily="18" charset="0"/>
                <a:cs typeface="Times New Roman" panose="02020603050405020304" pitchFamily="18" charset="0"/>
              </a:rPr>
              <a:t>adamek@opf.slu.cz</a:t>
            </a:r>
          </a:p>
          <a:p>
            <a:pPr algn="r"/>
            <a:r>
              <a:rPr lang="pl-PL" altLang="cs-CZ" sz="900" b="1">
                <a:solidFill>
                  <a:srgbClr val="307871"/>
                </a:solidFill>
                <a:latin typeface="Times New Roman" panose="02020603050405020304" pitchFamily="18" charset="0"/>
                <a:cs typeface="Times New Roman" panose="02020603050405020304" pitchFamily="18" charset="0"/>
              </a:rPr>
              <a:t>Katedra podnikové ekonomiky a managementu</a:t>
            </a:r>
          </a:p>
          <a:p>
            <a:pPr algn="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99792" y="875010"/>
            <a:ext cx="5112568" cy="33934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Validační kolečko problému</a:t>
            </a:r>
          </a:p>
          <a:p>
            <a:r>
              <a:rPr lang="cs-CZ" altLang="cs-CZ" sz="1400" dirty="0">
                <a:solidFill>
                  <a:srgbClr val="002060"/>
                </a:solidFill>
                <a:latin typeface="Times New Roman" panose="02020603050405020304" pitchFamily="18" charset="0"/>
                <a:cs typeface="Times New Roman" panose="02020603050405020304" pitchFamily="18" charset="0"/>
              </a:rPr>
              <a:t>Nejdřív musíte najít problém, který zákazníci mají. A to není snadné. Děr na trhu dnes není mnoho. (</a:t>
            </a:r>
            <a:r>
              <a:rPr lang="cs-CZ" altLang="cs-CZ" sz="1400" dirty="0">
                <a:solidFill>
                  <a:srgbClr val="002060"/>
                </a:solidFill>
                <a:latin typeface="Times New Roman" panose="02020603050405020304" pitchFamily="18" charset="0"/>
                <a:cs typeface="Times New Roman" panose="02020603050405020304" pitchFamily="18" charset="0"/>
                <a:hlinkClick r:id="rId3"/>
              </a:rPr>
              <a:t>https://www.crunchbase.com/#/</a:t>
            </a:r>
            <a:r>
              <a:rPr lang="cs-CZ" altLang="cs-CZ" sz="1400" dirty="0" err="1">
                <a:solidFill>
                  <a:srgbClr val="002060"/>
                </a:solidFill>
                <a:latin typeface="Times New Roman" panose="02020603050405020304" pitchFamily="18" charset="0"/>
                <a:cs typeface="Times New Roman" panose="02020603050405020304" pitchFamily="18" charset="0"/>
                <a:hlinkClick r:id="rId3"/>
              </a:rPr>
              <a:t>home</a:t>
            </a:r>
            <a:r>
              <a:rPr lang="cs-CZ" altLang="cs-CZ" sz="1400" dirty="0">
                <a:solidFill>
                  <a:srgbClr val="002060"/>
                </a:solidFill>
                <a:latin typeface="Times New Roman" panose="02020603050405020304" pitchFamily="18" charset="0"/>
                <a:cs typeface="Times New Roman" panose="02020603050405020304" pitchFamily="18" charset="0"/>
                <a:hlinkClick r:id="rId3"/>
              </a:rPr>
              <a:t>/index</a:t>
            </a:r>
            <a:r>
              <a:rPr lang="cs-CZ" altLang="cs-CZ" sz="1400" dirty="0">
                <a:solidFill>
                  <a:srgbClr val="002060"/>
                </a:solidFill>
                <a:latin typeface="Times New Roman" panose="02020603050405020304" pitchFamily="18" charset="0"/>
                <a:cs typeface="Times New Roman" panose="02020603050405020304" pitchFamily="18" charset="0"/>
              </a:rPr>
              <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Cílová skupina</a:t>
            </a:r>
            <a:r>
              <a:rPr lang="cs-CZ" altLang="cs-CZ" sz="1400" dirty="0">
                <a:solidFill>
                  <a:srgbClr val="002060"/>
                </a:solidFill>
                <a:latin typeface="Times New Roman" panose="02020603050405020304" pitchFamily="18" charset="0"/>
                <a:cs typeface="Times New Roman" panose="02020603050405020304" pitchFamily="18" charset="0"/>
              </a:rPr>
              <a:t> - OK, kdo má ten problém? Všichni? Špatně. To není nikdy pravda. Snažte se pro začátek vybrat skupinu lidí, která má tento problém s nejvyšší pravděpodobností. Této skupině se říká early </a:t>
            </a:r>
            <a:r>
              <a:rPr lang="cs-CZ" altLang="cs-CZ" sz="1400" dirty="0" err="1">
                <a:solidFill>
                  <a:srgbClr val="002060"/>
                </a:solidFill>
                <a:latin typeface="Times New Roman" panose="02020603050405020304" pitchFamily="18" charset="0"/>
                <a:cs typeface="Times New Roman" panose="02020603050405020304" pitchFamily="18" charset="0"/>
              </a:rPr>
              <a:t>adopters</a:t>
            </a:r>
            <a:r>
              <a:rPr lang="cs-CZ" altLang="cs-CZ" sz="1400" dirty="0">
                <a:solidFill>
                  <a:srgbClr val="002060"/>
                </a:solidFill>
                <a:latin typeface="Times New Roman" panose="02020603050405020304" pitchFamily="18" charset="0"/>
                <a:cs typeface="Times New Roman" panose="02020603050405020304" pitchFamily="18" charset="0"/>
              </a:rPr>
              <a:t>. Časem se zpravidla rozšíří, je správné být si vědomi takového potenciálu, ale někde musíte začít.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Předpoklady</a:t>
            </a:r>
            <a:r>
              <a:rPr lang="cs-CZ" altLang="cs-CZ" sz="1400" dirty="0">
                <a:solidFill>
                  <a:srgbClr val="002060"/>
                </a:solidFill>
                <a:latin typeface="Times New Roman" panose="02020603050405020304" pitchFamily="18" charset="0"/>
                <a:cs typeface="Times New Roman" panose="02020603050405020304" pitchFamily="18" charset="0"/>
              </a:rPr>
              <a:t> - zkuste </a:t>
            </a:r>
            <a:r>
              <a:rPr lang="cs-CZ" altLang="cs-CZ" sz="1400" dirty="0" err="1">
                <a:solidFill>
                  <a:srgbClr val="002060"/>
                </a:solidFill>
                <a:latin typeface="Times New Roman" panose="02020603050405020304" pitchFamily="18" charset="0"/>
                <a:cs typeface="Times New Roman" panose="02020603050405020304" pitchFamily="18" charset="0"/>
              </a:rPr>
              <a:t>vybrainstormovat</a:t>
            </a:r>
            <a:r>
              <a:rPr lang="cs-CZ" altLang="cs-CZ" sz="1400" dirty="0">
                <a:solidFill>
                  <a:srgbClr val="002060"/>
                </a:solidFill>
                <a:latin typeface="Times New Roman" panose="02020603050405020304" pitchFamily="18" charset="0"/>
                <a:cs typeface="Times New Roman" panose="02020603050405020304" pitchFamily="18" charset="0"/>
              </a:rPr>
              <a:t> všechno, co předpokládáte, že musí platit, aby problém byl pro cílovou skupinu problémem.</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Validace</a:t>
            </a:r>
            <a:r>
              <a:rPr lang="cs-CZ" altLang="cs-CZ" sz="1400" dirty="0">
                <a:solidFill>
                  <a:srgbClr val="002060"/>
                </a:solidFill>
                <a:latin typeface="Times New Roman" panose="02020603050405020304" pitchFamily="18" charset="0"/>
                <a:cs typeface="Times New Roman" panose="02020603050405020304" pitchFamily="18" charset="0"/>
              </a:rPr>
              <a:t> - validujte zásadně ty nejdůležitější. Velká firma by si možná zaplatila průzkum trhu, ale to vy dělat nebudete. Jednak na to asi nemáte peníze (a není to zdaleka poslední průzkum, který děláte), jednak byste se připravili o to nejpodstatnější – přímý kontakt s budoucím zákazníkem. </a:t>
            </a:r>
          </a:p>
        </p:txBody>
      </p:sp>
      <p:sp>
        <p:nvSpPr>
          <p:cNvPr id="6" name="Nadpis 5"/>
          <p:cNvSpPr>
            <a:spLocks noGrp="1"/>
          </p:cNvSpPr>
          <p:nvPr>
            <p:ph type="title"/>
          </p:nvPr>
        </p:nvSpPr>
        <p:spPr>
          <a:xfrm>
            <a:off x="179512" y="195486"/>
            <a:ext cx="6480720" cy="507703"/>
          </a:xfrm>
        </p:spPr>
        <p:txBody>
          <a:bodyPr/>
          <a:lstStyle/>
          <a:p>
            <a:r>
              <a:rPr lang="cs-CZ" dirty="0"/>
              <a:t>Lean Startup – Základní kameny metodiky </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091AC220-24D1-4173-B89C-030B17446D2E}"/>
              </a:ext>
            </a:extLst>
          </p:cNvPr>
          <p:cNvPicPr>
            <a:picLocks noChangeAspect="1"/>
          </p:cNvPicPr>
          <p:nvPr/>
        </p:nvPicPr>
        <p:blipFill>
          <a:blip r:embed="rId4"/>
          <a:stretch>
            <a:fillRect/>
          </a:stretch>
        </p:blipFill>
        <p:spPr>
          <a:xfrm>
            <a:off x="236524" y="875010"/>
            <a:ext cx="2321186" cy="3712964"/>
          </a:xfrm>
          <a:prstGeom prst="rect">
            <a:avLst/>
          </a:prstGeom>
        </p:spPr>
      </p:pic>
    </p:spTree>
    <p:extLst>
      <p:ext uri="{BB962C8B-B14F-4D97-AF65-F5344CB8AC3E}">
        <p14:creationId xmlns:p14="http://schemas.microsoft.com/office/powerpoint/2010/main" val="292280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99792" y="875010"/>
            <a:ext cx="5112568" cy="339348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Validace – zásady:</a:t>
            </a:r>
          </a:p>
          <a:p>
            <a:r>
              <a:rPr lang="cs-CZ" altLang="cs-CZ" sz="1400" dirty="0">
                <a:solidFill>
                  <a:srgbClr val="002060"/>
                </a:solidFill>
                <a:latin typeface="Times New Roman" panose="02020603050405020304" pitchFamily="18" charset="0"/>
                <a:cs typeface="Times New Roman" panose="02020603050405020304" pitchFamily="18" charset="0"/>
              </a:rPr>
              <a:t>Validujte zásadně s lidmi, které neznáte, nebo takřka neznáte, to je jediný objektivní zdroj zpětné vazby.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Stanovte si předem počet lidí, které chcete oslovit (minimum kladných odpovědí). Jít fyzicky tam, kde se lidé z vaší cílové skupiny vyskytují.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A to co jste se naučili byste měli využít pro pivoting: Zvolili jste špatně cílovku? Jaké rysy způsobily, že to nebyla správná cílovka? Dokážete vymyslet cílovku bez těchto rysů a oslovit ji?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Cílová skupina nemá přesně ten problém, který jste mysleli? A nemá problém trochu jiný, příbuzný a pro vás pořád zajímavý? </a:t>
            </a:r>
          </a:p>
        </p:txBody>
      </p:sp>
      <p:sp>
        <p:nvSpPr>
          <p:cNvPr id="6" name="Nadpis 5"/>
          <p:cNvSpPr>
            <a:spLocks noGrp="1"/>
          </p:cNvSpPr>
          <p:nvPr>
            <p:ph type="title"/>
          </p:nvPr>
        </p:nvSpPr>
        <p:spPr>
          <a:xfrm>
            <a:off x="179512" y="195486"/>
            <a:ext cx="6480720" cy="507703"/>
          </a:xfrm>
        </p:spPr>
        <p:txBody>
          <a:bodyPr/>
          <a:lstStyle/>
          <a:p>
            <a:r>
              <a:rPr lang="cs-CZ" dirty="0"/>
              <a:t>Lean Startup – Základní kameny metodiky </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091AC220-24D1-4173-B89C-030B17446D2E}"/>
              </a:ext>
            </a:extLst>
          </p:cNvPr>
          <p:cNvPicPr>
            <a:picLocks noChangeAspect="1"/>
          </p:cNvPicPr>
          <p:nvPr/>
        </p:nvPicPr>
        <p:blipFill>
          <a:blip r:embed="rId3"/>
          <a:stretch>
            <a:fillRect/>
          </a:stretch>
        </p:blipFill>
        <p:spPr>
          <a:xfrm>
            <a:off x="236524" y="875010"/>
            <a:ext cx="2321186" cy="3712964"/>
          </a:xfrm>
          <a:prstGeom prst="rect">
            <a:avLst/>
          </a:prstGeom>
        </p:spPr>
      </p:pic>
    </p:spTree>
    <p:extLst>
      <p:ext uri="{BB962C8B-B14F-4D97-AF65-F5344CB8AC3E}">
        <p14:creationId xmlns:p14="http://schemas.microsoft.com/office/powerpoint/2010/main" val="334660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99792" y="875010"/>
            <a:ext cx="5112568" cy="3393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2. Validační kolečko – řešení, které musí být:</a:t>
            </a:r>
          </a:p>
          <a:p>
            <a:r>
              <a:rPr lang="cs-CZ" altLang="cs-CZ" sz="1400" dirty="0">
                <a:solidFill>
                  <a:srgbClr val="002060"/>
                </a:solidFill>
                <a:latin typeface="Times New Roman" panose="02020603050405020304" pitchFamily="18" charset="0"/>
                <a:cs typeface="Times New Roman" panose="02020603050405020304" pitchFamily="18" charset="0"/>
              </a:rPr>
              <a:t>být uskutečnitelné,</a:t>
            </a:r>
          </a:p>
          <a:p>
            <a:r>
              <a:rPr lang="cs-CZ" altLang="cs-CZ" sz="1400" dirty="0">
                <a:solidFill>
                  <a:srgbClr val="002060"/>
                </a:solidFill>
                <a:latin typeface="Times New Roman" panose="02020603050405020304" pitchFamily="18" charset="0"/>
                <a:cs typeface="Times New Roman" panose="02020603050405020304" pitchFamily="18" charset="0"/>
              </a:rPr>
              <a:t>přinášet dostatečnou přidanou hodnotu pro zákazníka (</a:t>
            </a:r>
            <a:r>
              <a:rPr lang="cs-CZ" altLang="cs-CZ" sz="1400" dirty="0" err="1">
                <a:solidFill>
                  <a:srgbClr val="002060"/>
                </a:solidFill>
                <a:latin typeface="Times New Roman" panose="02020603050405020304" pitchFamily="18" charset="0"/>
                <a:cs typeface="Times New Roman" panose="02020603050405020304" pitchFamily="18" charset="0"/>
              </a:rPr>
              <a:t>customer</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value</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proposition</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mít rozumný business model (tedy být uskutečnitelné za rozumných nákladů, aby se na tom dalo vydělat). Lze využít např. Business Model Canvas.</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Předpoklady a validace řešení - obdobné tvoření předpokladů a validaci problému, avšak tentokrát se zaměřte na to, co by vám mohlo znesnadnit uskutečnitelnost a rozbít business model.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Automatickým předpokladem je, že přidaná hodnota vašeho řešení je dostatečná pro zákazníka, aby zaplatil.</a:t>
            </a:r>
          </a:p>
        </p:txBody>
      </p:sp>
      <p:sp>
        <p:nvSpPr>
          <p:cNvPr id="6" name="Nadpis 5"/>
          <p:cNvSpPr>
            <a:spLocks noGrp="1"/>
          </p:cNvSpPr>
          <p:nvPr>
            <p:ph type="title"/>
          </p:nvPr>
        </p:nvSpPr>
        <p:spPr>
          <a:xfrm>
            <a:off x="179512" y="195486"/>
            <a:ext cx="6480720" cy="507703"/>
          </a:xfrm>
        </p:spPr>
        <p:txBody>
          <a:bodyPr/>
          <a:lstStyle/>
          <a:p>
            <a:r>
              <a:rPr lang="cs-CZ" dirty="0"/>
              <a:t>Lean Startup – Základní kameny metodiky </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091AC220-24D1-4173-B89C-030B17446D2E}"/>
              </a:ext>
            </a:extLst>
          </p:cNvPr>
          <p:cNvPicPr>
            <a:picLocks noChangeAspect="1"/>
          </p:cNvPicPr>
          <p:nvPr/>
        </p:nvPicPr>
        <p:blipFill>
          <a:blip r:embed="rId3"/>
          <a:stretch>
            <a:fillRect/>
          </a:stretch>
        </p:blipFill>
        <p:spPr>
          <a:xfrm>
            <a:off x="236524" y="875010"/>
            <a:ext cx="2321186" cy="3712964"/>
          </a:xfrm>
          <a:prstGeom prst="rect">
            <a:avLst/>
          </a:prstGeom>
        </p:spPr>
      </p:pic>
    </p:spTree>
    <p:extLst>
      <p:ext uri="{BB962C8B-B14F-4D97-AF65-F5344CB8AC3E}">
        <p14:creationId xmlns:p14="http://schemas.microsoft.com/office/powerpoint/2010/main" val="369911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960440"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altLang="cs-CZ" sz="1400" dirty="0">
                <a:solidFill>
                  <a:srgbClr val="002060"/>
                </a:solidFill>
                <a:latin typeface="Times New Roman" panose="02020603050405020304" pitchFamily="18" charset="0"/>
                <a:cs typeface="Times New Roman" panose="02020603050405020304" pitchFamily="18" charset="0"/>
              </a:rPr>
              <a:t>Při vytváření produktu či služby se stačí držet základního pravidla: </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altLang="cs-CZ" sz="1400" b="1" dirty="0">
                <a:solidFill>
                  <a:srgbClr val="002060"/>
                </a:solidFill>
                <a:latin typeface="Times New Roman" panose="02020603050405020304" pitchFamily="18" charset="0"/>
                <a:cs typeface="Times New Roman" panose="02020603050405020304" pitchFamily="18" charset="0"/>
              </a:rPr>
              <a:t>vytvoř (build) – vyhodnoť (</a:t>
            </a:r>
            <a:r>
              <a:rPr lang="cs-CZ" altLang="cs-CZ" sz="1400" b="1" dirty="0" err="1">
                <a:solidFill>
                  <a:srgbClr val="002060"/>
                </a:solidFill>
                <a:latin typeface="Times New Roman" panose="02020603050405020304" pitchFamily="18" charset="0"/>
                <a:cs typeface="Times New Roman" panose="02020603050405020304" pitchFamily="18" charset="0"/>
              </a:rPr>
              <a:t>measure</a:t>
            </a:r>
            <a:r>
              <a:rPr lang="cs-CZ" altLang="cs-CZ" sz="1400" b="1" dirty="0">
                <a:solidFill>
                  <a:srgbClr val="002060"/>
                </a:solidFill>
                <a:latin typeface="Times New Roman" panose="02020603050405020304" pitchFamily="18" charset="0"/>
                <a:cs typeface="Times New Roman" panose="02020603050405020304" pitchFamily="18" charset="0"/>
              </a:rPr>
              <a:t>) – pouč se (</a:t>
            </a:r>
            <a:r>
              <a:rPr lang="cs-CZ" altLang="cs-CZ" sz="1400" b="1" dirty="0" err="1">
                <a:solidFill>
                  <a:srgbClr val="002060"/>
                </a:solidFill>
                <a:latin typeface="Times New Roman" panose="02020603050405020304" pitchFamily="18" charset="0"/>
                <a:cs typeface="Times New Roman" panose="02020603050405020304" pitchFamily="18" charset="0"/>
              </a:rPr>
              <a:t>learn</a:t>
            </a:r>
            <a:r>
              <a:rPr lang="cs-CZ" altLang="cs-CZ" sz="1400" b="1" dirty="0">
                <a:solidFill>
                  <a:srgbClr val="002060"/>
                </a:solidFill>
                <a:latin typeface="Times New Roman" panose="02020603050405020304" pitchFamily="18" charset="0"/>
                <a:cs typeface="Times New Roman" panose="02020603050405020304" pitchFamily="18" charset="0"/>
              </a:rPr>
              <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altLang="cs-CZ" sz="1400" dirty="0">
                <a:solidFill>
                  <a:srgbClr val="002060"/>
                </a:solidFill>
                <a:latin typeface="Times New Roman" panose="02020603050405020304" pitchFamily="18" charset="0"/>
                <a:cs typeface="Times New Roman" panose="02020603050405020304" pitchFamily="18" charset="0"/>
              </a:rPr>
              <a:t>Lean Startup = aplikace štíhlého myšlení v procesu inovace.</a:t>
            </a:r>
          </a:p>
        </p:txBody>
      </p:sp>
      <p:sp>
        <p:nvSpPr>
          <p:cNvPr id="6" name="Nadpis 5"/>
          <p:cNvSpPr>
            <a:spLocks noGrp="1"/>
          </p:cNvSpPr>
          <p:nvPr>
            <p:ph type="title"/>
          </p:nvPr>
        </p:nvSpPr>
        <p:spPr>
          <a:xfrm>
            <a:off x="179512" y="195486"/>
            <a:ext cx="7560840" cy="507703"/>
          </a:xfrm>
        </p:spPr>
        <p:txBody>
          <a:bodyPr/>
          <a:lstStyle/>
          <a:p>
            <a:r>
              <a:rPr lang="cs-CZ" dirty="0"/>
              <a:t>Lean Startup – aplikace štíhlého myšlení v procesu inovace</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BE3EECF3-985D-4F3C-992E-7307443E4A2F}"/>
              </a:ext>
            </a:extLst>
          </p:cNvPr>
          <p:cNvPicPr>
            <a:picLocks noChangeAspect="1"/>
          </p:cNvPicPr>
          <p:nvPr/>
        </p:nvPicPr>
        <p:blipFill>
          <a:blip r:embed="rId3"/>
          <a:stretch>
            <a:fillRect/>
          </a:stretch>
        </p:blipFill>
        <p:spPr>
          <a:xfrm>
            <a:off x="4999794" y="1244933"/>
            <a:ext cx="2888827" cy="2945313"/>
          </a:xfrm>
          <a:prstGeom prst="rect">
            <a:avLst/>
          </a:prstGeom>
        </p:spPr>
      </p:pic>
    </p:spTree>
    <p:extLst>
      <p:ext uri="{BB962C8B-B14F-4D97-AF65-F5344CB8AC3E}">
        <p14:creationId xmlns:p14="http://schemas.microsoft.com/office/powerpoint/2010/main" val="45097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6768752"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Lean Startup je filosofie čerpající ze třech základních prvků:</a:t>
            </a:r>
          </a:p>
          <a:p>
            <a:r>
              <a:rPr lang="cs-CZ" altLang="cs-CZ" sz="1400" b="1" dirty="0">
                <a:solidFill>
                  <a:srgbClr val="002060"/>
                </a:solidFill>
                <a:latin typeface="Times New Roman" panose="02020603050405020304" pitchFamily="18" charset="0"/>
                <a:cs typeface="Times New Roman" panose="02020603050405020304" pitchFamily="18" charset="0"/>
              </a:rPr>
              <a:t>Customer Development </a:t>
            </a:r>
            <a:r>
              <a:rPr lang="cs-CZ" altLang="cs-CZ" sz="1400" dirty="0">
                <a:solidFill>
                  <a:srgbClr val="002060"/>
                </a:solidFill>
                <a:latin typeface="Times New Roman" panose="02020603050405020304" pitchFamily="18" charset="0"/>
                <a:cs typeface="Times New Roman" panose="02020603050405020304" pitchFamily="18" charset="0"/>
              </a:rPr>
              <a:t>- nápad zakladatele je pouhá hypotéza a je nutné ji neustále ověřovat s uživateli (a přizpůsobit se tomu, co jste se při tom naučili).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Agilní vývoj </a:t>
            </a:r>
            <a:r>
              <a:rPr lang="cs-CZ" altLang="cs-CZ" sz="1400" dirty="0">
                <a:solidFill>
                  <a:srgbClr val="002060"/>
                </a:solidFill>
                <a:latin typeface="Times New Roman" panose="02020603050405020304" pitchFamily="18" charset="0"/>
                <a:cs typeface="Times New Roman" panose="02020603050405020304" pitchFamily="18" charset="0"/>
              </a:rPr>
              <a:t>– techniky a metody jako </a:t>
            </a:r>
            <a:r>
              <a:rPr lang="cs-CZ" altLang="cs-CZ" sz="1400" dirty="0" err="1">
                <a:solidFill>
                  <a:srgbClr val="002060"/>
                </a:solidFill>
                <a:latin typeface="Times New Roman" panose="02020603050405020304" pitchFamily="18" charset="0"/>
                <a:cs typeface="Times New Roman" panose="02020603050405020304" pitchFamily="18" charset="0"/>
              </a:rPr>
              <a:t>extreme</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programming</a:t>
            </a:r>
            <a:r>
              <a:rPr lang="cs-CZ" altLang="cs-CZ" sz="1400" dirty="0">
                <a:solidFill>
                  <a:srgbClr val="002060"/>
                </a:solidFill>
                <a:latin typeface="Times New Roman" panose="02020603050405020304" pitchFamily="18" charset="0"/>
                <a:cs typeface="Times New Roman" panose="02020603050405020304" pitchFamily="18" charset="0"/>
              </a:rPr>
              <a:t>, SCRUM, kanban, atd.</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Business Model Canvas </a:t>
            </a:r>
            <a:r>
              <a:rPr lang="cs-CZ" altLang="cs-CZ" sz="1400" dirty="0">
                <a:solidFill>
                  <a:srgbClr val="002060"/>
                </a:solidFill>
                <a:latin typeface="Times New Roman" panose="02020603050405020304" pitchFamily="18" charset="0"/>
                <a:cs typeface="Times New Roman" panose="02020603050405020304" pitchFamily="18" charset="0"/>
              </a:rPr>
              <a:t>– tabulka stručně mapující váš business model a vaše hypotézy. Existuje několik variant, např. Lean Canvas.</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Realizační tým PP – odpovědi na zásadní otázky:</a:t>
            </a:r>
          </a:p>
          <a:p>
            <a:r>
              <a:rPr lang="cs-CZ" altLang="cs-CZ" sz="1400" i="1" dirty="0">
                <a:solidFill>
                  <a:srgbClr val="002060"/>
                </a:solidFill>
                <a:latin typeface="Times New Roman" panose="02020603050405020304" pitchFamily="18" charset="0"/>
                <a:cs typeface="Times New Roman" panose="02020603050405020304" pitchFamily="18" charset="0"/>
              </a:rPr>
              <a:t>Vědí zákazníci, že mají problém, který chcete řešit? </a:t>
            </a:r>
          </a:p>
          <a:p>
            <a:r>
              <a:rPr lang="cs-CZ" altLang="cs-CZ" sz="1400" i="1" dirty="0">
                <a:solidFill>
                  <a:srgbClr val="002060"/>
                </a:solidFill>
                <a:latin typeface="Times New Roman" panose="02020603050405020304" pitchFamily="18" charset="0"/>
                <a:cs typeface="Times New Roman" panose="02020603050405020304" pitchFamily="18" charset="0"/>
              </a:rPr>
              <a:t>Kdyby na něj existovalo řešení, zaplatili by za ně? </a:t>
            </a:r>
          </a:p>
          <a:p>
            <a:r>
              <a:rPr lang="cs-CZ" altLang="cs-CZ" sz="1400" i="1" dirty="0">
                <a:solidFill>
                  <a:srgbClr val="002060"/>
                </a:solidFill>
                <a:latin typeface="Times New Roman" panose="02020603050405020304" pitchFamily="18" charset="0"/>
                <a:cs typeface="Times New Roman" panose="02020603050405020304" pitchFamily="18" charset="0"/>
              </a:rPr>
              <a:t>Koupili by si ho právě od Vás? </a:t>
            </a:r>
          </a:p>
          <a:p>
            <a:r>
              <a:rPr lang="cs-CZ" altLang="cs-CZ" sz="1400" i="1" dirty="0">
                <a:solidFill>
                  <a:srgbClr val="002060"/>
                </a:solidFill>
                <a:latin typeface="Times New Roman" panose="02020603050405020304" pitchFamily="18" charset="0"/>
                <a:cs typeface="Times New Roman" panose="02020603050405020304" pitchFamily="18" charset="0"/>
              </a:rPr>
              <a:t>Dokážeme takové řešení přivést na svět?</a:t>
            </a:r>
            <a:r>
              <a:rPr lang="cs-CZ" altLang="cs-CZ" sz="1400" dirty="0">
                <a:solidFill>
                  <a:srgbClr val="002060"/>
                </a:solidFill>
                <a:latin typeface="Times New Roman" panose="02020603050405020304" pitchFamily="18" charset="0"/>
                <a:cs typeface="Times New Roman" panose="02020603050405020304" pitchFamily="18" charset="0"/>
              </a:rPr>
              <a:t> – Při vývoji produktů se často přeskakují první tři otázky a firmy vyrobí medicínu dřív, než si ověří, že zákazníky vůbec něco bolí.</a:t>
            </a:r>
          </a:p>
        </p:txBody>
      </p:sp>
      <p:sp>
        <p:nvSpPr>
          <p:cNvPr id="6" name="Nadpis 5"/>
          <p:cNvSpPr>
            <a:spLocks noGrp="1"/>
          </p:cNvSpPr>
          <p:nvPr>
            <p:ph type="title"/>
          </p:nvPr>
        </p:nvSpPr>
        <p:spPr>
          <a:xfrm>
            <a:off x="179512" y="195486"/>
            <a:ext cx="6480720" cy="507703"/>
          </a:xfrm>
        </p:spPr>
        <p:txBody>
          <a:bodyPr/>
          <a:lstStyle/>
          <a:p>
            <a:r>
              <a:rPr lang="cs-CZ" dirty="0"/>
              <a:t>Lean Startup – Základní prvky</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8872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6768752"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Otázka nesmí znít: Lze vytvořit takový produkt? V současných podmínkách můžeme vyrobit téměř vše, co si jen dovedete představit.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Vhodnější otázky jsou: </a:t>
            </a:r>
            <a:r>
              <a:rPr lang="cs-CZ" altLang="cs-CZ" sz="1400" b="1" i="1" dirty="0">
                <a:solidFill>
                  <a:srgbClr val="002060"/>
                </a:solidFill>
                <a:latin typeface="Times New Roman" panose="02020603050405020304" pitchFamily="18" charset="0"/>
                <a:cs typeface="Times New Roman" panose="02020603050405020304" pitchFamily="18" charset="0"/>
              </a:rPr>
              <a:t>Měli bychom tenhle produkt vytvořit? Můžeme kolem daného zboží a služeb vybudovat udržitelný byznys?</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Máte obavu z toho, že když na trh vstoupíte příliš brzy, konkurence zkopíruje váš nápad?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Klasický problém začínajících firem je to, že si vašeho nápadu, společnosti či produktu jen stěží někdo všimne, natož konkurence. Dříve nebo později s úspěšnou firmou vždy začne někdo soupeřit. Velmi vzácně bývá náskok ze startu výhodou. Chcete vyhrát? Nezbývá než se učit rychleji než kdokoliv jiný – sbírání dat formou metody lean startup.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Eric Ries definuje startup jako organizaci zaměřenou na vytváření něčeho nového v extrémně nejistých podmínkách. </a:t>
            </a:r>
          </a:p>
        </p:txBody>
      </p:sp>
      <p:sp>
        <p:nvSpPr>
          <p:cNvPr id="6" name="Nadpis 5"/>
          <p:cNvSpPr>
            <a:spLocks noGrp="1"/>
          </p:cNvSpPr>
          <p:nvPr>
            <p:ph type="title"/>
          </p:nvPr>
        </p:nvSpPr>
        <p:spPr>
          <a:xfrm>
            <a:off x="179512" y="195486"/>
            <a:ext cx="6480720" cy="507703"/>
          </a:xfrm>
        </p:spPr>
        <p:txBody>
          <a:bodyPr/>
          <a:lstStyle/>
          <a:p>
            <a:r>
              <a:rPr lang="cs-CZ" dirty="0"/>
              <a:t>Lean Startup – Základní prvky</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53542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960440"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altLang="cs-CZ" sz="1400" dirty="0">
                <a:solidFill>
                  <a:srgbClr val="002060"/>
                </a:solidFill>
                <a:latin typeface="Times New Roman" panose="02020603050405020304" pitchFamily="18" charset="0"/>
                <a:cs typeface="Times New Roman" panose="02020603050405020304" pitchFamily="18" charset="0"/>
              </a:rPr>
              <a:t>Platí mnohokrát ověřená posloupnost realizace podnikatelských aktivit – vytvoření vize – jejího přetavení v požadované strategie (stanovení cílů) – vývoj v výroba produktu.</a:t>
            </a:r>
          </a:p>
          <a:p>
            <a:pPr marL="0" indent="0" algn="ctr">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altLang="cs-CZ" sz="1400" dirty="0">
                <a:solidFill>
                  <a:srgbClr val="002060"/>
                </a:solidFill>
                <a:latin typeface="Times New Roman" panose="02020603050405020304" pitchFamily="18" charset="0"/>
                <a:cs typeface="Times New Roman" panose="02020603050405020304" pitchFamily="18" charset="0"/>
              </a:rPr>
              <a:t>Lean Startup je vhodný pro odvětví či firmy, ve kterých je inovace zásadní konkurenční výhodou.</a:t>
            </a:r>
          </a:p>
          <a:p>
            <a:pPr marL="0" indent="0" algn="ctr">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altLang="cs-CZ" sz="1400" dirty="0">
                <a:solidFill>
                  <a:srgbClr val="002060"/>
                </a:solidFill>
                <a:latin typeface="Times New Roman" panose="02020603050405020304" pitchFamily="18" charset="0"/>
                <a:cs typeface="Times New Roman" panose="02020603050405020304" pitchFamily="18" charset="0"/>
              </a:rPr>
              <a:t>Neutrácejte finanční prostředky za neměřitelný marketing.</a:t>
            </a:r>
          </a:p>
          <a:p>
            <a:pPr marL="0" indent="0" algn="ctr">
              <a:buNone/>
            </a:pPr>
            <a:r>
              <a:rPr lang="cs-CZ" altLang="cs-CZ" sz="14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7560840" cy="507703"/>
          </a:xfrm>
        </p:spPr>
        <p:txBody>
          <a:bodyPr/>
          <a:lstStyle/>
          <a:p>
            <a:r>
              <a:rPr lang="cs-CZ" dirty="0"/>
              <a:t>Lean Startup – aplikace štíhlého myšlení v procesu inovace</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7C3263A9-442E-44F8-8F2C-B05D06702F61}"/>
              </a:ext>
            </a:extLst>
          </p:cNvPr>
          <p:cNvPicPr>
            <a:picLocks noChangeAspect="1"/>
          </p:cNvPicPr>
          <p:nvPr/>
        </p:nvPicPr>
        <p:blipFill>
          <a:blip r:embed="rId3"/>
          <a:stretch>
            <a:fillRect/>
          </a:stretch>
        </p:blipFill>
        <p:spPr>
          <a:xfrm>
            <a:off x="5017052" y="1770833"/>
            <a:ext cx="2854312" cy="1601834"/>
          </a:xfrm>
          <a:prstGeom prst="rect">
            <a:avLst/>
          </a:prstGeom>
        </p:spPr>
      </p:pic>
    </p:spTree>
    <p:extLst>
      <p:ext uri="{BB962C8B-B14F-4D97-AF65-F5344CB8AC3E}">
        <p14:creationId xmlns:p14="http://schemas.microsoft.com/office/powerpoint/2010/main" val="155511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6768752"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Nabízí se možnost „</a:t>
            </a:r>
            <a:r>
              <a:rPr lang="cs-CZ" altLang="cs-CZ" sz="1400" dirty="0" err="1">
                <a:solidFill>
                  <a:srgbClr val="002060"/>
                </a:solidFill>
                <a:latin typeface="Times New Roman" panose="02020603050405020304" pitchFamily="18" charset="0"/>
                <a:cs typeface="Times New Roman" panose="02020603050405020304" pitchFamily="18" charset="0"/>
              </a:rPr>
              <a:t>zazoomovat</a:t>
            </a:r>
            <a:r>
              <a:rPr lang="cs-CZ" altLang="cs-CZ" sz="1400" dirty="0">
                <a:solidFill>
                  <a:srgbClr val="002060"/>
                </a:solidFill>
                <a:latin typeface="Times New Roman" panose="02020603050405020304" pitchFamily="18" charset="0"/>
                <a:cs typeface="Times New Roman" panose="02020603050405020304" pitchFamily="18" charset="0"/>
              </a:rPr>
              <a:t>“ a z jedné funkce udělat samostatný produkt; „</a:t>
            </a:r>
            <a:r>
              <a:rPr lang="cs-CZ" altLang="cs-CZ" sz="1400" dirty="0" err="1">
                <a:solidFill>
                  <a:srgbClr val="002060"/>
                </a:solidFill>
                <a:latin typeface="Times New Roman" panose="02020603050405020304" pitchFamily="18" charset="0"/>
                <a:cs typeface="Times New Roman" panose="02020603050405020304" pitchFamily="18" charset="0"/>
              </a:rPr>
              <a:t>odzoomovat</a:t>
            </a:r>
            <a:r>
              <a:rPr lang="cs-CZ" altLang="cs-CZ" sz="1400" dirty="0">
                <a:solidFill>
                  <a:srgbClr val="002060"/>
                </a:solidFill>
                <a:latin typeface="Times New Roman" panose="02020603050405020304" pitchFamily="18" charset="0"/>
                <a:cs typeface="Times New Roman" panose="02020603050405020304" pitchFamily="18" charset="0"/>
              </a:rPr>
              <a:t>“ a z původního produktu udělat jen jednu funkci produktu nového; změnit zákaznický segment, technologii či platformu; z drahého exkluzivního produktu udělat masovou výrobu nebo naopak.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Vždy se soustřeďte na jednu konkrétní vlastnost produktu a snažte se co nejrychleji zjistit, jestli stojí za námahu nebo máte zkusit štěstí jinde.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Řetěz pokusů je nekonečný, intervaly mezi </a:t>
            </a:r>
            <a:r>
              <a:rPr lang="cs-CZ" altLang="cs-CZ" sz="1400" dirty="0" err="1">
                <a:solidFill>
                  <a:srgbClr val="002060"/>
                </a:solidFill>
                <a:latin typeface="Times New Roman" panose="02020603050405020304" pitchFamily="18" charset="0"/>
                <a:cs typeface="Times New Roman" panose="02020603050405020304" pitchFamily="18" charset="0"/>
              </a:rPr>
              <a:t>iterakcemi</a:t>
            </a:r>
            <a:r>
              <a:rPr lang="cs-CZ" altLang="cs-CZ" sz="1400" dirty="0">
                <a:solidFill>
                  <a:srgbClr val="002060"/>
                </a:solidFill>
                <a:latin typeface="Times New Roman" panose="02020603050405020304" pitchFamily="18" charset="0"/>
                <a:cs typeface="Times New Roman" panose="02020603050405020304" pitchFamily="18" charset="0"/>
              </a:rPr>
              <a:t> se dokonce u rostoucích startupů budou postupně zkracovat. </a:t>
            </a:r>
          </a:p>
        </p:txBody>
      </p:sp>
      <p:sp>
        <p:nvSpPr>
          <p:cNvPr id="6" name="Nadpis 5"/>
          <p:cNvSpPr>
            <a:spLocks noGrp="1"/>
          </p:cNvSpPr>
          <p:nvPr>
            <p:ph type="title"/>
          </p:nvPr>
        </p:nvSpPr>
        <p:spPr>
          <a:xfrm>
            <a:off x="179512" y="195486"/>
            <a:ext cx="6480720" cy="507703"/>
          </a:xfrm>
        </p:spPr>
        <p:txBody>
          <a:bodyPr/>
          <a:lstStyle/>
          <a:p>
            <a:r>
              <a:rPr lang="cs-CZ" dirty="0"/>
              <a:t>Lean Startup – Základní prvky</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04858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6768752"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1400" dirty="0">
                <a:solidFill>
                  <a:srgbClr val="002060"/>
                </a:solidFill>
                <a:latin typeface="Times New Roman" panose="02020603050405020304" pitchFamily="18" charset="0"/>
                <a:cs typeface="Times New Roman" panose="02020603050405020304" pitchFamily="18" charset="0"/>
              </a:rPr>
              <a:t>Online </a:t>
            </a:r>
            <a:r>
              <a:rPr lang="en-GB" altLang="cs-CZ" sz="1400" dirty="0" err="1">
                <a:solidFill>
                  <a:srgbClr val="002060"/>
                </a:solidFill>
                <a:latin typeface="Times New Roman" panose="02020603050405020304" pitchFamily="18" charset="0"/>
                <a:cs typeface="Times New Roman" panose="02020603050405020304" pitchFamily="18" charset="0"/>
              </a:rPr>
              <a:t>kurz</a:t>
            </a:r>
            <a:r>
              <a:rPr lang="en-GB" altLang="cs-CZ" sz="1400" dirty="0">
                <a:solidFill>
                  <a:srgbClr val="002060"/>
                </a:solidFill>
                <a:latin typeface="Times New Roman" panose="02020603050405020304" pitchFamily="18" charset="0"/>
                <a:cs typeface="Times New Roman" panose="02020603050405020304" pitchFamily="18" charset="0"/>
              </a:rPr>
              <a:t>: How to Build a Startup https://www.udacity.com/course/how-to-build-a-startup--ep245</a:t>
            </a: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dirty="0">
                <a:solidFill>
                  <a:srgbClr val="002060"/>
                </a:solidFill>
                <a:latin typeface="Times New Roman" panose="02020603050405020304" pitchFamily="18" charset="0"/>
                <a:cs typeface="Times New Roman" panose="02020603050405020304" pitchFamily="18" charset="0"/>
              </a:rPr>
              <a:t>Steve Blank, </a:t>
            </a:r>
            <a:r>
              <a:rPr lang="en-GB" altLang="cs-CZ" sz="1400" dirty="0" err="1">
                <a:solidFill>
                  <a:srgbClr val="002060"/>
                </a:solidFill>
                <a:latin typeface="Times New Roman" panose="02020603050405020304" pitchFamily="18" charset="0"/>
                <a:cs typeface="Times New Roman" panose="02020603050405020304" pitchFamily="18" charset="0"/>
              </a:rPr>
              <a:t>článek</a:t>
            </a:r>
            <a:r>
              <a:rPr lang="en-GB" altLang="cs-CZ" sz="1400" dirty="0">
                <a:solidFill>
                  <a:srgbClr val="002060"/>
                </a:solidFill>
                <a:latin typeface="Times New Roman" panose="02020603050405020304" pitchFamily="18" charset="0"/>
                <a:cs typeface="Times New Roman" panose="02020603050405020304" pitchFamily="18" charset="0"/>
              </a:rPr>
              <a:t> Why the Lean Start-Up Changes Everything, Harvard Business Review https://hbr.org/2013/05/why-the-lean-start-up-changes-everything/ar/1</a:t>
            </a: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dirty="0" err="1">
                <a:solidFill>
                  <a:srgbClr val="002060"/>
                </a:solidFill>
                <a:latin typeface="Times New Roman" panose="02020603050405020304" pitchFamily="18" charset="0"/>
                <a:cs typeface="Times New Roman" panose="02020603050405020304" pitchFamily="18" charset="0"/>
              </a:rPr>
              <a:t>Česká</a:t>
            </a:r>
            <a:r>
              <a:rPr lang="en-GB" altLang="cs-CZ" sz="1400" dirty="0">
                <a:solidFill>
                  <a:srgbClr val="002060"/>
                </a:solidFill>
                <a:latin typeface="Times New Roman" panose="02020603050405020304" pitchFamily="18" charset="0"/>
                <a:cs typeface="Times New Roman" panose="02020603050405020304" pitchFamily="18" charset="0"/>
              </a:rPr>
              <a:t> Lean Startup </a:t>
            </a:r>
            <a:r>
              <a:rPr lang="en-GB" altLang="cs-CZ" sz="1400" dirty="0" err="1">
                <a:solidFill>
                  <a:srgbClr val="002060"/>
                </a:solidFill>
                <a:latin typeface="Times New Roman" panose="02020603050405020304" pitchFamily="18" charset="0"/>
                <a:cs typeface="Times New Roman" panose="02020603050405020304" pitchFamily="18" charset="0"/>
              </a:rPr>
              <a:t>komunita</a:t>
            </a:r>
            <a:r>
              <a:rPr lang="en-GB" altLang="cs-CZ" sz="1400" dirty="0">
                <a:solidFill>
                  <a:srgbClr val="002060"/>
                </a:solidFill>
                <a:latin typeface="Times New Roman" panose="02020603050405020304" pitchFamily="18" charset="0"/>
                <a:cs typeface="Times New Roman" panose="02020603050405020304" pitchFamily="18" charset="0"/>
              </a:rPr>
              <a:t> http://www.leanstartup.cz/</a:t>
            </a: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dirty="0">
                <a:solidFill>
                  <a:srgbClr val="002060"/>
                </a:solidFill>
                <a:latin typeface="Times New Roman" panose="02020603050405020304" pitchFamily="18" charset="0"/>
                <a:cs typeface="Times New Roman" panose="02020603050405020304" pitchFamily="18" charset="0"/>
              </a:rPr>
              <a:t>Jan </a:t>
            </a:r>
            <a:r>
              <a:rPr lang="en-GB" altLang="cs-CZ" sz="1400" dirty="0" err="1">
                <a:solidFill>
                  <a:srgbClr val="002060"/>
                </a:solidFill>
                <a:latin typeface="Times New Roman" panose="02020603050405020304" pitchFamily="18" charset="0"/>
                <a:cs typeface="Times New Roman" panose="02020603050405020304" pitchFamily="18" charset="0"/>
              </a:rPr>
              <a:t>Veselý</a:t>
            </a:r>
            <a:r>
              <a:rPr lang="en-GB" altLang="cs-CZ" sz="1400" dirty="0">
                <a:solidFill>
                  <a:srgbClr val="002060"/>
                </a:solidFill>
                <a:latin typeface="Times New Roman" panose="02020603050405020304" pitchFamily="18" charset="0"/>
                <a:cs typeface="Times New Roman" panose="02020603050405020304" pitchFamily="18" charset="0"/>
              </a:rPr>
              <a:t> – Business Model – Lean Canvas Workshop (</a:t>
            </a:r>
            <a:r>
              <a:rPr lang="en-GB" altLang="cs-CZ" sz="1400" dirty="0" err="1">
                <a:solidFill>
                  <a:srgbClr val="002060"/>
                </a:solidFill>
                <a:latin typeface="Times New Roman" panose="02020603050405020304" pitchFamily="18" charset="0"/>
                <a:cs typeface="Times New Roman" panose="02020603050405020304" pitchFamily="18" charset="0"/>
              </a:rPr>
              <a:t>eClub</a:t>
            </a:r>
            <a:r>
              <a:rPr lang="en-GB" altLang="cs-CZ" sz="1400" dirty="0">
                <a:solidFill>
                  <a:srgbClr val="002060"/>
                </a:solidFill>
                <a:latin typeface="Times New Roman" panose="02020603050405020304" pitchFamily="18" charset="0"/>
                <a:cs typeface="Times New Roman" panose="02020603050405020304" pitchFamily="18" charset="0"/>
              </a:rPr>
              <a:t>) https://www.youtube.com/watch?list=PL5roVGeTEvNU-J3R9-Jesl9xzW1H29DvD&amp;v=Uq9Sp1DxGQg</a:t>
            </a: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dirty="0" err="1">
                <a:solidFill>
                  <a:srgbClr val="002060"/>
                </a:solidFill>
                <a:latin typeface="Times New Roman" panose="02020603050405020304" pitchFamily="18" charset="0"/>
                <a:cs typeface="Times New Roman" panose="02020603050405020304" pitchFamily="18" charset="0"/>
              </a:rPr>
              <a:t>Nadační</a:t>
            </a:r>
            <a:r>
              <a:rPr lang="en-GB" altLang="cs-CZ" sz="1400" dirty="0">
                <a:solidFill>
                  <a:srgbClr val="002060"/>
                </a:solidFill>
                <a:latin typeface="Times New Roman" panose="02020603050405020304" pitchFamily="18" charset="0"/>
                <a:cs typeface="Times New Roman" panose="02020603050405020304" pitchFamily="18" charset="0"/>
              </a:rPr>
              <a:t> fond START IT UP! http://www.start-it-up.cz/</a:t>
            </a:r>
          </a:p>
        </p:txBody>
      </p:sp>
      <p:sp>
        <p:nvSpPr>
          <p:cNvPr id="6" name="Nadpis 5"/>
          <p:cNvSpPr>
            <a:spLocks noGrp="1"/>
          </p:cNvSpPr>
          <p:nvPr>
            <p:ph type="title"/>
          </p:nvPr>
        </p:nvSpPr>
        <p:spPr>
          <a:xfrm>
            <a:off x="179512" y="195486"/>
            <a:ext cx="6480720" cy="507703"/>
          </a:xfrm>
        </p:spPr>
        <p:txBody>
          <a:bodyPr/>
          <a:lstStyle/>
          <a:p>
            <a:r>
              <a:rPr lang="cs-CZ" dirty="0"/>
              <a:t>Lean Startup – odkazy na zdroje a další informace</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215441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6768752"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Startupová </a:t>
            </a:r>
            <a:r>
              <a:rPr lang="en-GB" altLang="cs-CZ" sz="1400" dirty="0" err="1">
                <a:solidFill>
                  <a:srgbClr val="002060"/>
                </a:solidFill>
                <a:latin typeface="Times New Roman" panose="02020603050405020304" pitchFamily="18" charset="0"/>
                <a:cs typeface="Times New Roman" panose="02020603050405020304" pitchFamily="18" charset="0"/>
              </a:rPr>
              <a:t>soutěž</a:t>
            </a:r>
            <a:r>
              <a:rPr lang="en-GB" altLang="cs-CZ" sz="1400" dirty="0">
                <a:solidFill>
                  <a:srgbClr val="002060"/>
                </a:solidFill>
                <a:latin typeface="Times New Roman" panose="02020603050405020304" pitchFamily="18" charset="0"/>
                <a:cs typeface="Times New Roman" panose="02020603050405020304" pitchFamily="18" charset="0"/>
              </a:rPr>
              <a:t> BEST OF X </a:t>
            </a:r>
            <a:r>
              <a:rPr lang="en-GB" altLang="cs-CZ" sz="1400" dirty="0" err="1">
                <a:solidFill>
                  <a:srgbClr val="002060"/>
                </a:solidFill>
                <a:latin typeface="Times New Roman" panose="02020603050405020304" pitchFamily="18" charset="0"/>
                <a:cs typeface="Times New Roman" panose="02020603050405020304" pitchFamily="18" charset="0"/>
              </a:rPr>
              <a:t>umožňuje</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finalistům</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neobvykle</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rychlý</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rozvoj</a:t>
            </a:r>
            <a:r>
              <a:rPr lang="en-GB" altLang="cs-CZ" sz="1400" dirty="0">
                <a:solidFill>
                  <a:srgbClr val="002060"/>
                </a:solidFill>
                <a:latin typeface="Times New Roman" panose="02020603050405020304" pitchFamily="18" charset="0"/>
                <a:cs typeface="Times New Roman" panose="02020603050405020304" pitchFamily="18" charset="0"/>
              </a:rPr>
              <a:t> a </a:t>
            </a:r>
            <a:r>
              <a:rPr lang="en-GB" altLang="cs-CZ" sz="1400" dirty="0" err="1">
                <a:solidFill>
                  <a:srgbClr val="002060"/>
                </a:solidFill>
                <a:latin typeface="Times New Roman" panose="02020603050405020304" pitchFamily="18" charset="0"/>
                <a:cs typeface="Times New Roman" panose="02020603050405020304" pitchFamily="18" charset="0"/>
              </a:rPr>
              <a:t>růst</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jejich</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firem</a:t>
            </a:r>
            <a:r>
              <a:rPr lang="en-GB" altLang="cs-CZ" sz="1400" dirty="0">
                <a:solidFill>
                  <a:srgbClr val="002060"/>
                </a:solidFill>
                <a:latin typeface="Times New Roman" panose="02020603050405020304" pitchFamily="18" charset="0"/>
                <a:cs typeface="Times New Roman" panose="02020603050405020304" pitchFamily="18" charset="0"/>
              </a:rPr>
              <a:t>. </a:t>
            </a: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dirty="0" err="1">
                <a:solidFill>
                  <a:srgbClr val="002060"/>
                </a:solidFill>
                <a:latin typeface="Times New Roman" panose="02020603050405020304" pitchFamily="18" charset="0"/>
                <a:cs typeface="Times New Roman" panose="02020603050405020304" pitchFamily="18" charset="0"/>
              </a:rPr>
              <a:t>Více</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než</a:t>
            </a:r>
            <a:r>
              <a:rPr lang="en-GB" altLang="cs-CZ" sz="1400" dirty="0">
                <a:solidFill>
                  <a:srgbClr val="002060"/>
                </a:solidFill>
                <a:latin typeface="Times New Roman" panose="02020603050405020304" pitchFamily="18" charset="0"/>
                <a:cs typeface="Times New Roman" panose="02020603050405020304" pitchFamily="18" charset="0"/>
              </a:rPr>
              <a:t> 60 % </a:t>
            </a:r>
            <a:r>
              <a:rPr lang="en-GB" altLang="cs-CZ" sz="1400" dirty="0" err="1">
                <a:solidFill>
                  <a:srgbClr val="002060"/>
                </a:solidFill>
                <a:latin typeface="Times New Roman" panose="02020603050405020304" pitchFamily="18" charset="0"/>
                <a:cs typeface="Times New Roman" panose="02020603050405020304" pitchFamily="18" charset="0"/>
              </a:rPr>
              <a:t>účastníků</a:t>
            </a:r>
            <a:r>
              <a:rPr lang="en-GB" altLang="cs-CZ" sz="1400" dirty="0">
                <a:solidFill>
                  <a:srgbClr val="002060"/>
                </a:solidFill>
                <a:latin typeface="Times New Roman" panose="02020603050405020304" pitchFamily="18" charset="0"/>
                <a:cs typeface="Times New Roman" panose="02020603050405020304" pitchFamily="18" charset="0"/>
              </a:rPr>
              <a:t> start-</a:t>
            </a:r>
            <a:r>
              <a:rPr lang="en-GB" altLang="cs-CZ" sz="1400" dirty="0" err="1">
                <a:solidFill>
                  <a:srgbClr val="002060"/>
                </a:solidFill>
                <a:latin typeface="Times New Roman" panose="02020603050405020304" pitchFamily="18" charset="0"/>
                <a:cs typeface="Times New Roman" panose="02020603050405020304" pitchFamily="18" charset="0"/>
              </a:rPr>
              <a:t>upů</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obdrželo</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významné</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finanční</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prostředky</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nejdéle</a:t>
            </a:r>
            <a:r>
              <a:rPr lang="en-GB" altLang="cs-CZ" sz="1400" dirty="0">
                <a:solidFill>
                  <a:srgbClr val="002060"/>
                </a:solidFill>
                <a:latin typeface="Times New Roman" panose="02020603050405020304" pitchFamily="18" charset="0"/>
                <a:cs typeface="Times New Roman" panose="02020603050405020304" pitchFamily="18" charset="0"/>
              </a:rPr>
              <a:t> do 12 </a:t>
            </a:r>
            <a:r>
              <a:rPr lang="en-GB" altLang="cs-CZ" sz="1400" dirty="0" err="1">
                <a:solidFill>
                  <a:srgbClr val="002060"/>
                </a:solidFill>
                <a:latin typeface="Times New Roman" panose="02020603050405020304" pitchFamily="18" charset="0"/>
                <a:cs typeface="Times New Roman" panose="02020603050405020304" pitchFamily="18" charset="0"/>
              </a:rPr>
              <a:t>měsíců</a:t>
            </a:r>
            <a:r>
              <a:rPr lang="en-GB" altLang="cs-CZ" sz="1400" dirty="0">
                <a:solidFill>
                  <a:srgbClr val="002060"/>
                </a:solidFill>
                <a:latin typeface="Times New Roman" panose="02020603050405020304" pitchFamily="18" charset="0"/>
                <a:cs typeface="Times New Roman" panose="02020603050405020304" pitchFamily="18" charset="0"/>
              </a:rPr>
              <a:t> po </a:t>
            </a:r>
            <a:r>
              <a:rPr lang="en-GB" altLang="cs-CZ" sz="1400" dirty="0" err="1">
                <a:solidFill>
                  <a:srgbClr val="002060"/>
                </a:solidFill>
                <a:latin typeface="Times New Roman" panose="02020603050405020304" pitchFamily="18" charset="0"/>
                <a:cs typeface="Times New Roman" panose="02020603050405020304" pitchFamily="18" charset="0"/>
              </a:rPr>
              <a:t>ukončení</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soutěže</a:t>
            </a:r>
            <a:r>
              <a:rPr lang="en-GB" altLang="cs-CZ" sz="1400" dirty="0">
                <a:solidFill>
                  <a:srgbClr val="002060"/>
                </a:solidFill>
                <a:latin typeface="Times New Roman" panose="02020603050405020304" pitchFamily="18" charset="0"/>
                <a:cs typeface="Times New Roman" panose="02020603050405020304" pitchFamily="18" charset="0"/>
              </a:rPr>
              <a:t> a </a:t>
            </a:r>
            <a:r>
              <a:rPr lang="en-GB" altLang="cs-CZ" sz="1400" dirty="0" err="1">
                <a:solidFill>
                  <a:srgbClr val="002060"/>
                </a:solidFill>
                <a:latin typeface="Times New Roman" panose="02020603050405020304" pitchFamily="18" charset="0"/>
                <a:cs typeface="Times New Roman" panose="02020603050405020304" pitchFamily="18" charset="0"/>
              </a:rPr>
              <a:t>získalo</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podporu</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mezinárodních</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investorů</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rizikového</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kapitálu</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nebo</a:t>
            </a:r>
            <a:r>
              <a:rPr lang="en-GB" altLang="cs-CZ" sz="1400" dirty="0">
                <a:solidFill>
                  <a:srgbClr val="002060"/>
                </a:solidFill>
                <a:latin typeface="Times New Roman" panose="02020603050405020304" pitchFamily="18" charset="0"/>
                <a:cs typeface="Times New Roman" panose="02020603050405020304" pitchFamily="18" charset="0"/>
              </a:rPr>
              <a:t> business angels, </a:t>
            </a:r>
            <a:r>
              <a:rPr lang="en-GB" altLang="cs-CZ" sz="1400" dirty="0" err="1">
                <a:solidFill>
                  <a:srgbClr val="002060"/>
                </a:solidFill>
                <a:latin typeface="Times New Roman" panose="02020603050405020304" pitchFamily="18" charset="0"/>
                <a:cs typeface="Times New Roman" panose="02020603050405020304" pitchFamily="18" charset="0"/>
              </a:rPr>
              <a:t>kteří</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byli</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hodnotícími</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ambasadory</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soutěže</a:t>
            </a:r>
            <a:r>
              <a:rPr lang="en-GB" altLang="cs-CZ" sz="1400" dirty="0">
                <a:solidFill>
                  <a:srgbClr val="002060"/>
                </a:solidFill>
                <a:latin typeface="Times New Roman" panose="02020603050405020304" pitchFamily="18" charset="0"/>
                <a:cs typeface="Times New Roman" panose="02020603050405020304" pitchFamily="18" charset="0"/>
              </a:rPr>
              <a:t>. </a:t>
            </a: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dirty="0" err="1">
                <a:solidFill>
                  <a:srgbClr val="002060"/>
                </a:solidFill>
                <a:latin typeface="Times New Roman" panose="02020603050405020304" pitchFamily="18" charset="0"/>
                <a:cs typeface="Times New Roman" panose="02020603050405020304" pitchFamily="18" charset="0"/>
              </a:rPr>
              <a:t>Nejlepší</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projekty</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budou</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zařazeny</a:t>
            </a:r>
            <a:r>
              <a:rPr lang="en-GB" altLang="cs-CZ" sz="1400" dirty="0">
                <a:solidFill>
                  <a:srgbClr val="002060"/>
                </a:solidFill>
                <a:latin typeface="Times New Roman" panose="02020603050405020304" pitchFamily="18" charset="0"/>
                <a:cs typeface="Times New Roman" panose="02020603050405020304" pitchFamily="18" charset="0"/>
              </a:rPr>
              <a:t> do </a:t>
            </a:r>
            <a:r>
              <a:rPr lang="en-GB" altLang="cs-CZ" sz="1400" dirty="0" err="1">
                <a:solidFill>
                  <a:srgbClr val="002060"/>
                </a:solidFill>
                <a:latin typeface="Times New Roman" panose="02020603050405020304" pitchFamily="18" charset="0"/>
                <a:cs typeface="Times New Roman" panose="02020603050405020304" pitchFamily="18" charset="0"/>
              </a:rPr>
              <a:t>mezinárodní</a:t>
            </a:r>
            <a:r>
              <a:rPr lang="en-GB" altLang="cs-CZ" sz="1400" dirty="0">
                <a:solidFill>
                  <a:srgbClr val="002060"/>
                </a:solidFill>
                <a:latin typeface="Times New Roman" panose="02020603050405020304" pitchFamily="18" charset="0"/>
                <a:cs typeface="Times New Roman" panose="02020603050405020304" pitchFamily="18" charset="0"/>
              </a:rPr>
              <a:t> start-</a:t>
            </a:r>
            <a:r>
              <a:rPr lang="en-GB" altLang="cs-CZ" sz="1400" dirty="0" err="1">
                <a:solidFill>
                  <a:srgbClr val="002060"/>
                </a:solidFill>
                <a:latin typeface="Times New Roman" panose="02020603050405020304" pitchFamily="18" charset="0"/>
                <a:cs typeface="Times New Roman" panose="02020603050405020304" pitchFamily="18" charset="0"/>
              </a:rPr>
              <a:t>upové</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soutěže</a:t>
            </a:r>
            <a:r>
              <a:rPr lang="en-GB" altLang="cs-CZ" sz="1400" dirty="0">
                <a:solidFill>
                  <a:srgbClr val="002060"/>
                </a:solidFill>
                <a:latin typeface="Times New Roman" panose="02020603050405020304" pitchFamily="18" charset="0"/>
                <a:cs typeface="Times New Roman" panose="02020603050405020304" pitchFamily="18" charset="0"/>
              </a:rPr>
              <a:t> „BEST OF CEBIT OF BEST OF X“. Ta se </a:t>
            </a:r>
            <a:r>
              <a:rPr lang="cs-CZ" altLang="cs-CZ" sz="1400" dirty="0">
                <a:solidFill>
                  <a:srgbClr val="002060"/>
                </a:solidFill>
                <a:latin typeface="Times New Roman" panose="02020603050405020304" pitchFamily="18" charset="0"/>
                <a:cs typeface="Times New Roman" panose="02020603050405020304" pitchFamily="18" charset="0"/>
              </a:rPr>
              <a:t> koná </a:t>
            </a:r>
            <a:r>
              <a:rPr lang="en-GB" altLang="cs-CZ" sz="1400" dirty="0" err="1">
                <a:solidFill>
                  <a:srgbClr val="002060"/>
                </a:solidFill>
                <a:latin typeface="Times New Roman" panose="02020603050405020304" pitchFamily="18" charset="0"/>
                <a:cs typeface="Times New Roman" panose="02020603050405020304" pitchFamily="18" charset="0"/>
              </a:rPr>
              <a:t>na</a:t>
            </a:r>
            <a:r>
              <a:rPr lang="en-GB"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err="1">
                <a:solidFill>
                  <a:srgbClr val="002060"/>
                </a:solidFill>
                <a:latin typeface="Times New Roman" panose="02020603050405020304" pitchFamily="18" charset="0"/>
                <a:cs typeface="Times New Roman" panose="02020603050405020304" pitchFamily="18" charset="0"/>
              </a:rPr>
              <a:t>veletrhu</a:t>
            </a:r>
            <a:r>
              <a:rPr lang="en-GB" altLang="cs-CZ" sz="1400" dirty="0">
                <a:solidFill>
                  <a:srgbClr val="002060"/>
                </a:solidFill>
                <a:latin typeface="Times New Roman" panose="02020603050405020304" pitchFamily="18" charset="0"/>
                <a:cs typeface="Times New Roman" panose="02020603050405020304" pitchFamily="18" charset="0"/>
              </a:rPr>
              <a:t> European </a:t>
            </a:r>
            <a:r>
              <a:rPr lang="en-GB" altLang="cs-CZ" sz="1400" dirty="0" err="1">
                <a:solidFill>
                  <a:srgbClr val="002060"/>
                </a:solidFill>
                <a:latin typeface="Times New Roman" panose="02020603050405020304" pitchFamily="18" charset="0"/>
                <a:cs typeface="Times New Roman" panose="02020603050405020304" pitchFamily="18" charset="0"/>
              </a:rPr>
              <a:t>technologie</a:t>
            </a:r>
            <a:r>
              <a:rPr lang="en-GB" altLang="cs-CZ" sz="1400" dirty="0">
                <a:solidFill>
                  <a:srgbClr val="002060"/>
                </a:solidFill>
                <a:latin typeface="Times New Roman" panose="02020603050405020304" pitchFamily="18" charset="0"/>
                <a:cs typeface="Times New Roman" panose="02020603050405020304" pitchFamily="18" charset="0"/>
              </a:rPr>
              <a:t> - CeBIT.</a:t>
            </a: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dirty="0">
                <a:solidFill>
                  <a:srgbClr val="002060"/>
                </a:solidFill>
                <a:latin typeface="Times New Roman" panose="02020603050405020304" pitchFamily="18" charset="0"/>
                <a:cs typeface="Times New Roman" panose="02020603050405020304" pitchFamily="18" charset="0"/>
              </a:rPr>
              <a:t>FINALISTÉ – BEST OF X </a:t>
            </a:r>
            <a:r>
              <a:rPr lang="en-GB" altLang="cs-CZ" sz="1400" dirty="0">
                <a:solidFill>
                  <a:srgbClr val="002060"/>
                </a:solidFill>
                <a:latin typeface="Times New Roman" panose="02020603050405020304" pitchFamily="18" charset="0"/>
                <a:cs typeface="Times New Roman" panose="02020603050405020304" pitchFamily="18" charset="0"/>
                <a:hlinkClick r:id="rId3"/>
              </a:rPr>
              <a:t>http://www.start-it-up.cz/top10.html</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en-GB"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480720" cy="507703"/>
          </a:xfrm>
        </p:spPr>
        <p:txBody>
          <a:bodyPr/>
          <a:lstStyle/>
          <a:p>
            <a:r>
              <a:rPr lang="cs-CZ" dirty="0"/>
              <a:t>Lean Startup – elitní soutěž BEST OF X</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7846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Struktura přednášky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sp>
        <p:nvSpPr>
          <p:cNvPr id="5" name="Zástupný symbol pro obsah 2">
            <a:extLst>
              <a:ext uri="{FF2B5EF4-FFF2-40B4-BE49-F238E27FC236}">
                <a16:creationId xmlns:a16="http://schemas.microsoft.com/office/drawing/2014/main" id="{BEF55AB4-4971-4631-B81F-543354F610EC}"/>
              </a:ext>
            </a:extLst>
          </p:cNvPr>
          <p:cNvSpPr txBox="1">
            <a:spLocks/>
          </p:cNvSpPr>
          <p:nvPr/>
        </p:nvSpPr>
        <p:spPr>
          <a:xfrm>
            <a:off x="395536" y="987574"/>
            <a:ext cx="734481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Lean Startup – vymezení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Lean Startup – stanovení hlavních oblastí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Lean Startup – základní kameny metodiky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Lean Startup – základní prvky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46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Přístup Lean Startup nabízí nový inovativní pohled na vytváření Vašeho startupu a poskytuje návod jak rychle vstoupit na trh.</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Samotný přístup stojí na hlavních bodech:</a:t>
            </a:r>
          </a:p>
          <a:p>
            <a:r>
              <a:rPr lang="cs-CZ" altLang="cs-CZ" sz="1400" dirty="0">
                <a:solidFill>
                  <a:srgbClr val="002060"/>
                </a:solidFill>
                <a:latin typeface="Times New Roman" panose="02020603050405020304" pitchFamily="18" charset="0"/>
                <a:cs typeface="Times New Roman" panose="02020603050405020304" pitchFamily="18" charset="0"/>
              </a:rPr>
              <a:t>Rozlišování problému a řešení – problém je něco, co trápí cílovou skupinu, zatímco řešení je lék na tento problém. Spousta startupů začíná od řešení a pak už neumí jasně vysvětlit, co vlastně řeší a zda skutečně řeší existující problém.</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Definování předpokladů – když definujete problém nebo jeho řešení, děláte spoustu předpokladů o cílové skupině, o technologiích, o konkurenci. Je potřeba si je sepsat a seřadit podle důležitosti. To vám umožní nezapomenout ověřit, že aspoň ty nejdůležitější předpoklady platí.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Validace – tedy nekompromisní zjišťování, zda vaše předpoklady jsou správné.</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Pivot – pokud se stane, že vaše předpoklady nebyly správné, musíte re-definovat problém nebo jeho řešení. Tomuto procesu se říká pivoting a výsledku procesu se říká pivot.</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040560" cy="507703"/>
          </a:xfrm>
        </p:spPr>
        <p:txBody>
          <a:bodyPr/>
          <a:lstStyle/>
          <a:p>
            <a:r>
              <a:rPr lang="cs-CZ" dirty="0"/>
              <a:t>Shrnutí </a:t>
            </a:r>
          </a:p>
        </p:txBody>
      </p:sp>
      <p:sp>
        <p:nvSpPr>
          <p:cNvPr id="7" name="Zástupný symbol pro obsah 2">
            <a:extLst>
              <a:ext uri="{FF2B5EF4-FFF2-40B4-BE49-F238E27FC236}">
                <a16:creationId xmlns:a16="http://schemas.microsoft.com/office/drawing/2014/main" id="{7549705D-F61D-429E-989A-59CC43300BBC}"/>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179605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31713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…rozšířit Vaše znalosti o novou metodiku tvorby a realizace podnikatelské příležitosti pomocí Lean Startup založené na přístupu „ověřeného učení“ využívající rychlé iterace produktu a rapidního tempa experimentování s produktem včetně praktik, které urychlují vývojový cyklus produktu a umožňují lépe měřit co uživatelé od produktu očekávají.</a:t>
            </a: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Cílem přednášky je…</a:t>
            </a:r>
          </a:p>
        </p:txBody>
      </p:sp>
      <p:sp>
        <p:nvSpPr>
          <p:cNvPr id="5" name="Zástupný symbol pro obsah 2">
            <a:extLst>
              <a:ext uri="{FF2B5EF4-FFF2-40B4-BE49-F238E27FC236}">
                <a16:creationId xmlns:a16="http://schemas.microsoft.com/office/drawing/2014/main" id="{45901391-1FA0-43BE-89CC-777C0829A381}"/>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0245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6768752"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Lean startup je startup, který využívá lean metodiku. Lean metodika vhodná pro startupy  i velké podniky pro vývoj vlastních produktů nebo vývoj nových vlastností existujících produktů.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Eric Ries – kniha The Lean Startup - připomene Vám, že pravděpodobně nejste geniální vizionář, kterému se podaří na první dobrou snést k zákazníkům nebeské služby a produkty. Ukáže vám ale, jak se metodou </a:t>
            </a:r>
            <a:r>
              <a:rPr lang="cs-CZ" altLang="cs-CZ" sz="1400" b="1" dirty="0">
                <a:solidFill>
                  <a:srgbClr val="002060"/>
                </a:solidFill>
                <a:latin typeface="Times New Roman" panose="02020603050405020304" pitchFamily="18" charset="0"/>
                <a:cs typeface="Times New Roman" panose="02020603050405020304" pitchFamily="18" charset="0"/>
              </a:rPr>
              <a:t>pokus-omyl</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b="1" dirty="0">
                <a:solidFill>
                  <a:srgbClr val="002060"/>
                </a:solidFill>
                <a:latin typeface="Times New Roman" panose="02020603050405020304" pitchFamily="18" charset="0"/>
                <a:cs typeface="Times New Roman" panose="02020603050405020304" pitchFamily="18" charset="0"/>
              </a:rPr>
              <a:t>zjistit, za co jsou lidé ochotni platit</a:t>
            </a:r>
            <a:r>
              <a:rPr lang="cs-CZ" altLang="cs-CZ" sz="1400" dirty="0">
                <a:solidFill>
                  <a:srgbClr val="002060"/>
                </a:solidFill>
                <a:latin typeface="Times New Roman" panose="02020603050405020304" pitchFamily="18" charset="0"/>
                <a:cs typeface="Times New Roman" panose="02020603050405020304" pitchFamily="18" charset="0"/>
              </a:rPr>
              <a:t> – a to dřív, než vás věřitelé donutí k ukončení podnikatelské činnosti.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Hlavní myšlenka: </a:t>
            </a:r>
            <a:r>
              <a:rPr lang="cs-CZ" altLang="cs-CZ" sz="1400" b="1" dirty="0">
                <a:solidFill>
                  <a:srgbClr val="002060"/>
                </a:solidFill>
                <a:latin typeface="Times New Roman" panose="02020603050405020304" pitchFamily="18" charset="0"/>
                <a:cs typeface="Times New Roman" panose="02020603050405020304" pitchFamily="18" charset="0"/>
              </a:rPr>
              <a:t>Neplýtvejte časem ani penězi a vstupte na trh co nejrychleji s „minimálním životaschopným produktem</a:t>
            </a:r>
            <a:r>
              <a:rPr lang="cs-CZ" altLang="cs-CZ" sz="1400" dirty="0">
                <a:solidFill>
                  <a:srgbClr val="002060"/>
                </a:solidFill>
                <a:latin typeface="Times New Roman" panose="02020603050405020304" pitchFamily="18" charset="0"/>
                <a:cs typeface="Times New Roman" panose="02020603050405020304" pitchFamily="18" charset="0"/>
              </a:rPr>
              <a:t>“.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Produkt nemá všechny vysněné vlastnosti a funkce? Nevadí, o to víc prostředků vám zbylo na experimentování. Měňte při něm vždy jediný konkrétní parametr a výsledky pokusu vyjadřujte jasnou, objektivně měřitelnou a důležitou veličinou (např. výše tržeb).</a:t>
            </a:r>
          </a:p>
        </p:txBody>
      </p:sp>
      <p:sp>
        <p:nvSpPr>
          <p:cNvPr id="6" name="Nadpis 5"/>
          <p:cNvSpPr>
            <a:spLocks noGrp="1"/>
          </p:cNvSpPr>
          <p:nvPr>
            <p:ph type="title"/>
          </p:nvPr>
        </p:nvSpPr>
        <p:spPr>
          <a:xfrm>
            <a:off x="179512" y="195486"/>
            <a:ext cx="3888432" cy="507703"/>
          </a:xfrm>
        </p:spPr>
        <p:txBody>
          <a:bodyPr/>
          <a:lstStyle/>
          <a:p>
            <a:r>
              <a:rPr lang="cs-CZ" dirty="0"/>
              <a:t>Lean Startup - vymezení</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E46DD395-E55D-49E9-8BC0-0D442CA73D5D}"/>
              </a:ext>
            </a:extLst>
          </p:cNvPr>
          <p:cNvPicPr>
            <a:picLocks noChangeAspect="1"/>
          </p:cNvPicPr>
          <p:nvPr/>
        </p:nvPicPr>
        <p:blipFill>
          <a:blip r:embed="rId3"/>
          <a:stretch>
            <a:fillRect/>
          </a:stretch>
        </p:blipFill>
        <p:spPr>
          <a:xfrm>
            <a:off x="7628593" y="3473594"/>
            <a:ext cx="915750" cy="781910"/>
          </a:xfrm>
          <a:prstGeom prst="rect">
            <a:avLst/>
          </a:prstGeom>
        </p:spPr>
      </p:pic>
      <p:pic>
        <p:nvPicPr>
          <p:cNvPr id="3" name="Obrázek 2">
            <a:extLst>
              <a:ext uri="{FF2B5EF4-FFF2-40B4-BE49-F238E27FC236}">
                <a16:creationId xmlns:a16="http://schemas.microsoft.com/office/drawing/2014/main" id="{247A62C7-A804-450E-B3D2-7C92DD390042}"/>
              </a:ext>
            </a:extLst>
          </p:cNvPr>
          <p:cNvPicPr>
            <a:picLocks noChangeAspect="1"/>
          </p:cNvPicPr>
          <p:nvPr/>
        </p:nvPicPr>
        <p:blipFill>
          <a:blip r:embed="rId4"/>
          <a:stretch>
            <a:fillRect/>
          </a:stretch>
        </p:blipFill>
        <p:spPr>
          <a:xfrm>
            <a:off x="7628593" y="1347614"/>
            <a:ext cx="928611" cy="1327596"/>
          </a:xfrm>
          <a:prstGeom prst="rect">
            <a:avLst/>
          </a:prstGeom>
        </p:spPr>
      </p:pic>
    </p:spTree>
    <p:extLst>
      <p:ext uri="{BB962C8B-B14F-4D97-AF65-F5344CB8AC3E}">
        <p14:creationId xmlns:p14="http://schemas.microsoft.com/office/powerpoint/2010/main" val="55960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6768752"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Lean Startup zahrnuje sadu principů a nástrojů, které pomáhají s rozjezdem vašeho podnikání. Je založen na průběžném provádění experimentů snižujících největší rizika, které nejsou prováděny v uzavřené laboratoři, ale přímo mezi zákazníky.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Lean Startup vzešel z postupů štíhlé výroby (Lean </a:t>
            </a:r>
            <a:r>
              <a:rPr lang="cs-CZ" altLang="cs-CZ" sz="1400" dirty="0" err="1">
                <a:solidFill>
                  <a:srgbClr val="002060"/>
                </a:solidFill>
                <a:latin typeface="Times New Roman" panose="02020603050405020304" pitchFamily="18" charset="0"/>
                <a:cs typeface="Times New Roman" panose="02020603050405020304" pitchFamily="18" charset="0"/>
              </a:rPr>
              <a:t>Manufacturing</a:t>
            </a:r>
            <a:r>
              <a:rPr lang="cs-CZ" altLang="cs-CZ" sz="1400" dirty="0">
                <a:solidFill>
                  <a:srgbClr val="002060"/>
                </a:solidFill>
                <a:latin typeface="Times New Roman" panose="02020603050405020304" pitchFamily="18" charset="0"/>
                <a:cs typeface="Times New Roman" panose="02020603050405020304" pitchFamily="18" charset="0"/>
              </a:rPr>
              <a:t>), které Eric Ries a Steve </a:t>
            </a:r>
            <a:r>
              <a:rPr lang="cs-CZ" altLang="cs-CZ" sz="1400" dirty="0" err="1">
                <a:solidFill>
                  <a:srgbClr val="002060"/>
                </a:solidFill>
                <a:latin typeface="Times New Roman" panose="02020603050405020304" pitchFamily="18" charset="0"/>
                <a:cs typeface="Times New Roman" panose="02020603050405020304" pitchFamily="18" charset="0"/>
              </a:rPr>
              <a:t>Blank</a:t>
            </a:r>
            <a:r>
              <a:rPr lang="cs-CZ" altLang="cs-CZ" sz="1400" dirty="0">
                <a:solidFill>
                  <a:srgbClr val="002060"/>
                </a:solidFill>
                <a:latin typeface="Times New Roman" panose="02020603050405020304" pitchFamily="18" charset="0"/>
                <a:cs typeface="Times New Roman" panose="02020603050405020304" pitchFamily="18" charset="0"/>
              </a:rPr>
              <a:t> přetvořili pro prostředí startupů.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Od roku 2011 se především díky knihám Lean Startup (Eric Ries) a následně </a:t>
            </a:r>
            <a:r>
              <a:rPr lang="cs-CZ" altLang="cs-CZ" sz="1400" dirty="0" err="1">
                <a:solidFill>
                  <a:srgbClr val="002060"/>
                </a:solidFill>
                <a:latin typeface="Times New Roman" panose="02020603050405020304" pitchFamily="18" charset="0"/>
                <a:cs typeface="Times New Roman" panose="02020603050405020304" pitchFamily="18" charset="0"/>
              </a:rPr>
              <a:t>Running</a:t>
            </a:r>
            <a:r>
              <a:rPr lang="cs-CZ" altLang="cs-CZ" sz="1400" dirty="0">
                <a:solidFill>
                  <a:srgbClr val="002060"/>
                </a:solidFill>
                <a:latin typeface="Times New Roman" panose="02020603050405020304" pitchFamily="18" charset="0"/>
                <a:cs typeface="Times New Roman" panose="02020603050405020304" pitchFamily="18" charset="0"/>
              </a:rPr>
              <a:t> Lean (</a:t>
            </a:r>
            <a:r>
              <a:rPr lang="cs-CZ" altLang="cs-CZ" sz="1400" dirty="0" err="1">
                <a:solidFill>
                  <a:srgbClr val="002060"/>
                </a:solidFill>
                <a:latin typeface="Times New Roman" panose="02020603050405020304" pitchFamily="18" charset="0"/>
                <a:cs typeface="Times New Roman" panose="02020603050405020304" pitchFamily="18" charset="0"/>
              </a:rPr>
              <a:t>Ash</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Maurya</a:t>
            </a:r>
            <a:r>
              <a:rPr lang="cs-CZ" altLang="cs-CZ" sz="1400" dirty="0">
                <a:solidFill>
                  <a:srgbClr val="002060"/>
                </a:solidFill>
                <a:latin typeface="Times New Roman" panose="02020603050405020304" pitchFamily="18" charset="0"/>
                <a:cs typeface="Times New Roman" panose="02020603050405020304" pitchFamily="18" charset="0"/>
              </a:rPr>
              <a:t>) šíří po celém světě a principy Lean Startup tak využívá čím dál tím větší množství podnikatelů.</a:t>
            </a:r>
          </a:p>
        </p:txBody>
      </p:sp>
      <p:sp>
        <p:nvSpPr>
          <p:cNvPr id="6" name="Nadpis 5"/>
          <p:cNvSpPr>
            <a:spLocks noGrp="1"/>
          </p:cNvSpPr>
          <p:nvPr>
            <p:ph type="title"/>
          </p:nvPr>
        </p:nvSpPr>
        <p:spPr>
          <a:xfrm>
            <a:off x="179512" y="195486"/>
            <a:ext cx="3888432" cy="507703"/>
          </a:xfrm>
        </p:spPr>
        <p:txBody>
          <a:bodyPr/>
          <a:lstStyle/>
          <a:p>
            <a:r>
              <a:rPr lang="cs-CZ" dirty="0"/>
              <a:t>Lean Startup - vymezení</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4102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6768752"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Proč je tolik startupů, které umírají?</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První problém je nechat se zlákat dobrým plánem, strategií a pečlivým průzkumem trhu. V dřívějších dobách a ve velkých firmách byly tyto věci dobrým indikátorem úspěchu. Ale jejich aplikace na Startup nefunguje. Proč? Protože </a:t>
            </a:r>
            <a:r>
              <a:rPr lang="cs-CZ" altLang="cs-CZ" sz="1400" b="1" dirty="0">
                <a:solidFill>
                  <a:srgbClr val="002060"/>
                </a:solidFill>
                <a:latin typeface="Times New Roman" panose="02020603050405020304" pitchFamily="18" charset="0"/>
                <a:cs typeface="Times New Roman" panose="02020603050405020304" pitchFamily="18" charset="0"/>
              </a:rPr>
              <a:t>Startup operuje v prostředí s velmi vysokou nejistotou.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Ve Startupu (obzvlášť pokud jste hned na začátku) n</a:t>
            </a:r>
            <a:r>
              <a:rPr lang="cs-CZ" altLang="cs-CZ" sz="1400" b="1" dirty="0">
                <a:solidFill>
                  <a:srgbClr val="002060"/>
                </a:solidFill>
                <a:latin typeface="Times New Roman" panose="02020603050405020304" pitchFamily="18" charset="0"/>
                <a:cs typeface="Times New Roman" panose="02020603050405020304" pitchFamily="18" charset="0"/>
              </a:rPr>
              <a:t>evíte kdo je váš zákazník, co chce a jaký by měl být váš produkt</a:t>
            </a:r>
            <a:r>
              <a:rPr lang="cs-CZ" altLang="cs-CZ" sz="1400" dirty="0">
                <a:solidFill>
                  <a:srgbClr val="002060"/>
                </a:solidFill>
                <a:latin typeface="Times New Roman" panose="02020603050405020304" pitchFamily="18" charset="0"/>
                <a:cs typeface="Times New Roman" panose="02020603050405020304" pitchFamily="18" charset="0"/>
              </a:rPr>
              <a:t>. Tím, jak se svět mění rychleji a rychleji, a vše je stále více nejisté, spoléhání na nějaké plány (predikce budoucnosti) není ta správná cesta.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Predikce a plánování má smysl ve stabilní prostředí a s dlouhou provozní historií.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Startup nemá ani historii a není ani ve stabilním prostředí. Zítra se klidně může objevit produkt, který změní váš hypotetický trh.</a:t>
            </a:r>
          </a:p>
        </p:txBody>
      </p:sp>
      <p:sp>
        <p:nvSpPr>
          <p:cNvPr id="6" name="Nadpis 5"/>
          <p:cNvSpPr>
            <a:spLocks noGrp="1"/>
          </p:cNvSpPr>
          <p:nvPr>
            <p:ph type="title"/>
          </p:nvPr>
        </p:nvSpPr>
        <p:spPr>
          <a:xfrm>
            <a:off x="179512" y="195486"/>
            <a:ext cx="3888432" cy="507703"/>
          </a:xfrm>
        </p:spPr>
        <p:txBody>
          <a:bodyPr/>
          <a:lstStyle/>
          <a:p>
            <a:r>
              <a:rPr lang="cs-CZ" dirty="0"/>
              <a:t>Lean Startup </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107DA0EF-0CE1-4C69-B53F-9867C7FB9DB7}"/>
              </a:ext>
            </a:extLst>
          </p:cNvPr>
          <p:cNvPicPr>
            <a:picLocks noChangeAspect="1"/>
          </p:cNvPicPr>
          <p:nvPr/>
        </p:nvPicPr>
        <p:blipFill>
          <a:blip r:embed="rId3"/>
          <a:stretch>
            <a:fillRect/>
          </a:stretch>
        </p:blipFill>
        <p:spPr>
          <a:xfrm>
            <a:off x="7020272" y="2139702"/>
            <a:ext cx="1639423" cy="1140318"/>
          </a:xfrm>
          <a:prstGeom prst="rect">
            <a:avLst/>
          </a:prstGeom>
        </p:spPr>
      </p:pic>
    </p:spTree>
    <p:extLst>
      <p:ext uri="{BB962C8B-B14F-4D97-AF65-F5344CB8AC3E}">
        <p14:creationId xmlns:p14="http://schemas.microsoft.com/office/powerpoint/2010/main" val="217324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6768752"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Proč je tolik startupů, které umírají?</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Druhý problém po zjištění, že tradiční plánovací řízení selhává je, že podnikatelé a investoři přešli k systému "Just Do It". Prostě do toho skočte a něco udělejte. Odpovědí je chaos. Bohužel toto také většinou nefunguje.</a:t>
            </a:r>
          </a:p>
        </p:txBody>
      </p:sp>
      <p:sp>
        <p:nvSpPr>
          <p:cNvPr id="6" name="Nadpis 5"/>
          <p:cNvSpPr>
            <a:spLocks noGrp="1"/>
          </p:cNvSpPr>
          <p:nvPr>
            <p:ph type="title"/>
          </p:nvPr>
        </p:nvSpPr>
        <p:spPr>
          <a:xfrm>
            <a:off x="179512" y="195486"/>
            <a:ext cx="3888432" cy="507703"/>
          </a:xfrm>
        </p:spPr>
        <p:txBody>
          <a:bodyPr/>
          <a:lstStyle/>
          <a:p>
            <a:r>
              <a:rPr lang="cs-CZ" dirty="0"/>
              <a:t>Lean Startup </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107DA0EF-0CE1-4C69-B53F-9867C7FB9DB7}"/>
              </a:ext>
            </a:extLst>
          </p:cNvPr>
          <p:cNvPicPr>
            <a:picLocks noChangeAspect="1"/>
          </p:cNvPicPr>
          <p:nvPr/>
        </p:nvPicPr>
        <p:blipFill>
          <a:blip r:embed="rId3"/>
          <a:stretch>
            <a:fillRect/>
          </a:stretch>
        </p:blipFill>
        <p:spPr>
          <a:xfrm>
            <a:off x="395536" y="2696489"/>
            <a:ext cx="2520280" cy="1753007"/>
          </a:xfrm>
          <a:prstGeom prst="rect">
            <a:avLst/>
          </a:prstGeom>
        </p:spPr>
      </p:pic>
      <p:pic>
        <p:nvPicPr>
          <p:cNvPr id="3" name="Obrázek 2">
            <a:extLst>
              <a:ext uri="{FF2B5EF4-FFF2-40B4-BE49-F238E27FC236}">
                <a16:creationId xmlns:a16="http://schemas.microsoft.com/office/drawing/2014/main" id="{CC7EDEE8-0AE5-4423-B931-25C5CF77F19C}"/>
              </a:ext>
            </a:extLst>
          </p:cNvPr>
          <p:cNvPicPr>
            <a:picLocks noChangeAspect="1"/>
          </p:cNvPicPr>
          <p:nvPr/>
        </p:nvPicPr>
        <p:blipFill>
          <a:blip r:embed="rId4"/>
          <a:stretch>
            <a:fillRect/>
          </a:stretch>
        </p:blipFill>
        <p:spPr>
          <a:xfrm>
            <a:off x="4427984" y="2448373"/>
            <a:ext cx="2952328" cy="2001123"/>
          </a:xfrm>
          <a:prstGeom prst="rect">
            <a:avLst/>
          </a:prstGeom>
        </p:spPr>
      </p:pic>
    </p:spTree>
    <p:extLst>
      <p:ext uri="{BB962C8B-B14F-4D97-AF65-F5344CB8AC3E}">
        <p14:creationId xmlns:p14="http://schemas.microsoft.com/office/powerpoint/2010/main" val="377447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6768752"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Vize</a:t>
            </a:r>
            <a:r>
              <a:rPr lang="cs-CZ" altLang="cs-CZ" sz="1400" dirty="0">
                <a:solidFill>
                  <a:srgbClr val="002060"/>
                </a:solidFill>
                <a:latin typeface="Times New Roman" panose="02020603050405020304" pitchFamily="18" charset="0"/>
                <a:cs typeface="Times New Roman" panose="02020603050405020304" pitchFamily="18" charset="0"/>
              </a:rPr>
              <a:t>: Identifikuje kdo je podnikatel a co je Startup. Vymezit, jak měřit pokrok - ověřené učení (</a:t>
            </a:r>
            <a:r>
              <a:rPr lang="cs-CZ" altLang="cs-CZ" sz="1400" dirty="0" err="1">
                <a:solidFill>
                  <a:srgbClr val="002060"/>
                </a:solidFill>
                <a:latin typeface="Times New Roman" panose="02020603050405020304" pitchFamily="18" charset="0"/>
                <a:cs typeface="Times New Roman" panose="02020603050405020304" pitchFamily="18" charset="0"/>
              </a:rPr>
              <a:t>validated</a:t>
            </a:r>
            <a:r>
              <a:rPr lang="cs-CZ" altLang="cs-CZ" sz="1400" dirty="0">
                <a:solidFill>
                  <a:srgbClr val="002060"/>
                </a:solidFill>
                <a:latin typeface="Times New Roman" panose="02020603050405020304" pitchFamily="18" charset="0"/>
                <a:cs typeface="Times New Roman" panose="02020603050405020304" pitchFamily="18" charset="0"/>
              </a:rPr>
              <a:t> learning). K dosažení učení (tedy pokroku) Startup používá přístup vědeckého experimentování. Cílem je </a:t>
            </a:r>
            <a:r>
              <a:rPr lang="cs-CZ" altLang="cs-CZ" sz="1400" b="1" dirty="0">
                <a:solidFill>
                  <a:srgbClr val="002060"/>
                </a:solidFill>
                <a:latin typeface="Times New Roman" panose="02020603050405020304" pitchFamily="18" charset="0"/>
                <a:cs typeface="Times New Roman" panose="02020603050405020304" pitchFamily="18" charset="0"/>
              </a:rPr>
              <a:t>udržitelné podnikání</a:t>
            </a:r>
            <a:r>
              <a:rPr lang="cs-CZ" altLang="cs-CZ" sz="1400" dirty="0">
                <a:solidFill>
                  <a:srgbClr val="002060"/>
                </a:solidFill>
                <a:latin typeface="Times New Roman" panose="02020603050405020304" pitchFamily="18" charset="0"/>
                <a:cs typeface="Times New Roman" panose="02020603050405020304" pitchFamily="18" charset="0"/>
              </a:rPr>
              <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Směr</a:t>
            </a:r>
            <a:r>
              <a:rPr lang="cs-CZ" altLang="cs-CZ" sz="1400" dirty="0">
                <a:solidFill>
                  <a:srgbClr val="002060"/>
                </a:solidFill>
                <a:latin typeface="Times New Roman" panose="02020603050405020304" pitchFamily="18" charset="0"/>
                <a:cs typeface="Times New Roman" panose="02020603050405020304" pitchFamily="18" charset="0"/>
              </a:rPr>
              <a:t>: metoda Lean Startup - jeden cyklus přes smyčku </a:t>
            </a:r>
            <a:r>
              <a:rPr lang="cs-CZ" altLang="cs-CZ" sz="1400" b="1" dirty="0">
                <a:solidFill>
                  <a:srgbClr val="002060"/>
                </a:solidFill>
                <a:latin typeface="Times New Roman" panose="02020603050405020304" pitchFamily="18" charset="0"/>
                <a:cs typeface="Times New Roman" panose="02020603050405020304" pitchFamily="18" charset="0"/>
              </a:rPr>
              <a:t>Vytvořit - Změřit - Poučit se</a:t>
            </a:r>
            <a:r>
              <a:rPr lang="cs-CZ" altLang="cs-CZ" sz="1400" dirty="0">
                <a:solidFill>
                  <a:srgbClr val="002060"/>
                </a:solidFill>
                <a:latin typeface="Times New Roman" panose="02020603050405020304" pitchFamily="18" charset="0"/>
                <a:cs typeface="Times New Roman" panose="02020603050405020304" pitchFamily="18" charset="0"/>
              </a:rPr>
              <a:t>. Popisuje první hypotézy (tzv. skoky víry - </a:t>
            </a:r>
            <a:r>
              <a:rPr lang="cs-CZ" altLang="cs-CZ" sz="1400" dirty="0" err="1">
                <a:solidFill>
                  <a:srgbClr val="002060"/>
                </a:solidFill>
                <a:latin typeface="Times New Roman" panose="02020603050405020304" pitchFamily="18" charset="0"/>
                <a:cs typeface="Times New Roman" panose="02020603050405020304" pitchFamily="18" charset="0"/>
              </a:rPr>
              <a:t>leap</a:t>
            </a:r>
            <a:r>
              <a:rPr lang="cs-CZ" altLang="cs-CZ" sz="1400" dirty="0">
                <a:solidFill>
                  <a:srgbClr val="002060"/>
                </a:solidFill>
                <a:latin typeface="Times New Roman" panose="02020603050405020304" pitchFamily="18" charset="0"/>
                <a:cs typeface="Times New Roman" panose="02020603050405020304" pitchFamily="18" charset="0"/>
              </a:rPr>
              <a:t>-of-</a:t>
            </a:r>
            <a:r>
              <a:rPr lang="cs-CZ" altLang="cs-CZ" sz="1400" dirty="0" err="1">
                <a:solidFill>
                  <a:srgbClr val="002060"/>
                </a:solidFill>
                <a:latin typeface="Times New Roman" panose="02020603050405020304" pitchFamily="18" charset="0"/>
                <a:cs typeface="Times New Roman" panose="02020603050405020304" pitchFamily="18" charset="0"/>
              </a:rPr>
              <a:t>faith</a:t>
            </a:r>
            <a:r>
              <a:rPr lang="cs-CZ" altLang="cs-CZ" sz="1400" dirty="0">
                <a:solidFill>
                  <a:srgbClr val="002060"/>
                </a:solidFill>
                <a:latin typeface="Times New Roman" panose="02020603050405020304" pitchFamily="18" charset="0"/>
                <a:cs typeface="Times New Roman" panose="02020603050405020304" pitchFamily="18" charset="0"/>
              </a:rPr>
              <a:t>), které přímo volají po důsledném testováním. Nový způsob vykazování (</a:t>
            </a:r>
            <a:r>
              <a:rPr lang="cs-CZ" altLang="cs-CZ" sz="1400" dirty="0" err="1">
                <a:solidFill>
                  <a:srgbClr val="002060"/>
                </a:solidFill>
                <a:latin typeface="Times New Roman" panose="02020603050405020304" pitchFamily="18" charset="0"/>
                <a:cs typeface="Times New Roman" panose="02020603050405020304" pitchFamily="18" charset="0"/>
              </a:rPr>
              <a:t>accounting</a:t>
            </a:r>
            <a:r>
              <a:rPr lang="cs-CZ" altLang="cs-CZ" sz="1400" dirty="0">
                <a:solidFill>
                  <a:srgbClr val="002060"/>
                </a:solidFill>
                <a:latin typeface="Times New Roman" panose="02020603050405020304" pitchFamily="18" charset="0"/>
                <a:cs typeface="Times New Roman" panose="02020603050405020304" pitchFamily="18" charset="0"/>
              </a:rPr>
              <a:t>) zda-</a:t>
            </a:r>
            <a:r>
              <a:rPr lang="cs-CZ" altLang="cs-CZ" sz="1400" dirty="0" err="1">
                <a:solidFill>
                  <a:srgbClr val="002060"/>
                </a:solidFill>
                <a:latin typeface="Times New Roman" panose="02020603050405020304" pitchFamily="18" charset="0"/>
                <a:cs typeface="Times New Roman" panose="02020603050405020304" pitchFamily="18" charset="0"/>
              </a:rPr>
              <a:t>li</a:t>
            </a:r>
            <a:r>
              <a:rPr lang="cs-CZ" altLang="cs-CZ" sz="1400" dirty="0">
                <a:solidFill>
                  <a:srgbClr val="002060"/>
                </a:solidFill>
                <a:latin typeface="Times New Roman" panose="02020603050405020304" pitchFamily="18" charset="0"/>
                <a:cs typeface="Times New Roman" panose="02020603050405020304" pitchFamily="18" charset="0"/>
              </a:rPr>
              <a:t> dochází k pokroku nebo ne. A metody rozhodování jestli setrvat ve vytyčeném směru (držet se skoků víry) nebo se stočit (to pivot) jinam (definovat nové skoky víry).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Urychlení</a:t>
            </a:r>
            <a:r>
              <a:rPr lang="cs-CZ" altLang="cs-CZ" sz="1400" dirty="0">
                <a:solidFill>
                  <a:srgbClr val="002060"/>
                </a:solidFill>
                <a:latin typeface="Times New Roman" panose="02020603050405020304" pitchFamily="18" charset="0"/>
                <a:cs typeface="Times New Roman" panose="02020603050405020304" pitchFamily="18" charset="0"/>
              </a:rPr>
              <a:t>: prozkoumat metody, které dovolí startupu zrychlit interakce přes smyčku Vytvořit - Změřit - Poučit se. To vše při současném růstu (stále více zákazníků). </a:t>
            </a:r>
          </a:p>
        </p:txBody>
      </p:sp>
      <p:sp>
        <p:nvSpPr>
          <p:cNvPr id="6" name="Nadpis 5"/>
          <p:cNvSpPr>
            <a:spLocks noGrp="1"/>
          </p:cNvSpPr>
          <p:nvPr>
            <p:ph type="title"/>
          </p:nvPr>
        </p:nvSpPr>
        <p:spPr>
          <a:xfrm>
            <a:off x="179512" y="195486"/>
            <a:ext cx="6264696" cy="507703"/>
          </a:xfrm>
        </p:spPr>
        <p:txBody>
          <a:bodyPr/>
          <a:lstStyle/>
          <a:p>
            <a:r>
              <a:rPr lang="cs-CZ" dirty="0"/>
              <a:t>Lean Startup – stanovení hlavních oblastí </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107DA0EF-0CE1-4C69-B53F-9867C7FB9DB7}"/>
              </a:ext>
            </a:extLst>
          </p:cNvPr>
          <p:cNvPicPr>
            <a:picLocks noChangeAspect="1"/>
          </p:cNvPicPr>
          <p:nvPr/>
        </p:nvPicPr>
        <p:blipFill>
          <a:blip r:embed="rId3"/>
          <a:stretch>
            <a:fillRect/>
          </a:stretch>
        </p:blipFill>
        <p:spPr>
          <a:xfrm>
            <a:off x="395536" y="3844695"/>
            <a:ext cx="1224136" cy="851461"/>
          </a:xfrm>
          <a:prstGeom prst="rect">
            <a:avLst/>
          </a:prstGeom>
        </p:spPr>
      </p:pic>
      <p:pic>
        <p:nvPicPr>
          <p:cNvPr id="3" name="Obrázek 2">
            <a:extLst>
              <a:ext uri="{FF2B5EF4-FFF2-40B4-BE49-F238E27FC236}">
                <a16:creationId xmlns:a16="http://schemas.microsoft.com/office/drawing/2014/main" id="{CC7EDEE8-0AE5-4423-B931-25C5CF77F19C}"/>
              </a:ext>
            </a:extLst>
          </p:cNvPr>
          <p:cNvPicPr>
            <a:picLocks noChangeAspect="1"/>
          </p:cNvPicPr>
          <p:nvPr/>
        </p:nvPicPr>
        <p:blipFill>
          <a:blip r:embed="rId4"/>
          <a:stretch>
            <a:fillRect/>
          </a:stretch>
        </p:blipFill>
        <p:spPr>
          <a:xfrm>
            <a:off x="2627784" y="3768806"/>
            <a:ext cx="1368152" cy="927350"/>
          </a:xfrm>
          <a:prstGeom prst="rect">
            <a:avLst/>
          </a:prstGeom>
        </p:spPr>
      </p:pic>
      <p:pic>
        <p:nvPicPr>
          <p:cNvPr id="4" name="Obrázek 3">
            <a:extLst>
              <a:ext uri="{FF2B5EF4-FFF2-40B4-BE49-F238E27FC236}">
                <a16:creationId xmlns:a16="http://schemas.microsoft.com/office/drawing/2014/main" id="{85983E6A-FF85-454B-9224-861131D58416}"/>
              </a:ext>
            </a:extLst>
          </p:cNvPr>
          <p:cNvPicPr>
            <a:picLocks noChangeAspect="1"/>
          </p:cNvPicPr>
          <p:nvPr/>
        </p:nvPicPr>
        <p:blipFill>
          <a:blip r:embed="rId5"/>
          <a:stretch>
            <a:fillRect/>
          </a:stretch>
        </p:blipFill>
        <p:spPr>
          <a:xfrm>
            <a:off x="4891032" y="3806750"/>
            <a:ext cx="1378160" cy="851461"/>
          </a:xfrm>
          <a:prstGeom prst="rect">
            <a:avLst/>
          </a:prstGeom>
        </p:spPr>
      </p:pic>
    </p:spTree>
    <p:extLst>
      <p:ext uri="{BB962C8B-B14F-4D97-AF65-F5344CB8AC3E}">
        <p14:creationId xmlns:p14="http://schemas.microsoft.com/office/powerpoint/2010/main" val="223054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6768752"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Rozlišování problému a řešení</a:t>
            </a:r>
            <a:r>
              <a:rPr lang="cs-CZ" altLang="cs-CZ" sz="1400" dirty="0">
                <a:solidFill>
                  <a:srgbClr val="002060"/>
                </a:solidFill>
                <a:latin typeface="Times New Roman" panose="02020603050405020304" pitchFamily="18" charset="0"/>
                <a:cs typeface="Times New Roman" panose="02020603050405020304" pitchFamily="18" charset="0"/>
              </a:rPr>
              <a:t> – problém je něco, co trápí cílovou skupinu, zatímco řešení je lék na tento problém. Spousta startupů začíná od řešení a pak už neumí jasně vysvětlit, co vlastně řeší a zda skutečně řeší existující problém.</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Definování předpokladů</a:t>
            </a:r>
            <a:r>
              <a:rPr lang="cs-CZ" altLang="cs-CZ" sz="1400" dirty="0">
                <a:solidFill>
                  <a:srgbClr val="002060"/>
                </a:solidFill>
                <a:latin typeface="Times New Roman" panose="02020603050405020304" pitchFamily="18" charset="0"/>
                <a:cs typeface="Times New Roman" panose="02020603050405020304" pitchFamily="18" charset="0"/>
              </a:rPr>
              <a:t> – když definujete problém nebo jeho řešení, děláte spoustu předpokladů o cílové skupině, o technologiích, o konkurenci. Je potřeba si je sepsat a seřadit podle důležitosti. To vám umožní nezapomenout ověřit, že aspoň ty nejdůležitější předpoklady platí.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Validace</a:t>
            </a:r>
            <a:r>
              <a:rPr lang="cs-CZ" altLang="cs-CZ" sz="1400" dirty="0">
                <a:solidFill>
                  <a:srgbClr val="002060"/>
                </a:solidFill>
                <a:latin typeface="Times New Roman" panose="02020603050405020304" pitchFamily="18" charset="0"/>
                <a:cs typeface="Times New Roman" panose="02020603050405020304" pitchFamily="18" charset="0"/>
              </a:rPr>
              <a:t> – tedy nekompromisní zjišťování, zda vaše předpoklady jsou správné.</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Pivot</a:t>
            </a:r>
            <a:r>
              <a:rPr lang="cs-CZ" altLang="cs-CZ" sz="1400" dirty="0">
                <a:solidFill>
                  <a:srgbClr val="002060"/>
                </a:solidFill>
                <a:latin typeface="Times New Roman" panose="02020603050405020304" pitchFamily="18" charset="0"/>
                <a:cs typeface="Times New Roman" panose="02020603050405020304" pitchFamily="18" charset="0"/>
              </a:rPr>
              <a:t> – pokud se stane, že vaše předpoklady nebyly správné, musíte re-definovat problém nebo jeho řešení. Tomuto procesu se říká pivoting a výsledku procesu se říká pivot.</a:t>
            </a:r>
          </a:p>
        </p:txBody>
      </p:sp>
      <p:sp>
        <p:nvSpPr>
          <p:cNvPr id="6" name="Nadpis 5"/>
          <p:cNvSpPr>
            <a:spLocks noGrp="1"/>
          </p:cNvSpPr>
          <p:nvPr>
            <p:ph type="title"/>
          </p:nvPr>
        </p:nvSpPr>
        <p:spPr>
          <a:xfrm>
            <a:off x="179512" y="195486"/>
            <a:ext cx="6480720" cy="507703"/>
          </a:xfrm>
        </p:spPr>
        <p:txBody>
          <a:bodyPr/>
          <a:lstStyle/>
          <a:p>
            <a:r>
              <a:rPr lang="cs-CZ" dirty="0"/>
              <a:t>Lean Startup – Základní kameny metodiky </a:t>
            </a:r>
          </a:p>
        </p:txBody>
      </p:sp>
      <p:sp>
        <p:nvSpPr>
          <p:cNvPr id="7" name="Zástupný symbol pro obsah 2">
            <a:extLst>
              <a:ext uri="{FF2B5EF4-FFF2-40B4-BE49-F238E27FC236}">
                <a16:creationId xmlns:a16="http://schemas.microsoft.com/office/drawing/2014/main" id="{27ED47F9-FAAC-4C05-A060-B5193CC3339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10. Přednáška – Lean Startup</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5754426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11049</TotalTime>
  <Words>2300</Words>
  <Application>Microsoft Office PowerPoint</Application>
  <PresentationFormat>Předvádění na obrazovce (16:9)</PresentationFormat>
  <Paragraphs>221</Paragraphs>
  <Slides>22</Slides>
  <Notes>19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22</vt:i4>
      </vt:variant>
    </vt:vector>
  </HeadingPairs>
  <TitlesOfParts>
    <vt:vector size="28" baseType="lpstr">
      <vt:lpstr>Arial</vt:lpstr>
      <vt:lpstr>Calibri</vt:lpstr>
      <vt:lpstr>Enriqueta</vt:lpstr>
      <vt:lpstr>Times New Roman</vt:lpstr>
      <vt:lpstr>Wingdings</vt:lpstr>
      <vt:lpstr>SLU</vt:lpstr>
      <vt:lpstr>Lean Startup </vt:lpstr>
      <vt:lpstr>Struktura přednášky</vt:lpstr>
      <vt:lpstr>Cílem přednášky je…</vt:lpstr>
      <vt:lpstr>Lean Startup - vymezení</vt:lpstr>
      <vt:lpstr>Lean Startup - vymezení</vt:lpstr>
      <vt:lpstr>Lean Startup </vt:lpstr>
      <vt:lpstr>Lean Startup </vt:lpstr>
      <vt:lpstr>Lean Startup – stanovení hlavních oblastí </vt:lpstr>
      <vt:lpstr>Lean Startup – Základní kameny metodiky </vt:lpstr>
      <vt:lpstr>Lean Startup – Základní kameny metodiky </vt:lpstr>
      <vt:lpstr>Lean Startup – Základní kameny metodiky </vt:lpstr>
      <vt:lpstr>Lean Startup – Základní kameny metodiky </vt:lpstr>
      <vt:lpstr>Lean Startup – aplikace štíhlého myšlení v procesu inovace</vt:lpstr>
      <vt:lpstr>Lean Startup – Základní prvky</vt:lpstr>
      <vt:lpstr>Lean Startup – Základní prvky</vt:lpstr>
      <vt:lpstr>Lean Startup – aplikace štíhlého myšlení v procesu inovace</vt:lpstr>
      <vt:lpstr>Lean Startup – Základní prvky</vt:lpstr>
      <vt:lpstr>Lean Startup – odkazy na zdroje a další informace</vt:lpstr>
      <vt:lpstr>Lean Startup – elitní soutěž BEST OF X</vt:lpstr>
      <vt:lpstr>Shrnutí </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171</cp:revision>
  <dcterms:created xsi:type="dcterms:W3CDTF">2016-07-06T15:42:34Z</dcterms:created>
  <dcterms:modified xsi:type="dcterms:W3CDTF">2021-05-11T05:45:37Z</dcterms:modified>
</cp:coreProperties>
</file>