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46" r:id="rId3"/>
    <p:sldId id="277" r:id="rId4"/>
    <p:sldId id="268" r:id="rId5"/>
    <p:sldId id="281" r:id="rId6"/>
    <p:sldId id="264" r:id="rId7"/>
    <p:sldId id="269" r:id="rId8"/>
    <p:sldId id="274" r:id="rId9"/>
    <p:sldId id="275" r:id="rId10"/>
    <p:sldId id="353" r:id="rId11"/>
    <p:sldId id="278" r:id="rId12"/>
    <p:sldId id="280" r:id="rId13"/>
    <p:sldId id="270" r:id="rId14"/>
    <p:sldId id="283" r:id="rId15"/>
    <p:sldId id="282" r:id="rId16"/>
    <p:sldId id="284" r:id="rId17"/>
    <p:sldId id="316" r:id="rId18"/>
    <p:sldId id="317" r:id="rId19"/>
    <p:sldId id="342" r:id="rId20"/>
    <p:sldId id="343" r:id="rId21"/>
    <p:sldId id="309" r:id="rId22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11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4489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9216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462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826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913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720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52739738/0bd792d438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bes.cz/nejbohatsi-cesi-202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dinnafirmaroku.cz/vysledky/" TargetMode="External"/><Relationship Id="rId4" Type="http://schemas.openxmlformats.org/officeDocument/2006/relationships/hyperlink" Target="https://www.czechtop100.cz/cs/projekty/zebricky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úspěšných podnikatelů a startupů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Žebříčky a ocenění úspěšných podnikatelů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cs-CZ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startupů a podnikatelů</a:t>
            </a: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65142" y="3003799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Rodinná firma EMCO, založená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1990.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 vlastní více než 50%  firmy, podíly mají i dvě dcery.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potravinářský průmysl</a:t>
            </a: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953220" y="972651"/>
            <a:ext cx="41040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EMCO je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lídrem tuzemského trhu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vyváží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40 zemí světa (40% podíl na českém trnu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müsli, v kaších více než 50 %). Hlavní konkurenti Nestlé,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Bonavita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Rupa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provozuje 4 výrobní závody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Česku, kde zaměstnává přes 200 lidí a jeden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Rusku.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2012 poprvé překročila svým prodejem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miliardu Kč.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Zdeněk Jahoda Martin Jahoda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Vítěz v soutěži </a:t>
            </a:r>
            <a:r>
              <a:rPr lang="cs-CZ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</a:t>
            </a: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Rodinná firma</a:t>
            </a:r>
            <a:b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roku 2017</a:t>
            </a: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299" t="12600" r="17314" b="44000"/>
          <a:stretch/>
        </p:blipFill>
        <p:spPr>
          <a:xfrm>
            <a:off x="319826" y="1651644"/>
            <a:ext cx="3319772" cy="12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9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65142" y="3003799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Rodinná firma EMCO, založená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1990. 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 vlastní více než 50%  firmy, podíly mají i dvě dcery.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potravinářský průmysl</a:t>
            </a: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6210" y="-11989"/>
            <a:ext cx="425217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Zajímavosti</a:t>
            </a: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Mills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je obchodní značka produktu firmy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území USA (distribuce ve Wall-Mart). Pouze u tří řetězců, dodává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Emco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zboží pod svojí značkou.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Kdo by si chtěl při návštěvě Kalifornie zakoupit nějaké to české müsli, asi by mezi regály dlouho neúspěšně bloudil. Zde se to totiž jmenuje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Granola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právě pod tímto označení si tyto produkty Američané kupují.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Dopravovat potraviny přes půl zeměkoule se společnosti vyplatí, ale pozor, pouze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lodní cestou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 další z klíčových faktorů úspěchu vidí Jahoda ve výběru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kvalitních zaměstnanců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Zdeněk Jahoda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„Považuji ho za důležité, i mně rozhodně pomohlo. Už z toho důvodu dnes požadujeme vysokoškolské vzdělání i pro kancelářské pozice. Škola dává rozhled, který později v podnikání i v zaměstnání oceníte.“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Zdeněk Jahoda Martin Jahoda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Vítěz v soutěži </a:t>
            </a:r>
            <a:r>
              <a:rPr lang="cs-CZ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</a:t>
            </a: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Rodinná firma </a:t>
            </a:r>
            <a:b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2017</a:t>
            </a: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9299" t="12600" r="17314" b="44000"/>
          <a:stretch/>
        </p:blipFill>
        <p:spPr>
          <a:xfrm>
            <a:off x="319826" y="1572443"/>
            <a:ext cx="3319772" cy="12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5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65142" y="3003799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Dlouholeté kamarády a dnes i švagry Bohumíra 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Blachuta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Ericha Stavaře lákala technika a obchod už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 vysokoškolských studií.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nulovým kapitálem, ale zato s chutí něco vytvořit tak v roce 1992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moravskoslezských Bolaticích vznikla ISOTRA a.s.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76210" y="-11989"/>
            <a:ext cx="4252174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ISOTRA se řadí mezi přední a největší výrobce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stínicí techniky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nás i ve světě (40 zemí, progresivní trhy Japonsko, Austrálie).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portfoliu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ISOTRY jsou interiérové, exteriérové žaluzie, látkové rolety, solární žaluzie, japonské stěny, sítě proti hmyzu nebo markýzy.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Celosvětově jako jediní v oboru nabízí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služb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– umí vyvinout výrobek a komponenty, navrhnout design, zařídit testování, certifikaci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dodat kompletní technologii. Společnost má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užitných vzorů a 6 patentových vynálezů.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držiteli několika prestižních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ocenění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včetně mezinárodně uznávaného hodnocení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Rating </a:t>
            </a:r>
            <a:b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kvalitu a důvěryhodnost nebo třetího místa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ocenění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Českých lídrů Moravskoslezského kraje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Bohumír </a:t>
            </a:r>
            <a:r>
              <a:rPr lang="cs-CZ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Blachut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Erich Stavař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podnikatel roku 2017 </a:t>
            </a:r>
            <a:b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Moravskoslezského kraje roku </a:t>
            </a:r>
            <a:endParaRPr lang="cs-CZ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20" y="1624601"/>
            <a:ext cx="248738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1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419872" y="866531"/>
            <a:ext cx="4320480" cy="3096344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Socialbakers</a:t>
            </a:r>
            <a:r>
              <a:rPr lang="cs-CZ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a.s. – Jan </a:t>
            </a:r>
            <a:r>
              <a:rPr lang="cs-CZ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Řežáb</a:t>
            </a: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letech 2015 a 2016 jej časopis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zařadil na seznam </a:t>
            </a:r>
            <a:b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podnikatelských osobností mladších 30 let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kategorii marketing.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Prosadil se v kategorii </a:t>
            </a:r>
            <a:r>
              <a:rPr lang="cs-CZ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a reklama 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pomáhá firmám měřit úspěšnost na komunitních sítích jako je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LinkedIn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Google+. 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zákazníky společnosti patří třeba firmy  Nestlé,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Lenovo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Danone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Microsoft, Samsung, Lufthansa, L'Oréal,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Disney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KLM, </a:t>
            </a:r>
            <a:r>
              <a:rPr 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Henkel</a:t>
            </a:r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NHL nebo Lamborghini.</a:t>
            </a:r>
          </a:p>
          <a:p>
            <a:endParaRPr 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více než 300 zaměstnanců a 11 poboček po celém světě. Od investorů již obdržela přes 34 milionů dolarů (789,4 milionů Kč).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ÚSPĚŠNÝ STARTUP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794581"/>
            <a:ext cx="2304256" cy="135544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438" t="17365" r="23226" b="5200"/>
          <a:stretch/>
        </p:blipFill>
        <p:spPr>
          <a:xfrm>
            <a:off x="251519" y="2232211"/>
            <a:ext cx="3106413" cy="249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9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77048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Carun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Pharmacy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s.r.o. (konopné lékárny, konopnyshop.cz), zakladatel 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Jiří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Stabla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značka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Carun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provozuje konopné lékárny –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franchisové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provozovny, prodává v EU, Florida, Čína.</a:t>
            </a:r>
          </a:p>
          <a:p>
            <a:pPr marL="0" indent="0">
              <a:buNone/>
            </a:pP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Další příběhy…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211710"/>
            <a:ext cx="3129136" cy="2088699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2139702"/>
            <a:ext cx="3168352" cy="21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9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811960" y="866530"/>
            <a:ext cx="4216424" cy="343341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Krypto </a:t>
            </a:r>
            <a:r>
              <a:rPr 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SIGNALS</a:t>
            </a:r>
          </a:p>
          <a:p>
            <a:pPr marL="0" indent="0">
              <a:buNone/>
            </a:pPr>
            <a:endParaRPr 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 </a:t>
            </a:r>
            <a:r>
              <a:rPr lang="cs-CZ" sz="15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kryptoměnový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Vývojáři Pavel Volek a Pavel Němec.</a:t>
            </a:r>
          </a:p>
          <a:p>
            <a:endParaRPr lang="cs-CZ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předprodeji vybral ICO již za 1 364 ETH (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Etherum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 hodnotě přes 983 tisíc dolarů.</a:t>
            </a:r>
          </a:p>
          <a:p>
            <a:endParaRPr lang="cs-CZ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Signals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vytváří platformu, kde je možné na bázi historických dat a umělé inteligence sledovat indikátory možného vývoje měn a podle nich přizpůsobit své obchodování </a:t>
            </a:r>
            <a:r>
              <a:rPr lang="cs-CZ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kryptoměn</a:t>
            </a:r>
            <a:r>
              <a:rPr lang="cs-CZ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cílem maximalizovat profit. 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ÚSPĚŠNÝ STARTUP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76407"/>
            <a:ext cx="3218839" cy="268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4968552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Spendee</a:t>
            </a:r>
            <a:r>
              <a:rPr lang="nl-NL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nl-NL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Nejlepším Startupem 2017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(společnost založena 14. března 2017)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appka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snadný management a přehled financí. Účastník Google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</a:t>
            </a:r>
            <a:b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(San Francisco) a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WeXelerate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(Vídeň).</a:t>
            </a: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světová aplikace pro monitorování financí – </a:t>
            </a:r>
            <a:b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 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2,5 miliónu stažení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přes 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 tisíc registrovaných uživate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lů z více než 180 zemí světa.</a:t>
            </a:r>
          </a:p>
          <a:p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Klíčoví lidé: </a:t>
            </a:r>
          </a:p>
          <a:p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David Nevečeřal (CEO)</a:t>
            </a:r>
          </a:p>
          <a:p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Jakub </a:t>
            </a:r>
            <a:r>
              <a:rPr lang="cs-CZ" altLang="cs-CZ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Sechter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Josef Martinec</a:t>
            </a: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Další příběhy…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3446941"/>
            <a:ext cx="1908212" cy="11410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4"/>
          <a:srcRect l="2750" t="13601" r="35039" b="13601"/>
          <a:stretch/>
        </p:blipFill>
        <p:spPr>
          <a:xfrm>
            <a:off x="5422611" y="1491630"/>
            <a:ext cx="339130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820891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Infinity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s.r.o. </a:t>
            </a:r>
            <a:b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(vznikl spojením spolupráce SU OPF a společnosti (investora) </a:t>
            </a:r>
            <a:r>
              <a:rPr lang="cs-CZ" altLang="cs-CZ" sz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Rekochem</a:t>
            </a: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s.r.o.)</a:t>
            </a:r>
          </a:p>
          <a:p>
            <a:pPr marL="0" indent="0">
              <a:buNone/>
            </a:pP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 – první prototyp			Finální produkt</a:t>
            </a:r>
            <a:b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Další příběhy…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8CB8B9A-D29D-42F9-A8B7-33F6AD992D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25" t="40200" r="41338" b="46016"/>
          <a:stretch/>
        </p:blipFill>
        <p:spPr>
          <a:xfrm>
            <a:off x="204560" y="2253552"/>
            <a:ext cx="3744416" cy="99643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CE099E1-C909-4BA2-92C6-8F1FD3DAC3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51" t="33201" r="17713" b="26201"/>
          <a:stretch/>
        </p:blipFill>
        <p:spPr>
          <a:xfrm>
            <a:off x="4247964" y="2067694"/>
            <a:ext cx="3960440" cy="166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9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3384376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Infinity </a:t>
            </a:r>
            <a:r>
              <a:rPr lang="cs-CZ" altLang="cs-CZ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innovative</a:t>
            </a: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s.r.o.</a:t>
            </a:r>
          </a:p>
          <a:p>
            <a:pPr marL="0" indent="0">
              <a:buNone/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 - LEVIT PEN</a:t>
            </a:r>
            <a:endParaRPr lang="cs-CZ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Produktové video </a:t>
            </a:r>
            <a: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https://vimeo.com/252739738/0bd792d438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cs-CZ" altLang="cs-CZ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184576" cy="507703"/>
          </a:xfrm>
        </p:spPr>
        <p:txBody>
          <a:bodyPr/>
          <a:lstStyle/>
          <a:p>
            <a:r>
              <a:rPr lang="cs-CZ" dirty="0"/>
              <a:t>Další příběhy…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8A7E6D5-6356-4990-A88C-E0AB874FDC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72" t="34600" r="20076" b="30401"/>
          <a:stretch/>
        </p:blipFill>
        <p:spPr>
          <a:xfrm>
            <a:off x="3347864" y="1452856"/>
            <a:ext cx="5098166" cy="2237787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9A8B6D8-1791-4D35-872A-DA0E6D1BF8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04" y="3219822"/>
            <a:ext cx="1235968" cy="1235968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8A158412-A961-4FF5-8C0B-C29BD9B16C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3219822"/>
            <a:ext cx="1235968" cy="1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3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Hledejte inspiraci pro podnikatelské aktivity.</a:t>
            </a:r>
          </a:p>
          <a:p>
            <a:endParaRPr lang="cs-CZ" sz="1400" dirty="0"/>
          </a:p>
          <a:p>
            <a:r>
              <a:rPr lang="cs-CZ" sz="1400" dirty="0"/>
              <a:t>Buďte proaktivní a udělejte si pořádek sami v sobě.</a:t>
            </a:r>
          </a:p>
          <a:p>
            <a:endParaRPr lang="cs-CZ" sz="1400" dirty="0"/>
          </a:p>
          <a:p>
            <a:r>
              <a:rPr lang="cs-CZ" sz="1400" dirty="0"/>
              <a:t>Pracujte s doporučeními „proč se nebát“ podnikat.</a:t>
            </a:r>
          </a:p>
          <a:p>
            <a:endParaRPr lang="cs-CZ" sz="1400" dirty="0"/>
          </a:p>
          <a:p>
            <a:r>
              <a:rPr lang="cs-CZ" sz="1400" dirty="0"/>
              <a:t>Vnitřní motivace a pozitivní myšlení je hnací silou úspěšnému podnikání.</a:t>
            </a:r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Ocenění a žebříčky TOP podnikatelů: Forbes, EY podnikatel roku, czechtop100.cz, Czech Stability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Rodinná firma roku 2017.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úspěšných startupů a podnikatelů.</a:t>
            </a: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…poskytnout inspirující příběhy podnikatelů a jejich touhy po dosažení míry „úspěchu“ a trvalé udržitelnosti podnikatelských aktivit.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Vybrané zajímavé nápady mohou být inspirací, jak Vaše podnikatelské myšlenky posunout dál…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77048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podnikatel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cs-CZ" altLang="cs-CZ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roku, kraje, technologický podnikatel, </a:t>
            </a:r>
            <a:b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mladý podnikatel, společensky prospěšný podnikatel.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https://forbes.cz/nejbohatsi-cesi-2020/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altLang="cs-C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Hodnotí se podnikatelský duch, inovace, osobní vliv, čestnost, strategická orientace, finanční výsledky, celostátní/mezinárodní dopad.</a:t>
            </a:r>
          </a:p>
          <a:p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žebříček 70 nejbohatších Čechů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https://forbes.cz/nejbohatsi-cesi-2020/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altLang="cs-C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posuzuje se majetek, up &amp; </a:t>
            </a:r>
            <a:r>
              <a:rPr lang="cs-CZ" altLang="cs-CZ" sz="1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cs-CZ" altLang="cs-C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nováčci, nejstarší, nejmladší.</a:t>
            </a:r>
          </a:p>
          <a:p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czechtop100.cz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sestavuje 100 nejvýznamnějších firem ČR, </a:t>
            </a:r>
            <a:b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obdivovaných firem ČR, Czech Stability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https://www.czechtop100.cz/cs/projekty/zebricky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bank </a:t>
            </a:r>
            <a:r>
              <a:rPr lang="cs-CZ" altLang="cs-CZ" sz="23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Rodinná firma roku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http://www.rodinnafirmaroku.cz/vysledky/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cs-CZ" altLang="cs-C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Organizuje Asociace malých a středních podniků a živnostníků ČR</a:t>
            </a:r>
          </a:p>
          <a:p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Ocenění, žebříčky</a:t>
            </a:r>
          </a:p>
        </p:txBody>
      </p:sp>
    </p:spTree>
    <p:extLst>
      <p:ext uri="{BB962C8B-B14F-4D97-AF65-F5344CB8AC3E}">
        <p14:creationId xmlns:p14="http://schemas.microsoft.com/office/powerpoint/2010/main" val="17042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15566"/>
            <a:ext cx="770485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2005: Ladislav Kraus,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Bochemie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2006: Pavel Juříček,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Brano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2007: Tadeáš Franek,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Refrasil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2008: Milan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Canibal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Karvinská hornická nemocnice</a:t>
            </a: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2009: Pavel Bartoš,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Fite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2010: Adam, Valdemar a Mariusz Walachové,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Walmark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2011: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Jannis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Samaras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Kofola</a:t>
            </a: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2012: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Mieczyslaw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Molenda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Gascontrol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2013: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Gevorg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Avetisjan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Marlenka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2014: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Gevorg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Avetisjan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Marlenka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2015: Rudolf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Gregořica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Lanex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2016: Jan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Hasík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HSF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2017: Bohumír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Blachut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Erich Stavař,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Isotra</a:t>
            </a: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2018: Pavel </a:t>
            </a:r>
            <a:r>
              <a:rPr lang="cs-CZ" altLang="cs-CZ" sz="23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Mohelník</a:t>
            </a: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FERRIT s.r.o.</a:t>
            </a:r>
          </a:p>
          <a:p>
            <a:pPr marL="0" indent="0">
              <a:buNone/>
            </a:pPr>
            <a:r>
              <a:rPr lang="cs-CZ" altLang="cs-CZ" sz="23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2020: Jaroslav Drahoš, FINIDR s.r.o.</a:t>
            </a:r>
          </a:p>
          <a:p>
            <a:pPr marL="0" indent="0">
              <a:buNone/>
            </a:pPr>
            <a:endParaRPr lang="cs-CZ" altLang="cs-CZ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8064896" cy="507703"/>
          </a:xfrm>
        </p:spPr>
        <p:txBody>
          <a:bodyPr/>
          <a:lstStyle/>
          <a:p>
            <a:r>
              <a:rPr lang="cs-CZ" dirty="0"/>
              <a:t>EY PODNIKATEL ROKU - MSK</a:t>
            </a:r>
          </a:p>
        </p:txBody>
      </p:sp>
    </p:spTree>
    <p:extLst>
      <p:ext uri="{BB962C8B-B14F-4D97-AF65-F5344CB8AC3E}">
        <p14:creationId xmlns:p14="http://schemas.microsoft.com/office/powerpoint/2010/main" val="33024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78410" y="2787775"/>
            <a:ext cx="2829140" cy="1800199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 a CEO populárního vyhledávače letenek Kiwi.com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Narozen 1988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Vzdělání: NEWTON 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Brno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mladší bratr herců Vladimíra Dlouhého a Michala Dlouhého.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51920" y="843559"/>
            <a:ext cx="41040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Založil úspěšný vyhledávač letenek (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Skypicker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dnes Kiwi.com, ), který pracuje na principu algoritmu, jenž vyhledává lety všech dopravců,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těch, kteří mezi sebou jinak nespolupracují.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Kiwi.com se umístila na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příčce </a:t>
            </a:r>
            <a:b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žebříčku 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Deloitte</a:t>
            </a: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Technology Fast 500 </a:t>
            </a:r>
            <a:b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region Evropy, Blízkého východu a Afriky.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růstem tržeb o 7165 procent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mezi roky 2013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2016 se tak zároveň stala nejlépe hodnocenou českou společností, která se v žebříčku za celou historii soutěže objevila.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Tržby společnosti v roce 2016 byly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 mld. Kč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rok 2017 20 mld. Kč.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Oliver Dlouhý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(Začínající podnikatel roku 2017,</a:t>
            </a:r>
            <a:b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finalista EY podnikatel roku 2017 </a:t>
            </a:r>
            <a:b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Jihomoravského kraje)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377805"/>
            <a:ext cx="2455676" cy="137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520898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 a dnes spolumajitel </a:t>
            </a:r>
            <a:b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 manželkou vlastní 33 procent) mezinárodní skupiny 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Linet</a:t>
            </a:r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Narozen 1953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Vystudoval  kybernetiku na Českém vysokém učení technickém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zdravotnická technika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8512" y="267494"/>
            <a:ext cx="41040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Linet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Group, ročně vyrobí a prodá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tisíc zdravotnických postelí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Firmu založil v roce 1990, dnes patří mezi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největší světové výrobce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(obchoduje ve více než 100 zemích).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Loňský rok mu ale moc velkou radost neudělal – ve Spojených státech klesly investice do zdravotnictví kvůli negativnímu postoji Donalda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Obama Care, ve státech Perského zálivu zase kvůli vyšším výdajům na armádu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bezpečnost. </a:t>
            </a:r>
          </a:p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Investuje do moderních technologií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internetových projektů prostřednictvím fondů, jako je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Zbyněk Frolík 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 41. místo, 2017</a:t>
            </a: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059582"/>
            <a:ext cx="2319636" cy="13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3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88132" y="2762348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1997 vyhrál výběrové řízení na odkup majoritního podílu ve společnosti Agrostroj Pelhřimov.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Narozen 1950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strojírenství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Rodinná firma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8512" y="267494"/>
            <a:ext cx="41040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Agrostroj Pelhřimov je nejvýznamnějším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výrobcem zemědělské techniky v ČR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největším univerzálním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kooperantem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Evropě.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Výrobní program tvoří vlastní finální stroje, nástrojářská výroba a z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více než 90 procent dodávky strojů a montážních celků v rámci kooperací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 významné nadnárodní společnosti, jako jsou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Claas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John Deere, Krone, DAF, </a:t>
            </a:r>
            <a:r>
              <a:rPr 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Scania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Volvo a další.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současnosti firma dodává do 36 závodů po celém světě a export činí 98 %. Skupina Agrostroj zaměstnává okolo 2 600 lidí a v roce 2016 měla obrat 4,62 miliard korun.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Postavil největší krytou výrobní halu po revoluci (6,5 hektaru).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Lubomír Stoklásek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Podnikatel roku 2017 – vítěz</a:t>
            </a:r>
          </a:p>
          <a:p>
            <a:r>
              <a:rPr lang="cs-CZ" sz="11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Forbes</a:t>
            </a: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30. místo (6,4 mld.)</a:t>
            </a: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883" y="1234790"/>
            <a:ext cx="1816217" cy="136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6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2699612"/>
            <a:ext cx="2829140" cy="1872207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Spoluzakladatel a spolumajitel společnosti TESCOMA </a:t>
            </a:r>
            <a:r>
              <a:rPr lang="cs-CZ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s.r.o</a:t>
            </a: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roce 2004 tržby společnosti poprvé překročily 1 mld. Kč, současnost přes 2 mld. Kč.</a:t>
            </a:r>
          </a:p>
          <a:p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Obor: kuchyňské potřeby</a:t>
            </a:r>
          </a:p>
          <a:p>
            <a:pPr marL="0" indent="0">
              <a:buNone/>
            </a:pPr>
            <a:endParaRPr lang="cs-CZ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828512" y="267494"/>
            <a:ext cx="4104076" cy="3888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Společnost TESCOMA patří mezi světové výrobce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kuchyňských potřeb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Jsou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jedničkou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českém a slovenském trhu, ale přední pozici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vybudovali také ve světě. 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Stěžejními zahraničními trhy jsou pro ně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Itálie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Rusko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Slovensko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V zahraničí mají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tisíce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prodejen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světových metropolích, expandují ale i do Číny a rozvojových zemí.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 do kuchyně nejen prodávají, ale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vlastním </a:t>
            </a:r>
            <a:r>
              <a:rPr 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centru 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také vyvíjejí a testují. Řada výrobků nese označení světový patent, výrobky TESCOMA dostávají prestižní světová ocenění, např.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Design </a:t>
            </a:r>
            <a:r>
              <a:rPr lang="cs-CZ" sz="1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americkém Chicagu,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SOLUTIONS!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nebo cenu odborné poroty </a:t>
            </a:r>
            <a:b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největším evropském veletrhu </a:t>
            </a:r>
            <a:r>
              <a:rPr lang="cs-CZ" sz="1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Ambiente</a:t>
            </a: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 Frankfurtu nad Mohanem.</a:t>
            </a: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 Chmela</a:t>
            </a:r>
            <a:b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 Podnikatel roku 2016 - vítěz)</a:t>
            </a: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3"/>
          <a:srcRect l="11734" t="1001" r="51867" b="59800"/>
          <a:stretch/>
        </p:blipFill>
        <p:spPr>
          <a:xfrm>
            <a:off x="943598" y="1043428"/>
            <a:ext cx="2072228" cy="148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8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10932</TotalTime>
  <Words>1905</Words>
  <Application>Microsoft Office PowerPoint</Application>
  <PresentationFormat>Předvádění na obrazovce (16:9)</PresentationFormat>
  <Paragraphs>250</Paragraphs>
  <Slides>21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SLU</vt:lpstr>
      <vt:lpstr>Příklady úspěšných podnikatelů a startupů </vt:lpstr>
      <vt:lpstr>Struktura přednášky</vt:lpstr>
      <vt:lpstr>Cílem přednášky je…</vt:lpstr>
      <vt:lpstr>Ocenění, žebříčky</vt:lpstr>
      <vt:lpstr>EY PODNIKATEL ROKU - MSK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ÚSPĚŠNÝ STARTUP</vt:lpstr>
      <vt:lpstr>Další příběhy…</vt:lpstr>
      <vt:lpstr>ÚSPĚŠNÝ STARTUP</vt:lpstr>
      <vt:lpstr>Další příběhy…</vt:lpstr>
      <vt:lpstr>Další příběhy…</vt:lpstr>
      <vt:lpstr>Další příběhy…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151</cp:revision>
  <dcterms:created xsi:type="dcterms:W3CDTF">2016-07-06T15:42:34Z</dcterms:created>
  <dcterms:modified xsi:type="dcterms:W3CDTF">2021-05-17T19:48:24Z</dcterms:modified>
</cp:coreProperties>
</file>