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56" r:id="rId2"/>
    <p:sldId id="314" r:id="rId3"/>
    <p:sldId id="315" r:id="rId4"/>
    <p:sldId id="310" r:id="rId5"/>
    <p:sldId id="313" r:id="rId6"/>
    <p:sldId id="344" r:id="rId7"/>
    <p:sldId id="318" r:id="rId8"/>
    <p:sldId id="319" r:id="rId9"/>
    <p:sldId id="320" r:id="rId10"/>
    <p:sldId id="321" r:id="rId11"/>
    <p:sldId id="322" r:id="rId12"/>
    <p:sldId id="345" r:id="rId13"/>
    <p:sldId id="346" r:id="rId14"/>
    <p:sldId id="323" r:id="rId15"/>
    <p:sldId id="324" r:id="rId16"/>
    <p:sldId id="325" r:id="rId17"/>
    <p:sldId id="326" r:id="rId18"/>
    <p:sldId id="327" r:id="rId19"/>
    <p:sldId id="347" r:id="rId20"/>
    <p:sldId id="338" r:id="rId21"/>
    <p:sldId id="328" r:id="rId22"/>
    <p:sldId id="348" r:id="rId23"/>
    <p:sldId id="349" r:id="rId24"/>
    <p:sldId id="350" r:id="rId25"/>
    <p:sldId id="351" r:id="rId26"/>
    <p:sldId id="352" r:id="rId27"/>
    <p:sldId id="330" r:id="rId28"/>
    <p:sldId id="353" r:id="rId29"/>
    <p:sldId id="336" r:id="rId30"/>
    <p:sldId id="339" r:id="rId31"/>
    <p:sldId id="354" r:id="rId32"/>
    <p:sldId id="355" r:id="rId33"/>
    <p:sldId id="341" r:id="rId34"/>
    <p:sldId id="342" r:id="rId35"/>
    <p:sldId id="343" r:id="rId36"/>
    <p:sldId id="309" r:id="rId37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12C8C85-51F0-491E-9774-3900AFEF0FD7}" styleName="Světlý styl 2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902" y="6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37289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60262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61147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19998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5694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Představení struktury seminární práce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395536" y="2499742"/>
            <a:ext cx="5256584" cy="208823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 k požadavkům a nárokům na seminární práci </a:t>
            </a:r>
            <a:br>
              <a:rPr lang="cs-CZ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cs-CZ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Obsahové zaměření, struktura, organizace podnikatelského plánu…</a:t>
            </a:r>
          </a:p>
          <a:p>
            <a:pPr marL="0" indent="0" algn="r">
              <a:buNone/>
            </a:pPr>
            <a:endParaRPr lang="cs-CZ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23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23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23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23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23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23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23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23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23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23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084168" y="3723878"/>
            <a:ext cx="2888103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Pavel Adámek, Ph.D.</a:t>
            </a:r>
          </a:p>
          <a:p>
            <a:pPr algn="r"/>
            <a:r>
              <a:rPr lang="pl-PL" altLang="cs-CZ" sz="900" b="1" i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adamek@opf.slu.cz</a:t>
            </a:r>
          </a:p>
          <a:p>
            <a:pPr algn="r"/>
            <a:r>
              <a:rPr lang="pl-PL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endParaRPr lang="cs-CZ" altLang="cs-CZ" sz="9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20080" y="972652"/>
            <a:ext cx="3024336" cy="3471306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Popis společnosti se dá rozdělit do následujících 4 částí:</a:t>
            </a:r>
          </a:p>
          <a:p>
            <a:pPr marL="0" indent="0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informace o společnosti</a:t>
            </a:r>
          </a:p>
          <a:p>
            <a:pPr>
              <a:buFont typeface="+mj-lt"/>
              <a:buAutoNum type="arabicPeriod"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Vize</a:t>
            </a:r>
          </a:p>
          <a:p>
            <a:pPr>
              <a:buFont typeface="+mj-lt"/>
              <a:buAutoNum type="arabicPeriod"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Partneři</a:t>
            </a:r>
          </a:p>
          <a:p>
            <a:pPr>
              <a:buFont typeface="+mj-lt"/>
              <a:buAutoNum type="arabicPeriod"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Investor </a:t>
            </a:r>
          </a:p>
          <a:p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20463" y="267494"/>
            <a:ext cx="4104456" cy="37593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endParaRPr lang="cs-CZ" sz="1400" b="1" dirty="0"/>
          </a:p>
          <a:p>
            <a:pPr marL="0" indent="0">
              <a:buNone/>
              <a:defRPr/>
            </a:pPr>
            <a:endParaRPr lang="cs-CZ" sz="1400" b="1" dirty="0"/>
          </a:p>
          <a:p>
            <a:pPr marL="0" indent="0">
              <a:buNone/>
              <a:defRPr/>
            </a:pPr>
            <a:r>
              <a:rPr lang="cs-CZ" sz="1400" b="1" dirty="0"/>
              <a:t>Základní informace o společnosti</a:t>
            </a:r>
            <a:endParaRPr lang="cs-CZ" sz="1400" dirty="0"/>
          </a:p>
          <a:p>
            <a:pPr>
              <a:defRPr/>
            </a:pPr>
            <a:r>
              <a:rPr lang="cs-CZ" sz="1400" dirty="0"/>
              <a:t>Druh podnikání a odvětví</a:t>
            </a:r>
          </a:p>
          <a:p>
            <a:pPr>
              <a:defRPr/>
            </a:pPr>
            <a:r>
              <a:rPr lang="cs-CZ" sz="1400" dirty="0"/>
              <a:t>Právní subjektivita</a:t>
            </a:r>
          </a:p>
          <a:p>
            <a:pPr>
              <a:defRPr/>
            </a:pPr>
            <a:r>
              <a:rPr lang="cs-CZ" sz="1400" dirty="0"/>
              <a:t>Vlastnictví firmy/management</a:t>
            </a:r>
          </a:p>
          <a:p>
            <a:pPr>
              <a:defRPr/>
            </a:pPr>
            <a:r>
              <a:rPr lang="cs-CZ" sz="1400" dirty="0"/>
              <a:t>Založení podniku</a:t>
            </a:r>
          </a:p>
          <a:p>
            <a:pPr>
              <a:defRPr/>
            </a:pPr>
            <a:r>
              <a:rPr lang="cs-CZ" sz="1400" dirty="0"/>
              <a:t>Lokace</a:t>
            </a:r>
          </a:p>
          <a:p>
            <a:pPr>
              <a:defRPr/>
            </a:pPr>
            <a:r>
              <a:rPr lang="cs-CZ" sz="1400" dirty="0"/>
              <a:t>Majetek, zařízení a zázemí</a:t>
            </a:r>
          </a:p>
          <a:p>
            <a:pPr>
              <a:defRPr/>
            </a:pPr>
            <a:r>
              <a:rPr lang="cs-CZ" sz="1400" dirty="0"/>
              <a:t>Relevantní historie (významné milníky, úspěchy)</a:t>
            </a:r>
          </a:p>
          <a:p>
            <a:pPr marL="0" indent="0">
              <a:buNone/>
              <a:defRPr/>
            </a:pPr>
            <a:endParaRPr lang="cs-CZ" sz="1400" b="1" dirty="0"/>
          </a:p>
          <a:p>
            <a:pPr marL="0" indent="0">
              <a:buNone/>
              <a:defRPr/>
            </a:pPr>
            <a:r>
              <a:rPr lang="cs-CZ" sz="1400" b="1" dirty="0"/>
              <a:t>Vize</a:t>
            </a:r>
          </a:p>
          <a:p>
            <a:pPr>
              <a:defRPr/>
            </a:pPr>
            <a:r>
              <a:rPr lang="cs-CZ" sz="1400" dirty="0"/>
              <a:t>    Poslání</a:t>
            </a:r>
          </a:p>
          <a:p>
            <a:pPr>
              <a:defRPr/>
            </a:pPr>
            <a:r>
              <a:rPr lang="cs-CZ" sz="1400" dirty="0"/>
              <a:t>    Fáze, v níž se společnost nachází</a:t>
            </a:r>
          </a:p>
          <a:p>
            <a:pPr>
              <a:defRPr/>
            </a:pPr>
            <a:r>
              <a:rPr lang="cs-CZ" sz="1400" dirty="0"/>
              <a:t>    Plán realizace start-</a:t>
            </a:r>
            <a:r>
              <a:rPr lang="cs-CZ" sz="1400" dirty="0" err="1"/>
              <a:t>upové</a:t>
            </a:r>
            <a:r>
              <a:rPr lang="cs-CZ" sz="1400" dirty="0"/>
              <a:t> fáze</a:t>
            </a:r>
          </a:p>
          <a:p>
            <a:pPr>
              <a:defRPr/>
            </a:pPr>
            <a:r>
              <a:rPr lang="cs-CZ" sz="1400" dirty="0"/>
              <a:t>    Budoucí rozvoj společnosti</a:t>
            </a:r>
          </a:p>
          <a:p>
            <a:pPr>
              <a:defRPr/>
            </a:pPr>
            <a:endParaRPr lang="cs-CZ" sz="1400" dirty="0">
              <a:latin typeface="Calibri" panose="020F0502020204030204" pitchFamily="34" charset="0"/>
            </a:endParaRPr>
          </a:p>
          <a:p>
            <a:pPr>
              <a:defRPr/>
            </a:pPr>
            <a:endParaRPr lang="cs-CZ" sz="2000" dirty="0">
              <a:latin typeface="Calibri" panose="020F0502020204030204" pitchFamily="34" charset="0"/>
            </a:endParaRPr>
          </a:p>
          <a:p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Popis společnosti</a:t>
            </a:r>
          </a:p>
          <a:p>
            <a:pPr algn="l"/>
            <a:endParaRPr lang="pl-PL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14333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20080" y="972652"/>
            <a:ext cx="3024336" cy="3471306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Popis společnosti se dá rozdělit do následujících 4 částí:</a:t>
            </a:r>
          </a:p>
          <a:p>
            <a:pPr marL="0" indent="0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informace o společnosti</a:t>
            </a:r>
          </a:p>
          <a:p>
            <a:pPr>
              <a:buFont typeface="+mj-lt"/>
              <a:buAutoNum type="arabicPeriod"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Vize</a:t>
            </a:r>
          </a:p>
          <a:p>
            <a:pPr>
              <a:buFont typeface="+mj-lt"/>
              <a:buAutoNum type="arabicPeriod"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Partneři</a:t>
            </a:r>
          </a:p>
          <a:p>
            <a:pPr>
              <a:buFont typeface="+mj-lt"/>
              <a:buAutoNum type="arabicPeriod"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Investor </a:t>
            </a:r>
          </a:p>
          <a:p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20463" y="267494"/>
            <a:ext cx="4104456" cy="37593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endParaRPr lang="cs-CZ" sz="1400" b="1" dirty="0"/>
          </a:p>
          <a:p>
            <a:pPr marL="0" indent="0">
              <a:buNone/>
              <a:defRPr/>
            </a:pPr>
            <a:endParaRPr lang="cs-CZ" sz="1400" b="1" dirty="0"/>
          </a:p>
          <a:p>
            <a:pPr marL="0" indent="0">
              <a:buNone/>
              <a:defRPr/>
            </a:pPr>
            <a:endParaRPr lang="cs-CZ" sz="1400" b="1" dirty="0"/>
          </a:p>
          <a:p>
            <a:pPr marL="0" indent="0">
              <a:buNone/>
              <a:defRPr/>
            </a:pPr>
            <a:r>
              <a:rPr lang="cs-CZ" sz="1400" b="1" dirty="0"/>
              <a:t>Partneři</a:t>
            </a:r>
          </a:p>
          <a:p>
            <a:pPr>
              <a:defRPr/>
            </a:pPr>
            <a:r>
              <a:rPr lang="cs-CZ" sz="1400" dirty="0"/>
              <a:t>    Vyjmenování strategických partnerů</a:t>
            </a:r>
          </a:p>
          <a:p>
            <a:pPr>
              <a:defRPr/>
            </a:pPr>
            <a:r>
              <a:rPr lang="cs-CZ" sz="1400" dirty="0"/>
              <a:t>    Potencionální partneři</a:t>
            </a:r>
          </a:p>
          <a:p>
            <a:pPr>
              <a:defRPr/>
            </a:pPr>
            <a:r>
              <a:rPr lang="cs-CZ" sz="1400" dirty="0"/>
              <a:t>    Přínos spolupráce</a:t>
            </a:r>
          </a:p>
          <a:p>
            <a:pPr>
              <a:defRPr/>
            </a:pPr>
            <a:endParaRPr lang="cs-CZ" sz="1400" dirty="0"/>
          </a:p>
          <a:p>
            <a:pPr>
              <a:defRPr/>
            </a:pPr>
            <a:endParaRPr lang="cs-CZ" sz="1400" dirty="0"/>
          </a:p>
          <a:p>
            <a:pPr marL="0" indent="0">
              <a:buNone/>
              <a:defRPr/>
            </a:pPr>
            <a:r>
              <a:rPr lang="cs-CZ" sz="1400" b="1" dirty="0"/>
              <a:t>Investor(</a:t>
            </a:r>
            <a:r>
              <a:rPr lang="cs-CZ" sz="1400" b="1" dirty="0" err="1"/>
              <a:t>ři</a:t>
            </a:r>
            <a:r>
              <a:rPr lang="cs-CZ" sz="1400" b="1" dirty="0"/>
              <a:t>)</a:t>
            </a:r>
          </a:p>
          <a:p>
            <a:pPr>
              <a:defRPr/>
            </a:pPr>
            <a:r>
              <a:rPr lang="cs-CZ" sz="1400" dirty="0"/>
              <a:t>nároky, forma spolupráce (skrytý společník, jednatel, spolumajitel…)</a:t>
            </a:r>
          </a:p>
          <a:p>
            <a:pPr>
              <a:defRPr/>
            </a:pPr>
            <a:r>
              <a:rPr lang="cs-CZ" sz="1400" dirty="0"/>
              <a:t>finanční/strategická pomoc výše investice versus podíl</a:t>
            </a:r>
          </a:p>
          <a:p>
            <a:pPr>
              <a:defRPr/>
            </a:pPr>
            <a:endParaRPr lang="cs-CZ" sz="2800" dirty="0"/>
          </a:p>
          <a:p>
            <a:pPr>
              <a:defRPr/>
            </a:pPr>
            <a:endParaRPr lang="cs-CZ" sz="1400" dirty="0">
              <a:latin typeface="Calibri" panose="020F0502020204030204" pitchFamily="34" charset="0"/>
            </a:endParaRPr>
          </a:p>
          <a:p>
            <a:pPr>
              <a:defRPr/>
            </a:pPr>
            <a:endParaRPr lang="cs-CZ" sz="2000" dirty="0">
              <a:latin typeface="Calibri" panose="020F0502020204030204" pitchFamily="34" charset="0"/>
            </a:endParaRPr>
          </a:p>
          <a:p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Popis společnosti</a:t>
            </a:r>
          </a:p>
          <a:p>
            <a:pPr algn="l"/>
            <a:endParaRPr lang="pl-PL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66088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20080" y="972652"/>
            <a:ext cx="3024336" cy="3471306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 bude fungovat obchodní model???</a:t>
            </a:r>
          </a:p>
          <a:p>
            <a:pPr marL="0" indent="0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Monetizace myšlenky?</a:t>
            </a:r>
          </a:p>
          <a:p>
            <a:pPr marL="0" indent="0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Devět částí modelu</a:t>
            </a:r>
          </a:p>
          <a:p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20463" y="267494"/>
            <a:ext cx="4104456" cy="37593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cs-CZ" sz="1400" dirty="0"/>
          </a:p>
          <a:p>
            <a:pPr>
              <a:defRPr/>
            </a:pPr>
            <a:endParaRPr lang="cs-CZ" sz="1400" dirty="0"/>
          </a:p>
          <a:p>
            <a:pPr marL="0" indent="0">
              <a:buNone/>
              <a:defRPr/>
            </a:pPr>
            <a:r>
              <a:rPr lang="cs-CZ" sz="1400" dirty="0"/>
              <a:t>Postupná tvorba business modelu pomocí </a:t>
            </a:r>
            <a:r>
              <a:rPr lang="cs-CZ" sz="1400" b="1" dirty="0"/>
              <a:t>Business Model Canvas</a:t>
            </a:r>
            <a:r>
              <a:rPr lang="cs-CZ" sz="1400" dirty="0"/>
              <a:t> – kniha: </a:t>
            </a:r>
            <a:r>
              <a:rPr lang="cs-CZ" sz="1400" i="1" dirty="0" err="1"/>
              <a:t>Osterwalder</a:t>
            </a:r>
            <a:r>
              <a:rPr lang="cs-CZ" sz="1400" i="1" dirty="0"/>
              <a:t>, </a:t>
            </a:r>
            <a:r>
              <a:rPr lang="cs-CZ" sz="1400" i="1" dirty="0" err="1"/>
              <a:t>Pigneur</a:t>
            </a:r>
            <a:r>
              <a:rPr lang="cs-CZ" sz="1400" i="1" dirty="0"/>
              <a:t>, 2010. Tvorba business modelů.</a:t>
            </a:r>
          </a:p>
          <a:p>
            <a:pPr marL="0" indent="0">
              <a:buNone/>
              <a:defRPr/>
            </a:pPr>
            <a:endParaRPr lang="cs-CZ" sz="1400" i="1" dirty="0"/>
          </a:p>
          <a:p>
            <a:pPr marL="0" indent="0">
              <a:buNone/>
              <a:defRPr/>
            </a:pPr>
            <a:r>
              <a:rPr lang="cs-CZ" sz="1400" dirty="0"/>
              <a:t>Základem je plátno Business Model Canvas skládající se z devíti částí:</a:t>
            </a:r>
          </a:p>
          <a:p>
            <a:pPr marL="0" indent="0">
              <a:buNone/>
              <a:defRPr/>
            </a:pPr>
            <a:endParaRPr lang="cs-CZ" sz="1400" dirty="0"/>
          </a:p>
          <a:p>
            <a:pPr>
              <a:buFont typeface="+mj-lt"/>
              <a:buAutoNum type="arabicPeriod"/>
              <a:defRPr/>
            </a:pPr>
            <a:r>
              <a:rPr lang="cs-CZ" sz="1200" b="1" dirty="0"/>
              <a:t>Zákaznické segmenty </a:t>
            </a:r>
            <a:r>
              <a:rPr lang="cs-CZ" sz="1200" dirty="0"/>
              <a:t>– Zákazníci jsou zdrojem příjmů podnikání. Určete, kteří zákazníci si nyní nejčastěji kupují vaše produkty. Rozdělte je do skupin, které podrobněji popište.</a:t>
            </a:r>
          </a:p>
          <a:p>
            <a:pPr>
              <a:buFont typeface="+mj-lt"/>
              <a:buAutoNum type="arabicPeriod"/>
              <a:defRPr/>
            </a:pPr>
            <a:r>
              <a:rPr lang="cs-CZ" sz="1200" b="1" dirty="0"/>
              <a:t>Poskytovaná hodnota </a:t>
            </a:r>
            <a:r>
              <a:rPr lang="cs-CZ" sz="1200" dirty="0"/>
              <a:t>– Popište, jaké problémy zákazníka řešíte a co užitím vašeho produktu nebo služby získá. Hodnota produktu uspokojuje potřebu zákazníka.</a:t>
            </a:r>
          </a:p>
          <a:p>
            <a:pPr>
              <a:buFont typeface="+mj-lt"/>
              <a:buAutoNum type="arabicPeriod"/>
              <a:defRPr/>
            </a:pPr>
            <a:r>
              <a:rPr lang="cs-CZ" sz="1200" b="1" dirty="0"/>
              <a:t>Distribuční kanály </a:t>
            </a:r>
            <a:r>
              <a:rPr lang="cs-CZ" sz="1200" dirty="0"/>
              <a:t>– Určete, jakým způsobem kontaktujete svého zákazníka a jakým způsobem doručujete své výrobky nebo služby.</a:t>
            </a:r>
          </a:p>
          <a:p>
            <a:pPr marL="0" indent="0">
              <a:buNone/>
              <a:defRPr/>
            </a:pPr>
            <a:endParaRPr lang="cs-CZ" sz="1400" dirty="0"/>
          </a:p>
          <a:p>
            <a:pPr marL="0" indent="0">
              <a:defRPr/>
            </a:pPr>
            <a:endParaRPr lang="cs-CZ" sz="1400" dirty="0"/>
          </a:p>
          <a:p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Business Model CANVAS</a:t>
            </a:r>
          </a:p>
          <a:p>
            <a:pPr algn="l"/>
            <a:endParaRPr lang="pl-PL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3535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20080" y="972652"/>
            <a:ext cx="3024336" cy="3471306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 bude fungovat obchodní model???</a:t>
            </a:r>
          </a:p>
          <a:p>
            <a:pPr marL="0" indent="0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Monetizace myšlenky?</a:t>
            </a:r>
          </a:p>
          <a:p>
            <a:pPr marL="0" indent="0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Devět částí modelu</a:t>
            </a:r>
          </a:p>
          <a:p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20463" y="267494"/>
            <a:ext cx="4104456" cy="44644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sz="1400" dirty="0"/>
              <a:t>Základem je plátno Business Model Canvas skládající se z devíti částí:</a:t>
            </a:r>
          </a:p>
          <a:p>
            <a:pPr marL="0" indent="0">
              <a:buNone/>
              <a:defRPr/>
            </a:pPr>
            <a:endParaRPr lang="cs-CZ" sz="1400" dirty="0"/>
          </a:p>
          <a:p>
            <a:pPr>
              <a:buFont typeface="+mj-lt"/>
              <a:buAutoNum type="arabicPeriod" startAt="4"/>
              <a:defRPr/>
            </a:pPr>
            <a:r>
              <a:rPr lang="cs-CZ" sz="1200" b="1" dirty="0"/>
              <a:t>Vztahy se zákazníky </a:t>
            </a:r>
            <a:r>
              <a:rPr lang="cs-CZ" sz="1200" dirty="0"/>
              <a:t>– Popište, jakým způsobem komunikujete se svými zákazníky, abyste s nimi budovali dlouhodobé vztahy.</a:t>
            </a:r>
          </a:p>
          <a:p>
            <a:pPr>
              <a:buFont typeface="+mj-lt"/>
              <a:buAutoNum type="arabicPeriod" startAt="4"/>
              <a:defRPr/>
            </a:pPr>
            <a:r>
              <a:rPr lang="cs-CZ" sz="1200" b="1" dirty="0"/>
              <a:t>Zdroje příjmů </a:t>
            </a:r>
            <a:r>
              <a:rPr lang="cs-CZ" sz="1200" dirty="0"/>
              <a:t>– Popište, jak a za co konkrétně vaši zákazníci platí. Mezi typické zdroje příjmů patří například platba za využití služby, pronájem, předplatné.</a:t>
            </a:r>
          </a:p>
          <a:p>
            <a:pPr>
              <a:buFont typeface="+mj-lt"/>
              <a:buAutoNum type="arabicPeriod" startAt="4"/>
              <a:defRPr/>
            </a:pPr>
            <a:r>
              <a:rPr lang="cs-CZ" sz="1200" b="1" dirty="0"/>
              <a:t>Klíčové zdroje </a:t>
            </a:r>
            <a:r>
              <a:rPr lang="cs-CZ" sz="1200" dirty="0"/>
              <a:t>– Určete, co všechno potřebujete, abyste mohli provádět klíčové činnosti. Patří sem fyzické zdroje, duševní zdroje, lidské zdroje a finanční zdroje.</a:t>
            </a:r>
          </a:p>
          <a:p>
            <a:pPr>
              <a:buFont typeface="+mj-lt"/>
              <a:buAutoNum type="arabicPeriod" startAt="4"/>
              <a:defRPr/>
            </a:pPr>
            <a:r>
              <a:rPr lang="cs-CZ" sz="1200" b="1" dirty="0"/>
              <a:t>Klíčové činnosti </a:t>
            </a:r>
            <a:r>
              <a:rPr lang="cs-CZ" sz="1200" dirty="0"/>
              <a:t>– Vyjmenujte základní činnosti, pomocí kterých vyrábíte výrobky nebo poskytujete služby. Mezi klíčové činnosti zpravidla patří výroba, realizace služby, komunikace nebo koordinace.</a:t>
            </a:r>
          </a:p>
          <a:p>
            <a:pPr>
              <a:buFont typeface="+mj-lt"/>
              <a:buAutoNum type="arabicPeriod" startAt="4"/>
              <a:defRPr/>
            </a:pPr>
            <a:r>
              <a:rPr lang="cs-CZ" sz="1200" b="1" dirty="0"/>
              <a:t>Klíčová partnerství </a:t>
            </a:r>
            <a:r>
              <a:rPr lang="cs-CZ" sz="1200" dirty="0"/>
              <a:t>– Pro své podnikání potřebujete další subjekty. Mohou to být například dodavatelé nebo jiní partneři.</a:t>
            </a:r>
          </a:p>
          <a:p>
            <a:pPr>
              <a:buFont typeface="+mj-lt"/>
              <a:buAutoNum type="arabicPeriod" startAt="4"/>
              <a:defRPr/>
            </a:pPr>
            <a:r>
              <a:rPr lang="cs-CZ" sz="1200" b="1" dirty="0"/>
              <a:t>Struktura nákladů </a:t>
            </a:r>
            <a:r>
              <a:rPr lang="cs-CZ" sz="1200" dirty="0"/>
              <a:t>– Sepište všechny nejdůležitější náklady, které jsou spojené s vaší podnikatelskou činností.</a:t>
            </a:r>
          </a:p>
          <a:p>
            <a:pPr marL="0" indent="0">
              <a:buNone/>
              <a:defRPr/>
            </a:pPr>
            <a:endParaRPr lang="cs-CZ" sz="1400" dirty="0"/>
          </a:p>
          <a:p>
            <a:pPr marL="0" indent="0">
              <a:defRPr/>
            </a:pPr>
            <a:endParaRPr lang="cs-CZ" sz="1400" dirty="0"/>
          </a:p>
          <a:p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Business Model CANVAS</a:t>
            </a:r>
          </a:p>
          <a:p>
            <a:pPr algn="l"/>
            <a:endParaRPr lang="pl-PL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97276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20080" y="972652"/>
            <a:ext cx="3024336" cy="3471306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Úspěšnost podnikání kriticky závisí na nabízené službě nebo produktu. </a:t>
            </a:r>
          </a:p>
          <a:p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Úspěšnost produktu/služby zase závisí na míře </a:t>
            </a:r>
            <a:r>
              <a:rPr lang="cs-CZ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saturace</a:t>
            </a: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potřeb trhu.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20463" y="411510"/>
            <a:ext cx="4104456" cy="36153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1400" dirty="0"/>
              <a:t>Základní otázkou je, </a:t>
            </a:r>
            <a:r>
              <a:rPr lang="cs-CZ" sz="1400" b="1" i="1" dirty="0"/>
              <a:t>jaký problém je řešen a co to přinese zákazníkům</a:t>
            </a:r>
            <a:r>
              <a:rPr lang="cs-CZ" sz="1400" dirty="0"/>
              <a:t>, jak se splní jejich potřeba. </a:t>
            </a:r>
          </a:p>
          <a:p>
            <a:pPr>
              <a:defRPr/>
            </a:pPr>
            <a:endParaRPr lang="cs-CZ" sz="1400" dirty="0"/>
          </a:p>
          <a:p>
            <a:pPr>
              <a:defRPr/>
            </a:pPr>
            <a:r>
              <a:rPr lang="cs-CZ" sz="1400" dirty="0"/>
              <a:t>Nemusí se vždy jednat o revoluční objev, ale stačí být </a:t>
            </a:r>
            <a:r>
              <a:rPr lang="cs-CZ" sz="1400" b="1" i="1" dirty="0"/>
              <a:t>efektivnější, inovativní </a:t>
            </a:r>
            <a:r>
              <a:rPr lang="cs-CZ" sz="1400" dirty="0"/>
              <a:t>ve smyslu kvalitnějšího provedení. </a:t>
            </a:r>
          </a:p>
          <a:p>
            <a:pPr>
              <a:defRPr/>
            </a:pPr>
            <a:endParaRPr lang="cs-CZ" sz="1400" dirty="0"/>
          </a:p>
          <a:p>
            <a:pPr>
              <a:defRPr/>
            </a:pPr>
            <a:r>
              <a:rPr lang="cs-CZ" sz="1400" dirty="0"/>
              <a:t>Problém, který podnikání řeší je většinou problémem lidským, na jeho řešení se musí nazírat </a:t>
            </a:r>
            <a:r>
              <a:rPr lang="cs-CZ" sz="1400" b="1" i="1" dirty="0"/>
              <a:t>empaticky a zákaznickou optikou</a:t>
            </a:r>
            <a:r>
              <a:rPr lang="cs-CZ" sz="1400" dirty="0"/>
              <a:t>. </a:t>
            </a:r>
          </a:p>
          <a:p>
            <a:pPr>
              <a:defRPr/>
            </a:pPr>
            <a:endParaRPr lang="cs-CZ" sz="1400" dirty="0"/>
          </a:p>
          <a:p>
            <a:pPr>
              <a:defRPr/>
            </a:pPr>
            <a:r>
              <a:rPr lang="cs-CZ" sz="1400" dirty="0"/>
              <a:t>Dobré řešení poskytuje </a:t>
            </a:r>
            <a:r>
              <a:rPr lang="cs-CZ" sz="1400" b="1" i="1" dirty="0"/>
              <a:t>zákazníkům užitek</a:t>
            </a:r>
            <a:r>
              <a:rPr lang="cs-CZ" sz="1400" dirty="0"/>
              <a:t>, </a:t>
            </a:r>
            <a:r>
              <a:rPr lang="cs-CZ" sz="1400" b="1" i="1" dirty="0"/>
              <a:t>zvyšuje jejich kvalitu života </a:t>
            </a:r>
            <a:r>
              <a:rPr lang="cs-CZ" sz="1400" dirty="0"/>
              <a:t>a po této zkušenosti se mohou stát loajální ke společnosti. </a:t>
            </a:r>
          </a:p>
          <a:p>
            <a:pPr>
              <a:defRPr/>
            </a:pPr>
            <a:endParaRPr lang="cs-CZ" sz="1400" dirty="0"/>
          </a:p>
          <a:p>
            <a:pPr>
              <a:defRPr/>
            </a:pPr>
            <a:r>
              <a:rPr lang="cs-CZ" sz="1400" dirty="0"/>
              <a:t>Obecně platí, že obyčejný nápad neobyčejně provedený je úspěšnější než neobyčejný nápad obyčejně provedený.</a:t>
            </a:r>
            <a:endParaRPr lang="cs-CZ" sz="2800" dirty="0"/>
          </a:p>
          <a:p>
            <a:pPr>
              <a:defRPr/>
            </a:pPr>
            <a:endParaRPr lang="cs-CZ" sz="1400" dirty="0">
              <a:latin typeface="Calibri" panose="020F0502020204030204" pitchFamily="34" charset="0"/>
            </a:endParaRPr>
          </a:p>
          <a:p>
            <a:pPr>
              <a:defRPr/>
            </a:pPr>
            <a:endParaRPr lang="cs-CZ" sz="2000" dirty="0">
              <a:latin typeface="Calibri" panose="020F0502020204030204" pitchFamily="34" charset="0"/>
            </a:endParaRPr>
          </a:p>
          <a:p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Produkt/služba</a:t>
            </a:r>
          </a:p>
          <a:p>
            <a:pPr algn="l"/>
            <a:endParaRPr lang="pl-PL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11809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20080" y="972652"/>
            <a:ext cx="3024336" cy="3471306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Tato část není jen o strohém popisu produktu/služby, ale právě i o </a:t>
            </a:r>
            <a:r>
              <a:rPr lang="cs-CZ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popsání problému </a:t>
            </a: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jeho řešení</a:t>
            </a:r>
            <a:r>
              <a:rPr lang="cs-CZ" sz="14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cs-CZ" sz="14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Proč? </a:t>
            </a:r>
          </a:p>
          <a:p>
            <a:r>
              <a:rPr lang="cs-CZ" sz="14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Jak?</a:t>
            </a:r>
          </a:p>
          <a:p>
            <a:r>
              <a:rPr lang="cs-CZ" sz="14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Kdy?</a:t>
            </a:r>
          </a:p>
          <a:p>
            <a:r>
              <a:rPr lang="cs-CZ" sz="14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Kde?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20463" y="411510"/>
            <a:ext cx="4104456" cy="36153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cs-CZ" sz="1400" dirty="0"/>
          </a:p>
          <a:p>
            <a:pPr>
              <a:defRPr/>
            </a:pPr>
            <a:endParaRPr lang="cs-CZ" sz="1400" dirty="0"/>
          </a:p>
          <a:p>
            <a:pPr>
              <a:defRPr/>
            </a:pPr>
            <a:r>
              <a:rPr lang="cs-CZ" sz="1400" dirty="0"/>
              <a:t>I když půjde o popis technologického produktu, neměl by se používat žargon či příliš odborná terminologie. </a:t>
            </a:r>
          </a:p>
          <a:p>
            <a:pPr>
              <a:defRPr/>
            </a:pPr>
            <a:endParaRPr lang="cs-CZ" sz="1400" dirty="0"/>
          </a:p>
          <a:p>
            <a:pPr>
              <a:defRPr/>
            </a:pPr>
            <a:r>
              <a:rPr lang="cs-CZ" sz="1400" dirty="0"/>
              <a:t>Tato skutečnost by mohla negativně působit zejména na potencionální investory, kteří nemají dostatečně hlubokou znalost konkrétního odvětví. </a:t>
            </a:r>
            <a:r>
              <a:rPr lang="cs-CZ" sz="1400" b="1" i="1" dirty="0"/>
              <a:t>Psát tedy jednoduše, a srozumitelně</a:t>
            </a:r>
            <a:r>
              <a:rPr lang="cs-CZ" sz="1400" dirty="0"/>
              <a:t>. </a:t>
            </a:r>
          </a:p>
          <a:p>
            <a:pPr>
              <a:defRPr/>
            </a:pPr>
            <a:endParaRPr lang="cs-CZ" sz="1400" dirty="0"/>
          </a:p>
          <a:p>
            <a:pPr>
              <a:defRPr/>
            </a:pPr>
            <a:r>
              <a:rPr lang="cs-CZ" sz="1400" dirty="0"/>
              <a:t>Pro popsání produktů nebo jejich portfolia je možné pomoci si tabulkou (např. matice BCG, benchmarking a podobně), podrobnější materiál jako kresby nebo technické specifikace jsou vhodné do přílohy podnikatelského plánu.</a:t>
            </a:r>
            <a:endParaRPr lang="cs-CZ" sz="1400" dirty="0">
              <a:latin typeface="Calibri" panose="020F0502020204030204" pitchFamily="34" charset="0"/>
            </a:endParaRPr>
          </a:p>
          <a:p>
            <a:pPr>
              <a:defRPr/>
            </a:pPr>
            <a:endParaRPr lang="cs-CZ" sz="2000" dirty="0">
              <a:latin typeface="Calibri" panose="020F0502020204030204" pitchFamily="34" charset="0"/>
            </a:endParaRPr>
          </a:p>
          <a:p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Produkt/služba</a:t>
            </a:r>
          </a:p>
          <a:p>
            <a:pPr algn="l"/>
            <a:endParaRPr lang="pl-PL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97790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20080" y="972652"/>
            <a:ext cx="3024336" cy="3471306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Jednotlivé body, které by neměly být vynechány:</a:t>
            </a:r>
          </a:p>
          <a:p>
            <a:pPr lvl="1"/>
            <a:r>
              <a:rPr lang="cs-CZ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Popis služby/produktu</a:t>
            </a:r>
          </a:p>
          <a:p>
            <a:pPr lvl="1"/>
            <a:r>
              <a:rPr lang="cs-CZ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Konkurenční srovnání</a:t>
            </a:r>
          </a:p>
          <a:p>
            <a:pPr lvl="1"/>
            <a:r>
              <a:rPr lang="cs-CZ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Technologie 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20463" y="267494"/>
            <a:ext cx="4104456" cy="37593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sz="1400" b="1" dirty="0"/>
              <a:t>Popis služby/produktu</a:t>
            </a:r>
          </a:p>
          <a:p>
            <a:pPr>
              <a:defRPr/>
            </a:pPr>
            <a:r>
              <a:rPr lang="cs-CZ" sz="1400" dirty="0"/>
              <a:t>Vyjmenovat a popsat produkty/služby </a:t>
            </a:r>
            <a:br>
              <a:rPr lang="cs-CZ" sz="1400" dirty="0"/>
            </a:br>
            <a:r>
              <a:rPr lang="cs-CZ" sz="1400" dirty="0"/>
              <a:t>(hlavní rysy)</a:t>
            </a:r>
          </a:p>
          <a:p>
            <a:pPr>
              <a:defRPr/>
            </a:pPr>
            <a:endParaRPr lang="cs-CZ" sz="1400" dirty="0"/>
          </a:p>
          <a:p>
            <a:pPr>
              <a:defRPr/>
            </a:pPr>
            <a:r>
              <a:rPr lang="cs-CZ" sz="1400" dirty="0"/>
              <a:t>Vylepšení dosavadních služeb nebo zcela nový objev</a:t>
            </a:r>
          </a:p>
          <a:p>
            <a:pPr>
              <a:defRPr/>
            </a:pPr>
            <a:endParaRPr lang="cs-CZ" sz="1400" dirty="0"/>
          </a:p>
          <a:p>
            <a:pPr>
              <a:defRPr/>
            </a:pPr>
            <a:r>
              <a:rPr lang="cs-CZ" sz="1400" dirty="0"/>
              <a:t>Potřeba a problémy na trhu</a:t>
            </a:r>
          </a:p>
          <a:p>
            <a:pPr>
              <a:defRPr/>
            </a:pPr>
            <a:endParaRPr lang="cs-CZ" sz="1400" dirty="0"/>
          </a:p>
          <a:p>
            <a:pPr>
              <a:defRPr/>
            </a:pPr>
            <a:r>
              <a:rPr lang="cs-CZ" sz="1400" dirty="0"/>
              <a:t>Saturování potřeba a výhody pro zákazníka</a:t>
            </a:r>
          </a:p>
          <a:p>
            <a:pPr>
              <a:defRPr/>
            </a:pPr>
            <a:endParaRPr lang="cs-CZ" sz="1400" dirty="0"/>
          </a:p>
          <a:p>
            <a:pPr>
              <a:defRPr/>
            </a:pPr>
            <a:r>
              <a:rPr lang="cs-CZ" sz="1400" dirty="0"/>
              <a:t>Zpětná vazba od zákazníků</a:t>
            </a:r>
          </a:p>
          <a:p>
            <a:pPr>
              <a:defRPr/>
            </a:pPr>
            <a:endParaRPr lang="cs-CZ" sz="1400" dirty="0"/>
          </a:p>
          <a:p>
            <a:pPr>
              <a:defRPr/>
            </a:pPr>
            <a:r>
              <a:rPr lang="cs-CZ" sz="1400" dirty="0"/>
              <a:t>Zákazníkův důvod pro koupi</a:t>
            </a:r>
          </a:p>
          <a:p>
            <a:pPr>
              <a:defRPr/>
            </a:pPr>
            <a:endParaRPr lang="cs-CZ" sz="1400" dirty="0"/>
          </a:p>
          <a:p>
            <a:pPr>
              <a:defRPr/>
            </a:pPr>
            <a:r>
              <a:rPr lang="cs-CZ" sz="1400" dirty="0"/>
              <a:t>Budoucí produkty (strategie do budoucna, stádium vývoje a vztah mezi vývojem a potřebou trhů)</a:t>
            </a:r>
          </a:p>
          <a:p>
            <a:pPr>
              <a:defRPr/>
            </a:pPr>
            <a:endParaRPr lang="cs-CZ" sz="2000" dirty="0">
              <a:latin typeface="Calibri" panose="020F0502020204030204" pitchFamily="34" charset="0"/>
            </a:endParaRPr>
          </a:p>
          <a:p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Produkt/služba</a:t>
            </a:r>
          </a:p>
          <a:p>
            <a:pPr algn="l"/>
            <a:endParaRPr lang="pl-PL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53382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20080" y="972652"/>
            <a:ext cx="3024336" cy="3471306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Jednotlivé body, které by neměly být vynechány:</a:t>
            </a:r>
          </a:p>
          <a:p>
            <a:pPr lvl="1"/>
            <a:r>
              <a:rPr lang="cs-CZ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Popis služby/produktu</a:t>
            </a:r>
          </a:p>
          <a:p>
            <a:pPr lvl="1"/>
            <a:r>
              <a:rPr lang="cs-CZ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Konkurenční srovnání</a:t>
            </a:r>
          </a:p>
          <a:p>
            <a:pPr lvl="1"/>
            <a:r>
              <a:rPr lang="cs-CZ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Technologie 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20463" y="267494"/>
            <a:ext cx="4104456" cy="37593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endParaRPr lang="cs-CZ" sz="1400" b="1" dirty="0"/>
          </a:p>
          <a:p>
            <a:pPr marL="0" indent="0">
              <a:buNone/>
              <a:defRPr/>
            </a:pPr>
            <a:endParaRPr lang="cs-CZ" sz="1400" b="1" dirty="0"/>
          </a:p>
          <a:p>
            <a:pPr marL="0" indent="0">
              <a:buNone/>
              <a:defRPr/>
            </a:pPr>
            <a:r>
              <a:rPr lang="cs-CZ" sz="1400" b="1" dirty="0"/>
              <a:t>Konkurenční srovnání</a:t>
            </a:r>
          </a:p>
          <a:p>
            <a:pPr marL="0" indent="0">
              <a:buNone/>
              <a:defRPr/>
            </a:pPr>
            <a:endParaRPr lang="cs-CZ" sz="1400" b="1" dirty="0"/>
          </a:p>
          <a:p>
            <a:pPr>
              <a:defRPr/>
            </a:pPr>
            <a:r>
              <a:rPr lang="cs-CZ" sz="1400" dirty="0"/>
              <a:t>Obecné srovnání produktů s konkurencí</a:t>
            </a:r>
          </a:p>
          <a:p>
            <a:pPr>
              <a:defRPr/>
            </a:pPr>
            <a:endParaRPr lang="cs-CZ" sz="1400" dirty="0"/>
          </a:p>
          <a:p>
            <a:pPr>
              <a:defRPr/>
            </a:pPr>
            <a:r>
              <a:rPr lang="cs-CZ" sz="1400" dirty="0"/>
              <a:t>Silné a slabé stránky produktů</a:t>
            </a:r>
          </a:p>
          <a:p>
            <a:pPr>
              <a:defRPr/>
            </a:pPr>
            <a:endParaRPr lang="cs-CZ" sz="1400" dirty="0"/>
          </a:p>
          <a:p>
            <a:pPr>
              <a:defRPr/>
            </a:pPr>
            <a:r>
              <a:rPr lang="cs-CZ" sz="1400" dirty="0"/>
              <a:t>Specifické rysy (odlišení se od konkurence)</a:t>
            </a:r>
          </a:p>
          <a:p>
            <a:pPr>
              <a:defRPr/>
            </a:pPr>
            <a:endParaRPr lang="cs-CZ" sz="1400" dirty="0"/>
          </a:p>
          <a:p>
            <a:pPr>
              <a:defRPr/>
            </a:pPr>
            <a:r>
              <a:rPr lang="cs-CZ" sz="1400" dirty="0"/>
              <a:t>Unikátnost a konkurenční výhoda (cena, kvalita, služby)</a:t>
            </a:r>
          </a:p>
          <a:p>
            <a:pPr>
              <a:defRPr/>
            </a:pPr>
            <a:endParaRPr lang="cs-CZ" sz="2000" dirty="0">
              <a:latin typeface="Calibri" panose="020F0502020204030204" pitchFamily="34" charset="0"/>
            </a:endParaRPr>
          </a:p>
          <a:p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Produkt/služba</a:t>
            </a:r>
          </a:p>
          <a:p>
            <a:pPr algn="l"/>
            <a:endParaRPr lang="pl-PL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9809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20080" y="972652"/>
            <a:ext cx="3024336" cy="3471306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Jednotlivé body, které by neměly být vynechány:</a:t>
            </a:r>
          </a:p>
          <a:p>
            <a:pPr lvl="1"/>
            <a:r>
              <a:rPr lang="cs-CZ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Popis služby/produktu</a:t>
            </a:r>
          </a:p>
          <a:p>
            <a:pPr lvl="1"/>
            <a:r>
              <a:rPr lang="cs-CZ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Konkurenční srovnání</a:t>
            </a:r>
          </a:p>
          <a:p>
            <a:pPr lvl="1"/>
            <a:r>
              <a:rPr lang="cs-CZ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Technologie 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20463" y="267494"/>
            <a:ext cx="4104456" cy="37593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endParaRPr lang="cs-CZ" sz="1400" b="1" dirty="0"/>
          </a:p>
          <a:p>
            <a:pPr marL="0" indent="0">
              <a:buNone/>
              <a:defRPr/>
            </a:pPr>
            <a:r>
              <a:rPr lang="cs-CZ" sz="1400" b="1" dirty="0"/>
              <a:t>Technologie </a:t>
            </a:r>
            <a:r>
              <a:rPr lang="cs-CZ" sz="1400" i="1" dirty="0"/>
              <a:t>(pouze u projektů v kontaktu s technologií):</a:t>
            </a:r>
          </a:p>
          <a:p>
            <a:pPr marL="0" indent="0">
              <a:buNone/>
              <a:defRPr/>
            </a:pPr>
            <a:endParaRPr lang="cs-CZ" sz="1400" i="1" dirty="0"/>
          </a:p>
          <a:p>
            <a:pPr>
              <a:defRPr/>
            </a:pPr>
            <a:r>
              <a:rPr lang="cs-CZ" sz="1400" dirty="0"/>
              <a:t>Technologické produkty</a:t>
            </a:r>
          </a:p>
          <a:p>
            <a:pPr>
              <a:defRPr/>
            </a:pPr>
            <a:endParaRPr lang="cs-CZ" sz="1400" dirty="0"/>
          </a:p>
          <a:p>
            <a:pPr>
              <a:defRPr/>
            </a:pPr>
            <a:r>
              <a:rPr lang="cs-CZ" sz="1400" dirty="0"/>
              <a:t>Technologie zasahující produkt (výrobní procesy)</a:t>
            </a:r>
          </a:p>
          <a:p>
            <a:pPr>
              <a:defRPr/>
            </a:pPr>
            <a:endParaRPr lang="cs-CZ" sz="1400" dirty="0"/>
          </a:p>
          <a:p>
            <a:pPr>
              <a:defRPr/>
            </a:pPr>
            <a:r>
              <a:rPr lang="cs-CZ" sz="1400" dirty="0"/>
              <a:t>Technologie jako zdroj konkurenční výhody</a:t>
            </a:r>
          </a:p>
          <a:p>
            <a:pPr>
              <a:defRPr/>
            </a:pPr>
            <a:endParaRPr lang="cs-CZ" sz="1400" dirty="0"/>
          </a:p>
          <a:p>
            <a:pPr>
              <a:defRPr/>
            </a:pPr>
            <a:r>
              <a:rPr lang="cs-CZ" sz="1400" dirty="0"/>
              <a:t>Zabezpečení (patenty, licence, užitné vzory)</a:t>
            </a:r>
          </a:p>
          <a:p>
            <a:pPr>
              <a:defRPr/>
            </a:pPr>
            <a:endParaRPr lang="cs-CZ" sz="2000" dirty="0">
              <a:latin typeface="Calibri" panose="020F0502020204030204" pitchFamily="34" charset="0"/>
            </a:endParaRPr>
          </a:p>
          <a:p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Produkt/služba</a:t>
            </a:r>
          </a:p>
          <a:p>
            <a:pPr algn="l"/>
            <a:endParaRPr lang="pl-PL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4740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20080" y="972652"/>
            <a:ext cx="3024336" cy="3471306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Investorský axiom je: </a:t>
            </a:r>
            <a:r>
              <a:rPr lang="cs-CZ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lidé, lidé, lidé. </a:t>
            </a:r>
          </a:p>
          <a:p>
            <a:endParaRPr lang="cs-CZ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Nejúspěšnější firmy jsou vybudované na nejlepších lidech a tým je klíčovým faktorem rozhodujícím o přežití firmy. </a:t>
            </a:r>
          </a:p>
          <a:p>
            <a:endParaRPr lang="cs-CZ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20462" y="267494"/>
            <a:ext cx="3999302" cy="37593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cs-CZ" sz="1400" dirty="0"/>
          </a:p>
          <a:p>
            <a:pPr lvl="0"/>
            <a:r>
              <a:rPr lang="cs-CZ" sz="1800" dirty="0"/>
              <a:t>Organizační struktura</a:t>
            </a:r>
          </a:p>
          <a:p>
            <a:pPr lvl="0"/>
            <a:endParaRPr lang="en-GB" sz="1800" dirty="0"/>
          </a:p>
          <a:p>
            <a:pPr lvl="0"/>
            <a:r>
              <a:rPr lang="cs-CZ" sz="1800" dirty="0"/>
              <a:t>Personální zajištění realizace podnikatelské činnosti</a:t>
            </a:r>
          </a:p>
          <a:p>
            <a:pPr lvl="0"/>
            <a:endParaRPr lang="en-GB" sz="1800" dirty="0"/>
          </a:p>
          <a:p>
            <a:pPr lvl="0"/>
            <a:r>
              <a:rPr lang="cs-CZ" sz="1800" dirty="0"/>
              <a:t>Vymezit kompetence pracovních míst a jejich obsazení</a:t>
            </a:r>
          </a:p>
          <a:p>
            <a:pPr lvl="0"/>
            <a:endParaRPr lang="en-GB" sz="1800" dirty="0"/>
          </a:p>
          <a:p>
            <a:pPr lvl="0"/>
            <a:r>
              <a:rPr lang="cs-CZ" sz="1800" dirty="0"/>
              <a:t>Mzdové náklady a možnost optimalizace personálních zdrojů</a:t>
            </a:r>
            <a:endParaRPr lang="en-GB" sz="1800" dirty="0"/>
          </a:p>
          <a:p>
            <a:pPr>
              <a:defRPr/>
            </a:pPr>
            <a:endParaRPr lang="cs-CZ" sz="1400" dirty="0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Tým</a:t>
            </a:r>
          </a:p>
          <a:p>
            <a:pPr algn="l"/>
            <a:endParaRPr lang="pl-PL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8666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5768"/>
            <a:ext cx="8280920" cy="398968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Založení hypotetických firem</a:t>
            </a:r>
          </a:p>
          <a:p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Rozdělení rolí a úkolů, osobní předpoklady</a:t>
            </a:r>
          </a:p>
          <a:p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Brainstorming</a:t>
            </a:r>
          </a:p>
          <a:p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Formulace jednotlivých částí podnikatelského plánu</a:t>
            </a:r>
          </a:p>
          <a:p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Postupná tvorba podnikatelského plánu</a:t>
            </a:r>
          </a:p>
          <a:p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a diskuse dílčích výsledků</a:t>
            </a:r>
          </a:p>
          <a:p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Závěrečná prezentace a obhajoba PP</a:t>
            </a:r>
          </a:p>
          <a:p>
            <a:pPr marL="0" indent="0">
              <a:buNone/>
            </a:pPr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Zaměření seminárních cvičení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69720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20080" y="972652"/>
            <a:ext cx="3024336" cy="3471306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 realizací podnikatelské myšlenky stojí vždy jedinec, tým, investor…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20462" y="267494"/>
            <a:ext cx="4279930" cy="37593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cs-CZ" sz="1400" dirty="0"/>
          </a:p>
          <a:p>
            <a:pPr>
              <a:defRPr/>
            </a:pPr>
            <a:r>
              <a:rPr lang="cs-CZ" sz="1400" dirty="0"/>
              <a:t>Investoři v první řadě </a:t>
            </a:r>
            <a:r>
              <a:rPr lang="cs-CZ" sz="1400" b="1" dirty="0"/>
              <a:t>investují právě do lidí</a:t>
            </a:r>
            <a:r>
              <a:rPr lang="cs-CZ" sz="1400" dirty="0"/>
              <a:t>. Zajímavější je investice do kompaktního skvělého týmu s průměrným nápadem, než do skvělé myšlenky s průměrným týmem.</a:t>
            </a:r>
          </a:p>
          <a:p>
            <a:pPr>
              <a:defRPr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sz="1400" dirty="0"/>
              <a:t>Cílem tohoto oddílu je podat informace </a:t>
            </a:r>
            <a:r>
              <a:rPr lang="cs-CZ" sz="1400" b="1" dirty="0"/>
              <a:t>o všech lidech v podniku, včetně jejich kompetencí, zodpovědností a pravomocí.</a:t>
            </a:r>
            <a:r>
              <a:rPr lang="cs-CZ" sz="1400" dirty="0"/>
              <a:t> </a:t>
            </a:r>
          </a:p>
          <a:p>
            <a:pPr>
              <a:defRPr/>
            </a:pPr>
            <a:endParaRPr lang="cs-CZ" sz="1400" dirty="0"/>
          </a:p>
          <a:p>
            <a:pPr>
              <a:defRPr/>
            </a:pPr>
            <a:r>
              <a:rPr lang="cs-CZ" sz="1400" dirty="0"/>
              <a:t>Nejdetailnějšího popisu se dočkává manažerský tým, respektive osoby vedoucí projekt. </a:t>
            </a:r>
          </a:p>
          <a:p>
            <a:pPr>
              <a:defRPr/>
            </a:pPr>
            <a:endParaRPr lang="cs-CZ" sz="1400" dirty="0"/>
          </a:p>
          <a:p>
            <a:pPr>
              <a:defRPr/>
            </a:pPr>
            <a:r>
              <a:rPr lang="cs-CZ" sz="1400" dirty="0"/>
              <a:t>Investoři chtějí vědět, proč tým uspěje v realizaci svého záměru. Přesvědčit je lze jen prokázáním kvalit týmu, jeho zkušeností nebo znalostí. Schopný tým představuje konkurenční výhodu, udržitelnou výhodu.</a:t>
            </a:r>
          </a:p>
          <a:p>
            <a:pPr>
              <a:defRPr/>
            </a:pPr>
            <a:endParaRPr lang="cs-CZ" sz="1400" dirty="0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Tým</a:t>
            </a:r>
          </a:p>
          <a:p>
            <a:pPr algn="l"/>
            <a:endParaRPr lang="pl-PL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7153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20080" y="2211710"/>
            <a:ext cx="3024336" cy="2232248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20463" y="267494"/>
            <a:ext cx="4104456" cy="37593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endParaRPr lang="cs-CZ" sz="2000" b="1" dirty="0"/>
          </a:p>
          <a:p>
            <a:pPr marL="0" indent="0">
              <a:buNone/>
              <a:defRPr/>
            </a:pPr>
            <a:r>
              <a:rPr lang="cs-CZ" sz="2000" b="1" dirty="0"/>
              <a:t>Odvětví/ sektor</a:t>
            </a:r>
          </a:p>
          <a:p>
            <a:pPr marL="0" indent="0">
              <a:buNone/>
              <a:defRPr/>
            </a:pPr>
            <a:endParaRPr lang="cs-CZ" sz="2000" b="1" dirty="0"/>
          </a:p>
          <a:p>
            <a:pPr>
              <a:defRPr/>
            </a:pPr>
            <a:r>
              <a:rPr lang="cs-CZ" sz="2000" dirty="0"/>
              <a:t>Výstupy analýzy odhalují naše znalosti o </a:t>
            </a:r>
            <a:r>
              <a:rPr lang="cs-CZ" sz="2000" b="1" dirty="0"/>
              <a:t>prostředí, povahy podnikatelské činnosti a zařazení v rámci odvětví. </a:t>
            </a:r>
          </a:p>
          <a:p>
            <a:pPr>
              <a:defRPr/>
            </a:pPr>
            <a:endParaRPr lang="cs-CZ" sz="1400" dirty="0"/>
          </a:p>
          <a:p>
            <a:pPr>
              <a:defRPr/>
            </a:pPr>
            <a:r>
              <a:rPr lang="cs-CZ" sz="2000" dirty="0"/>
              <a:t>Charakter sektoru/odvětví (dynamika, trendy)</a:t>
            </a:r>
          </a:p>
          <a:p>
            <a:pPr>
              <a:defRPr/>
            </a:pPr>
            <a:endParaRPr lang="cs-CZ" sz="2000" dirty="0"/>
          </a:p>
          <a:p>
            <a:pPr>
              <a:defRPr/>
            </a:pPr>
            <a:r>
              <a:rPr lang="cs-CZ" sz="2000" dirty="0"/>
              <a:t>Analýza makrookolí (PEST analýza)</a:t>
            </a:r>
            <a:endParaRPr lang="en-GB" sz="2000" dirty="0"/>
          </a:p>
          <a:p>
            <a:pPr>
              <a:defRPr/>
            </a:pPr>
            <a:endParaRPr lang="cs-CZ" sz="2000" dirty="0">
              <a:latin typeface="Calibri" panose="020F0502020204030204" pitchFamily="34" charset="0"/>
            </a:endParaRPr>
          </a:p>
          <a:p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Analýza odvětví/sektoru, trhu, zákazníka, konkurence, dodavatelů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37173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20080" y="2211710"/>
            <a:ext cx="3024336" cy="2232248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20463" y="267494"/>
            <a:ext cx="4104456" cy="37593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endParaRPr lang="cs-CZ" sz="1400" b="1" dirty="0"/>
          </a:p>
          <a:p>
            <a:pPr marL="0" indent="0">
              <a:buNone/>
              <a:defRPr/>
            </a:pPr>
            <a:r>
              <a:rPr lang="cs-CZ" sz="1800" b="1" dirty="0"/>
              <a:t>Trh</a:t>
            </a:r>
            <a:r>
              <a:rPr lang="cs-CZ" sz="1800" dirty="0"/>
              <a:t> </a:t>
            </a:r>
          </a:p>
          <a:p>
            <a:pPr>
              <a:defRPr/>
            </a:pPr>
            <a:endParaRPr lang="cs-CZ" sz="1800" dirty="0"/>
          </a:p>
          <a:p>
            <a:pPr>
              <a:defRPr/>
            </a:pPr>
            <a:r>
              <a:rPr lang="cs-CZ" sz="1800" dirty="0"/>
              <a:t>Trh dostává do </a:t>
            </a:r>
            <a:r>
              <a:rPr lang="cs-CZ" sz="1800" b="1" dirty="0"/>
              <a:t>interakce několik účastníků, </a:t>
            </a:r>
            <a:r>
              <a:rPr lang="cs-CZ" sz="1800" dirty="0"/>
              <a:t>v centru zájmu společností jsou hlavně zákazníci, další důležití hráči jsou konkurenti, dodavatelé, odběratelé a další.</a:t>
            </a:r>
          </a:p>
          <a:p>
            <a:pPr>
              <a:defRPr/>
            </a:pPr>
            <a:endParaRPr lang="cs-CZ" sz="1800" dirty="0">
              <a:latin typeface="Calibri" panose="020F0502020204030204" pitchFamily="34" charset="0"/>
            </a:endParaRPr>
          </a:p>
          <a:p>
            <a:pPr>
              <a:defRPr/>
            </a:pPr>
            <a:r>
              <a:rPr lang="cs-CZ" sz="1800" dirty="0"/>
              <a:t>Trh je místem, kde se setkává nakupující s prodávajícím a společně vstupují do vzájemné interakce.</a:t>
            </a:r>
          </a:p>
          <a:p>
            <a:pPr>
              <a:defRPr/>
            </a:pPr>
            <a:endParaRPr lang="cs-CZ" sz="1800" dirty="0"/>
          </a:p>
          <a:p>
            <a:pPr>
              <a:defRPr/>
            </a:pPr>
            <a:r>
              <a:rPr lang="cs-CZ" sz="1800" dirty="0"/>
              <a:t>Pro efektivní prodej produktů/služeb musí podnikatel poznat svůj trh. </a:t>
            </a:r>
          </a:p>
          <a:p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Analýza odvětví/sektoru, trhu, zákazníka, konkurence, dodavatelů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30780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20080" y="2211710"/>
            <a:ext cx="3024336" cy="2232248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20462" y="267494"/>
            <a:ext cx="4783985" cy="37593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sz="1600" b="1" dirty="0"/>
              <a:t>Zákazníci</a:t>
            </a:r>
            <a:r>
              <a:rPr lang="cs-CZ" sz="1600" dirty="0"/>
              <a:t> </a:t>
            </a:r>
          </a:p>
          <a:p>
            <a:pPr>
              <a:defRPr/>
            </a:pPr>
            <a:endParaRPr lang="cs-CZ" sz="1600" dirty="0"/>
          </a:p>
          <a:p>
            <a:pPr>
              <a:defRPr/>
            </a:pPr>
            <a:r>
              <a:rPr lang="cs-CZ" sz="1600" dirty="0"/>
              <a:t>Zkoumat zájem je možné několika způsoby, doporučuje se např. seznámení zákazníků s prototypem nebo nabídka doposud nerealizované služby a následná reakce zákazníků (kolik jsou schopní za produkt/službu zaplatit a za jakých okolností). </a:t>
            </a:r>
          </a:p>
          <a:p>
            <a:pPr>
              <a:defRPr/>
            </a:pPr>
            <a:endParaRPr lang="cs-CZ" sz="1600" dirty="0"/>
          </a:p>
          <a:p>
            <a:pPr>
              <a:defRPr/>
            </a:pPr>
            <a:r>
              <a:rPr lang="cs-CZ" sz="1600" dirty="0"/>
              <a:t>Strategie pro takovýto výzkum - </a:t>
            </a:r>
            <a:r>
              <a:rPr lang="cs-CZ" sz="1600" dirty="0" err="1"/>
              <a:t>bottom</a:t>
            </a:r>
            <a:r>
              <a:rPr lang="cs-CZ" sz="1600" dirty="0"/>
              <a:t> up.</a:t>
            </a:r>
          </a:p>
          <a:p>
            <a:pPr>
              <a:defRPr/>
            </a:pPr>
            <a:endParaRPr lang="cs-CZ" sz="1600" dirty="0"/>
          </a:p>
          <a:p>
            <a:pPr>
              <a:defRPr/>
            </a:pPr>
            <a:r>
              <a:rPr lang="cs-CZ" sz="1600" dirty="0"/>
              <a:t>Podstatou věci je nechat testovat zákazníky a naslouchat jejich touhám. Zákazník nakoupí u toho, kdo nejlépe zajistí jeho spokojenost. Ověření produktu zákazníkem je zlomovým bodem.</a:t>
            </a:r>
          </a:p>
          <a:p>
            <a:endParaRPr lang="cs-CZ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Analýza odvětví/sektoru, trhu, zákazníka, konkurence, dodavatelů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EEDDD501-6DA5-4D16-A3CF-49FF44A03689}"/>
              </a:ext>
            </a:extLst>
          </p:cNvPr>
          <p:cNvSpPr txBox="1">
            <a:spLocks/>
          </p:cNvSpPr>
          <p:nvPr/>
        </p:nvSpPr>
        <p:spPr>
          <a:xfrm>
            <a:off x="420080" y="2067694"/>
            <a:ext cx="3024336" cy="237626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Dobrý průzkum trhu </a:t>
            </a: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zjistí, kde se nacházejí </a:t>
            </a:r>
            <a:r>
              <a:rPr lang="cs-CZ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tržní příležitosti a jaký mají potenciál. </a:t>
            </a:r>
          </a:p>
          <a:p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8279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20080" y="2211710"/>
            <a:ext cx="3024336" cy="2232248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20463" y="267494"/>
            <a:ext cx="4207922" cy="37593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sz="1400" b="1" dirty="0"/>
              <a:t>Analýza zákazníků</a:t>
            </a:r>
          </a:p>
          <a:p>
            <a:pPr marL="0" indent="0">
              <a:buNone/>
              <a:defRPr/>
            </a:pPr>
            <a:endParaRPr lang="cs-CZ" sz="1400" b="1" dirty="0"/>
          </a:p>
          <a:p>
            <a:pPr marL="0" indent="0">
              <a:buNone/>
              <a:defRPr/>
            </a:pPr>
            <a:endParaRPr lang="cs-CZ" sz="1400" b="1" dirty="0"/>
          </a:p>
          <a:p>
            <a:pPr>
              <a:defRPr/>
            </a:pPr>
            <a:r>
              <a:rPr lang="cs-CZ" sz="1400" dirty="0"/>
              <a:t>Popis potencionálního zákazníka/cílové skupiny (věk, oblast, pohlaví, vzdělání, odvětví, zájem)</a:t>
            </a:r>
          </a:p>
          <a:p>
            <a:pPr>
              <a:defRPr/>
            </a:pPr>
            <a:endParaRPr lang="cs-CZ" sz="1400" dirty="0"/>
          </a:p>
          <a:p>
            <a:pPr>
              <a:defRPr/>
            </a:pPr>
            <a:r>
              <a:rPr lang="cs-CZ" sz="1400" dirty="0"/>
              <a:t>Potřeby/problémy potencionálního zákazníka</a:t>
            </a:r>
          </a:p>
          <a:p>
            <a:pPr>
              <a:defRPr/>
            </a:pPr>
            <a:endParaRPr lang="cs-CZ" sz="1400" dirty="0"/>
          </a:p>
          <a:p>
            <a:pPr>
              <a:defRPr/>
            </a:pPr>
            <a:r>
              <a:rPr lang="cs-CZ" sz="1400" dirty="0"/>
              <a:t>Vzorce chování potencionálního zákazníka</a:t>
            </a:r>
          </a:p>
          <a:p>
            <a:pPr>
              <a:defRPr/>
            </a:pPr>
            <a:endParaRPr lang="cs-CZ" sz="1400" dirty="0"/>
          </a:p>
          <a:p>
            <a:pPr>
              <a:defRPr/>
            </a:pPr>
            <a:r>
              <a:rPr lang="cs-CZ" sz="1400" dirty="0"/>
              <a:t>Reálné touhy zákazníků (produkt, který chce zákazník, ne který je ideální podle výrobce)</a:t>
            </a:r>
          </a:p>
          <a:p>
            <a:pPr>
              <a:defRPr/>
            </a:pPr>
            <a:endParaRPr lang="cs-CZ" sz="1400" dirty="0"/>
          </a:p>
          <a:p>
            <a:pPr>
              <a:defRPr/>
            </a:pPr>
            <a:r>
              <a:rPr lang="cs-CZ" sz="1400" dirty="0"/>
              <a:t>Zákaznický důvod upřednostnění společnosti před konkurencí</a:t>
            </a:r>
          </a:p>
          <a:p>
            <a:pPr>
              <a:defRPr/>
            </a:pPr>
            <a:endParaRPr lang="cs-CZ" sz="1400" dirty="0"/>
          </a:p>
          <a:p>
            <a:pPr>
              <a:defRPr/>
            </a:pPr>
            <a:r>
              <a:rPr lang="cs-CZ" sz="1400" dirty="0"/>
              <a:t>Uživatel produktu (zákazník nakoupí, uživatel užívá)</a:t>
            </a:r>
          </a:p>
          <a:p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Analýza odvětví/sektoru, trhu, zákazníka, konkurence, dodavatelů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EEDDD501-6DA5-4D16-A3CF-49FF44A03689}"/>
              </a:ext>
            </a:extLst>
          </p:cNvPr>
          <p:cNvSpPr txBox="1">
            <a:spLocks/>
          </p:cNvSpPr>
          <p:nvPr/>
        </p:nvSpPr>
        <p:spPr>
          <a:xfrm>
            <a:off x="420080" y="2067694"/>
            <a:ext cx="3024336" cy="237626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Průzkum trhu je možné udělat mnoha způsoby a provádí se na samotném počátku podnikání, aby objevil </a:t>
            </a:r>
            <a:r>
              <a:rPr lang="cs-CZ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reálný zájem zákazníků </a:t>
            </a: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produkt/službu. </a:t>
            </a:r>
          </a:p>
          <a:p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22827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20080" y="2211710"/>
            <a:ext cx="3024336" cy="2232248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20463" y="267494"/>
            <a:ext cx="4207922" cy="37593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sz="1800" b="1" dirty="0"/>
              <a:t>Analýza konkurence</a:t>
            </a:r>
          </a:p>
          <a:p>
            <a:pPr marL="0" indent="0">
              <a:buNone/>
              <a:defRPr/>
            </a:pPr>
            <a:endParaRPr lang="cs-CZ" sz="1800" b="1" dirty="0"/>
          </a:p>
          <a:p>
            <a:pPr>
              <a:defRPr/>
            </a:pPr>
            <a:r>
              <a:rPr lang="cs-CZ" sz="1800" dirty="0"/>
              <a:t>Srovnání s konkurencí (standard v sektoru)</a:t>
            </a:r>
          </a:p>
          <a:p>
            <a:pPr>
              <a:defRPr/>
            </a:pPr>
            <a:r>
              <a:rPr lang="cs-CZ" sz="1800" dirty="0"/>
              <a:t>Přímá/nepřímá konkurence</a:t>
            </a:r>
          </a:p>
          <a:p>
            <a:pPr>
              <a:defRPr/>
            </a:pPr>
            <a:r>
              <a:rPr lang="cs-CZ" sz="1800" dirty="0"/>
              <a:t>Potencionální konkurence</a:t>
            </a:r>
          </a:p>
          <a:p>
            <a:pPr>
              <a:defRPr/>
            </a:pPr>
            <a:r>
              <a:rPr lang="cs-CZ" sz="1800" dirty="0"/>
              <a:t>Hrozby od konkurence</a:t>
            </a:r>
          </a:p>
          <a:p>
            <a:pPr>
              <a:defRPr/>
            </a:pPr>
            <a:r>
              <a:rPr lang="cs-CZ" sz="1800" dirty="0"/>
              <a:t>Nejsilnější hráči v odvětví (pozice společnosti proti nim)</a:t>
            </a:r>
          </a:p>
          <a:p>
            <a:pPr>
              <a:defRPr/>
            </a:pPr>
            <a:r>
              <a:rPr lang="cs-CZ" sz="1800" dirty="0"/>
              <a:t>Positioning společnosti</a:t>
            </a:r>
          </a:p>
          <a:p>
            <a:pPr>
              <a:defRPr/>
            </a:pPr>
            <a:r>
              <a:rPr lang="cs-CZ" sz="1800" dirty="0"/>
              <a:t>Faktory úspěchu</a:t>
            </a:r>
          </a:p>
          <a:p>
            <a:pPr>
              <a:defRPr/>
            </a:pPr>
            <a:r>
              <a:rPr lang="cs-CZ" sz="1800" dirty="0"/>
              <a:t>Konkurenční výhoda (udržitelnost, unikátnost, doba opsání výhody konkurencí)</a:t>
            </a:r>
          </a:p>
          <a:p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Analýza odvětví/sektoru, trhu, zákazníka, konkurence, dodavatelů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EEDDD501-6DA5-4D16-A3CF-49FF44A03689}"/>
              </a:ext>
            </a:extLst>
          </p:cNvPr>
          <p:cNvSpPr txBox="1">
            <a:spLocks/>
          </p:cNvSpPr>
          <p:nvPr/>
        </p:nvSpPr>
        <p:spPr>
          <a:xfrm>
            <a:off x="420080" y="2067694"/>
            <a:ext cx="3024336" cy="237626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Tvrdý konkurenční boj je neustálý.</a:t>
            </a:r>
          </a:p>
          <a:p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Nutno nalézt svou konkurenční výhodu!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30622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20080" y="2211710"/>
            <a:ext cx="3024336" cy="2232248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20463" y="267494"/>
            <a:ext cx="4207922" cy="37593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endParaRPr lang="cs-CZ" sz="1800" b="1" dirty="0"/>
          </a:p>
          <a:p>
            <a:pPr marL="0" indent="0">
              <a:buNone/>
              <a:defRPr/>
            </a:pPr>
            <a:r>
              <a:rPr lang="cs-CZ" sz="1800" b="1" dirty="0"/>
              <a:t>Analýza dodavatelů </a:t>
            </a:r>
          </a:p>
          <a:p>
            <a:pPr marL="0" indent="0">
              <a:buNone/>
              <a:defRPr/>
            </a:pPr>
            <a:endParaRPr lang="cs-CZ" sz="1800" b="1" dirty="0"/>
          </a:p>
          <a:p>
            <a:pPr>
              <a:defRPr/>
            </a:pPr>
            <a:r>
              <a:rPr lang="cs-CZ" sz="1800" dirty="0"/>
              <a:t>Infrastruktura</a:t>
            </a:r>
          </a:p>
          <a:p>
            <a:pPr>
              <a:defRPr/>
            </a:pPr>
            <a:r>
              <a:rPr lang="cs-CZ" sz="1800" dirty="0"/>
              <a:t>Chování dodavatelů</a:t>
            </a:r>
          </a:p>
          <a:p>
            <a:pPr>
              <a:defRPr/>
            </a:pPr>
            <a:r>
              <a:rPr lang="cs-CZ" sz="1800" dirty="0"/>
              <a:t>Dodavatelská síť</a:t>
            </a:r>
          </a:p>
          <a:p>
            <a:pPr>
              <a:defRPr/>
            </a:pPr>
            <a:r>
              <a:rPr lang="cs-CZ" sz="1800" dirty="0"/>
              <a:t>Diverzifikace dodavatelské sítě</a:t>
            </a:r>
          </a:p>
          <a:p>
            <a:pPr algn="just">
              <a:defRPr/>
            </a:pPr>
            <a:r>
              <a:rPr lang="cs-CZ" sz="1800" dirty="0"/>
              <a:t>Strategičtí dodavatelé</a:t>
            </a:r>
          </a:p>
          <a:p>
            <a:pPr algn="just">
              <a:defRPr/>
            </a:pPr>
            <a:r>
              <a:rPr lang="cs-CZ" sz="1800" dirty="0"/>
              <a:t>Metody výběru dodavatelů</a:t>
            </a:r>
          </a:p>
          <a:p>
            <a:pPr algn="just">
              <a:defRPr/>
            </a:pPr>
            <a:r>
              <a:rPr lang="cs-CZ" sz="1800" dirty="0"/>
              <a:t>Smlouvy, penále, reference a budování vztahu</a:t>
            </a:r>
          </a:p>
          <a:p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Analýza odvětví/sektoru, trhu, zákazníka, konkurence, dodavatelů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EEDDD501-6DA5-4D16-A3CF-49FF44A03689}"/>
              </a:ext>
            </a:extLst>
          </p:cNvPr>
          <p:cNvSpPr txBox="1">
            <a:spLocks/>
          </p:cNvSpPr>
          <p:nvPr/>
        </p:nvSpPr>
        <p:spPr>
          <a:xfrm>
            <a:off x="420080" y="2067694"/>
            <a:ext cx="3024336" cy="237626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Identifikovat</a:t>
            </a:r>
          </a:p>
          <a:p>
            <a:r>
              <a:rPr lang="cs-CZ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Oslovit (nabídnout)</a:t>
            </a:r>
          </a:p>
          <a:p>
            <a:r>
              <a:rPr lang="cs-CZ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Dohodnout se na podmínkách dodávek</a:t>
            </a:r>
          </a:p>
          <a:p>
            <a:r>
              <a:rPr lang="cs-CZ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Kontrola a realizace (materiál, služby apod.</a:t>
            </a:r>
          </a:p>
          <a:p>
            <a:r>
              <a:rPr lang="cs-CZ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Budování dlouhodobého vztahu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80835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20080" y="972652"/>
            <a:ext cx="3024336" cy="3471306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cs-CZ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Podporuje stanovené cíle (podíly na trhu, výši tržeb, vstupy na zahraniční trhy apod.</a:t>
            </a: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cs-CZ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Pomáhá se koncentrovat na zákaznické segmenty</a:t>
            </a: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cs-CZ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Formuluje strategie </a:t>
            </a: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20463" y="267494"/>
            <a:ext cx="4104456" cy="37593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cs-CZ" sz="1400" dirty="0"/>
          </a:p>
          <a:p>
            <a:pPr marL="0" indent="0" algn="just">
              <a:buNone/>
              <a:defRPr/>
            </a:pPr>
            <a:endParaRPr lang="cs-CZ" sz="1800" b="1" dirty="0"/>
          </a:p>
          <a:p>
            <a:pPr algn="just">
              <a:defRPr/>
            </a:pPr>
            <a:r>
              <a:rPr lang="cs-CZ" sz="1800" dirty="0"/>
              <a:t>Marketingové cíle</a:t>
            </a:r>
          </a:p>
          <a:p>
            <a:pPr>
              <a:defRPr/>
            </a:pPr>
            <a:r>
              <a:rPr lang="cs-CZ" sz="1800" dirty="0"/>
              <a:t>Marketingové strategie (zpravidla </a:t>
            </a:r>
          </a:p>
          <a:p>
            <a:pPr>
              <a:defRPr/>
            </a:pPr>
            <a:r>
              <a:rPr lang="cs-CZ" sz="1800" dirty="0"/>
              <a:t>Marketingové nástroje (mix)</a:t>
            </a:r>
          </a:p>
          <a:p>
            <a:pPr>
              <a:defRPr/>
            </a:pPr>
            <a:r>
              <a:rPr lang="cs-CZ" sz="1800" dirty="0"/>
              <a:t>Marketingový rozpočet, náklady (personální + všechny podpůrné aktivity)</a:t>
            </a:r>
          </a:p>
          <a:p>
            <a:pPr>
              <a:defRPr/>
            </a:pPr>
            <a:r>
              <a:rPr lang="cs-CZ" sz="1800" dirty="0"/>
              <a:t> Způsob vyhodnocování implementovaných marketingových aktivit</a:t>
            </a:r>
          </a:p>
          <a:p>
            <a:pPr>
              <a:defRPr/>
            </a:pPr>
            <a:r>
              <a:rPr lang="cs-CZ" sz="1800" dirty="0"/>
              <a:t>Jaká bude reflexe?</a:t>
            </a:r>
          </a:p>
          <a:p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Marketingový plán</a:t>
            </a:r>
          </a:p>
          <a:p>
            <a:pPr algn="l"/>
            <a:endParaRPr lang="pl-PL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94129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20463" y="267494"/>
            <a:ext cx="4104456" cy="37593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endParaRPr lang="cs-CZ" sz="1800" b="1" dirty="0"/>
          </a:p>
          <a:p>
            <a:pPr marL="0" indent="0">
              <a:buNone/>
              <a:defRPr/>
            </a:pPr>
            <a:endParaRPr lang="cs-CZ" sz="1800" b="1" dirty="0"/>
          </a:p>
          <a:p>
            <a:pPr>
              <a:defRPr/>
            </a:pPr>
            <a:r>
              <a:rPr lang="cs-CZ" sz="1800" dirty="0"/>
              <a:t>Marketingová strategie nevychází jen z kreativního přístupu, ale zejména z informací opřených o marketingový výzkum. </a:t>
            </a:r>
          </a:p>
          <a:p>
            <a:pPr>
              <a:defRPr/>
            </a:pPr>
            <a:endParaRPr lang="cs-CZ" sz="1800" dirty="0"/>
          </a:p>
          <a:p>
            <a:pPr>
              <a:defRPr/>
            </a:pPr>
            <a:r>
              <a:rPr lang="cs-CZ" sz="1800" dirty="0"/>
              <a:t>Čím </a:t>
            </a:r>
            <a:r>
              <a:rPr lang="cs-CZ" sz="1800" b="1" dirty="0"/>
              <a:t>užší zákaznický segment</a:t>
            </a:r>
            <a:r>
              <a:rPr lang="cs-CZ" sz="1800" dirty="0"/>
              <a:t>, tím lepší možnost komunikace. Strategie odpovídá segmentu. Proces STP.</a:t>
            </a:r>
          </a:p>
          <a:p>
            <a:pPr>
              <a:defRPr/>
            </a:pPr>
            <a:endParaRPr lang="cs-CZ" sz="1800" dirty="0"/>
          </a:p>
          <a:p>
            <a:pPr>
              <a:defRPr/>
            </a:pPr>
            <a:r>
              <a:rPr lang="cs-CZ" sz="1800" dirty="0"/>
              <a:t>Základní otázkou je, co chce podnik marketingovou strategií dosáhnout, po zodpovězení otázky se může tvořit marketingový mix. </a:t>
            </a:r>
          </a:p>
          <a:p>
            <a:pPr>
              <a:defRPr/>
            </a:pPr>
            <a:endParaRPr lang="cs-CZ" sz="1800" dirty="0"/>
          </a:p>
          <a:p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Marketingový plán</a:t>
            </a:r>
          </a:p>
          <a:p>
            <a:pPr algn="l"/>
            <a:endParaRPr lang="pl-PL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CDD43B6F-DE37-4788-A59E-D82CBEBF9622}"/>
              </a:ext>
            </a:extLst>
          </p:cNvPr>
          <p:cNvSpPr txBox="1">
            <a:spLocks/>
          </p:cNvSpPr>
          <p:nvPr/>
        </p:nvSpPr>
        <p:spPr>
          <a:xfrm>
            <a:off x="420080" y="972652"/>
            <a:ext cx="3024336" cy="3471306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 určení vlastností produktů/služeb a důkladné analýze trhu může následovat vymýšlení strategií a jejich zavádění. </a:t>
            </a:r>
          </a:p>
          <a:p>
            <a:pPr marL="0" indent="0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Tvorba strategie vychází z vize společnosti a opírá se o provedené výzkumy a zjištěné informace. </a:t>
            </a:r>
          </a:p>
        </p:txBody>
      </p:sp>
    </p:spTree>
    <p:extLst>
      <p:ext uri="{BB962C8B-B14F-4D97-AF65-F5344CB8AC3E}">
        <p14:creationId xmlns:p14="http://schemas.microsoft.com/office/powerpoint/2010/main" val="41209883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20080" y="972652"/>
            <a:ext cx="3024336" cy="3471306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 výroby (přeměna vstupů na výstupy – JAK?)</a:t>
            </a:r>
          </a:p>
          <a:p>
            <a:pPr marL="0" indent="0">
              <a:buNone/>
            </a:pPr>
            <a:endParaRPr lang="cs-CZ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Patentová ochrana (průmyslový vzor)</a:t>
            </a:r>
          </a:p>
          <a:p>
            <a:pPr marL="0" indent="0">
              <a:buNone/>
            </a:pPr>
            <a:endParaRPr lang="cs-CZ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Materiál, zdroje, stroje, zásobování, testování, logistika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20462" y="267494"/>
            <a:ext cx="4279930" cy="37593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endParaRPr lang="cs-CZ" sz="1400" b="1" dirty="0"/>
          </a:p>
          <a:p>
            <a:pPr marL="0" indent="0">
              <a:buNone/>
              <a:defRPr/>
            </a:pPr>
            <a:r>
              <a:rPr lang="cs-CZ" sz="1800" b="1" dirty="0"/>
              <a:t>Komunikační politika/propagace</a:t>
            </a:r>
            <a:r>
              <a:rPr lang="cs-CZ" sz="1800" dirty="0"/>
              <a:t> </a:t>
            </a:r>
          </a:p>
          <a:p>
            <a:pPr marL="0" indent="0">
              <a:buNone/>
              <a:defRPr/>
            </a:pPr>
            <a:endParaRPr lang="cs-CZ" sz="1800" dirty="0"/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cs-CZ" sz="1800" dirty="0"/>
              <a:t>potřeby – budovy, stroje, materiál, energie, technologie, zaměstnanci (pracovní místa, výše mezd), ostatní výdaje, provozní výdaje…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cs-CZ" sz="1800" dirty="0"/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cs-CZ" sz="1800" dirty="0"/>
              <a:t>produkční kapacita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cs-CZ" sz="1800" dirty="0"/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cs-CZ" sz="1800" dirty="0"/>
              <a:t>logistika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cs-CZ" sz="1800" dirty="0"/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cs-CZ" sz="1800" dirty="0"/>
              <a:t>dodavatelé</a:t>
            </a:r>
          </a:p>
          <a:p>
            <a:pPr marL="0" indent="0">
              <a:buNone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Výrobní plán</a:t>
            </a:r>
          </a:p>
          <a:p>
            <a:pPr algn="l"/>
            <a:endParaRPr lang="pl-PL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93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96544" cy="507703"/>
          </a:xfrm>
        </p:spPr>
        <p:txBody>
          <a:bodyPr/>
          <a:lstStyle/>
          <a:p>
            <a:r>
              <a:rPr lang="cs-CZ" dirty="0"/>
              <a:t>Harmonogram seminárních cvičení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2593709"/>
              </p:ext>
            </p:extLst>
          </p:nvPr>
        </p:nvGraphicFramePr>
        <p:xfrm>
          <a:off x="395536" y="843561"/>
          <a:ext cx="7200800" cy="38624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624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383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6726">
                <a:tc>
                  <a:txBody>
                    <a:bodyPr/>
                    <a:lstStyle/>
                    <a:p>
                      <a:pPr algn="ctr" fontAlgn="b"/>
                      <a:r>
                        <a:rPr lang="cs-CZ" sz="1500" b="1" u="none" strike="noStrike" dirty="0">
                          <a:effectLst/>
                        </a:rPr>
                        <a:t>Týden výuky</a:t>
                      </a:r>
                      <a:endParaRPr lang="cs-CZ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1" u="none" strike="noStrike" dirty="0">
                          <a:effectLst/>
                        </a:rPr>
                        <a:t>Zaměření</a:t>
                      </a:r>
                      <a:r>
                        <a:rPr lang="cs-CZ" sz="1500" b="1" u="none" strike="noStrike" baseline="0" dirty="0">
                          <a:effectLst/>
                        </a:rPr>
                        <a:t> semináře</a:t>
                      </a:r>
                      <a:endParaRPr lang="cs-CZ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8858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cs-CZ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Představení struktury seminární práce, Brainstorming, techniky tvorby nápadů a podnikatelských příležitostí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3347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2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cs-CZ" sz="1400" u="none" strike="noStrike" dirty="0">
                          <a:effectLst/>
                        </a:rPr>
                        <a:t>Zadání seminární práce, Popis společnosti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634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3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Business Model Canvas</a:t>
                      </a:r>
                      <a:r>
                        <a:rPr lang="cs-CZ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(1 část)</a:t>
                      </a:r>
                      <a:endParaRPr lang="en-GB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7537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4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Business Model Canvas (</a:t>
                      </a:r>
                      <a:r>
                        <a:rPr lang="cs-CZ" sz="1400" dirty="0"/>
                        <a:t>2</a:t>
                      </a:r>
                      <a:r>
                        <a:rPr lang="en-GB" sz="1400" dirty="0"/>
                        <a:t> část)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9519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5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cs-CZ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Produkt/služba, Tým, Analýza zákazníka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2492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6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cs-CZ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Analýza odvětví/sektoru, trhu, konkurence, dodavatelů</a:t>
                      </a:r>
                      <a:endParaRPr lang="en-GB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7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fontAlgn="b" latinLnBrk="0" hangingPunct="1">
                        <a:buFont typeface="Arial" panose="020B0604020202020204" pitchFamily="34" charset="0"/>
                        <a:buNone/>
                      </a:pPr>
                      <a:r>
                        <a:rPr lang="cs-CZ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Marketingový plán (1 část)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338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8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indent="0" algn="l" defTabSz="914400" rtl="0" eaLnBrk="1" fontAlgn="b" latinLnBrk="0" hangingPunct="1">
                        <a:buFont typeface="Arial" panose="020B0604020202020204" pitchFamily="34" charset="0"/>
                        <a:buNone/>
                      </a:pPr>
                      <a:r>
                        <a:rPr lang="cs-CZ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Marketingový plán (2 část)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338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9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fontAlgn="b" latinLnBrk="0" hangingPunct="1">
                        <a:buFont typeface="Arial" panose="020B0604020202020204" pitchFamily="34" charset="0"/>
                        <a:buNone/>
                      </a:pPr>
                      <a:r>
                        <a:rPr lang="cs-CZ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Výrobní plán</a:t>
                      </a:r>
                      <a:endParaRPr lang="en-GB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2343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indent="0" algn="l" defTabSz="914400" rtl="0" eaLnBrk="1" fontAlgn="b" latinLnBrk="0" hangingPunct="1">
                        <a:buFont typeface="Arial" panose="020B0604020202020204" pitchFamily="34" charset="0"/>
                        <a:buNone/>
                      </a:pPr>
                      <a:r>
                        <a:rPr lang="cs-CZ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Finanční plán (1 část)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338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11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Finanční plán (2 část), Executive Summary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70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Závěrečné prezentace a obhajoba podnikatelského plánu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338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13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fontAlgn="b" latinLnBrk="0" hangingPunct="1">
                        <a:buFont typeface="Arial" panose="020B0604020202020204" pitchFamily="34" charset="0"/>
                        <a:buNone/>
                      </a:pPr>
                      <a:r>
                        <a:rPr lang="cs-CZ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Závěrečné prezentace a obhajoba podnikatelského plánu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278303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20080" y="972652"/>
            <a:ext cx="3024336" cy="3471306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Všechny informace z podnikatelského plánu jsou zde transformovány do finančních výstupů, ukazatelů a hodnot. </a:t>
            </a:r>
          </a:p>
          <a:p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Zároveň se ale těší velkému zájmu investorů či bank.</a:t>
            </a:r>
          </a:p>
          <a:p>
            <a:endParaRPr lang="cs-CZ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20462" y="267494"/>
            <a:ext cx="4279930" cy="37593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cs-CZ" sz="1400" dirty="0"/>
          </a:p>
          <a:p>
            <a:pPr>
              <a:defRPr/>
            </a:pPr>
            <a:r>
              <a:rPr lang="cs-CZ" sz="1400" dirty="0"/>
              <a:t>Neprůstřelná a propracovaná finanční analýza a zejména </a:t>
            </a:r>
            <a:r>
              <a:rPr lang="cs-CZ" sz="1400" b="1" dirty="0"/>
              <a:t>fungující cash </a:t>
            </a:r>
            <a:r>
              <a:rPr lang="cs-CZ" sz="1400" b="1" dirty="0" err="1"/>
              <a:t>flow</a:t>
            </a:r>
            <a:r>
              <a:rPr lang="cs-CZ" sz="1400" b="1" dirty="0"/>
              <a:t>.</a:t>
            </a:r>
            <a:endParaRPr lang="cs-CZ" sz="1400" dirty="0"/>
          </a:p>
          <a:p>
            <a:pPr>
              <a:defRPr/>
            </a:pPr>
            <a:endParaRPr lang="cs-CZ" sz="1400" dirty="0"/>
          </a:p>
          <a:p>
            <a:pPr>
              <a:defRPr/>
            </a:pPr>
            <a:r>
              <a:rPr lang="cs-CZ" sz="1400" b="1" dirty="0"/>
              <a:t>Finanční plán </a:t>
            </a:r>
            <a:r>
              <a:rPr lang="cs-CZ" sz="1400" dirty="0"/>
              <a:t>představuje zdroje financování podniku, jejich alokaci a následnou ziskovost.</a:t>
            </a:r>
          </a:p>
          <a:p>
            <a:pPr>
              <a:defRPr/>
            </a:pPr>
            <a:endParaRPr lang="cs-CZ" sz="1400" dirty="0"/>
          </a:p>
          <a:p>
            <a:pPr>
              <a:defRPr/>
            </a:pPr>
            <a:r>
              <a:rPr lang="cs-CZ" sz="1400" dirty="0"/>
              <a:t> Finanční ukazatele se dají vyčíslit vždy. I když podnik prozatím nemá žádné finanční údaje, </a:t>
            </a:r>
            <a:r>
              <a:rPr lang="cs-CZ" sz="1400" b="1" dirty="0"/>
              <a:t>může po analýze trhu vytvořit předpoklady</a:t>
            </a:r>
            <a:r>
              <a:rPr lang="cs-CZ" sz="1400" dirty="0"/>
              <a:t>, ze kterých se vychází během výpočtu finančních ukazatelů. Tyto předpoklady musí být dobře popsané a obhajitelné.</a:t>
            </a:r>
          </a:p>
          <a:p>
            <a:pPr>
              <a:defRPr/>
            </a:pPr>
            <a:endParaRPr lang="cs-CZ" sz="1400" dirty="0"/>
          </a:p>
          <a:p>
            <a:pPr>
              <a:defRPr/>
            </a:pPr>
            <a:r>
              <a:rPr lang="cs-CZ" sz="1400" dirty="0"/>
              <a:t>K přehlednosti finančního řízení přispívají jednoduché tabulky a grafy. Finanční předpověď podniku se uvádí až v </a:t>
            </a:r>
            <a:r>
              <a:rPr lang="cs-CZ" sz="1400" b="1" dirty="0"/>
              <a:t>horizontu pěti let</a:t>
            </a:r>
            <a:r>
              <a:rPr lang="cs-CZ" sz="1400" dirty="0"/>
              <a:t>, s tím, že první rok je popsán nejdetailněji.</a:t>
            </a:r>
          </a:p>
          <a:p>
            <a:pPr marL="0" indent="0">
              <a:buNone/>
              <a:defRPr/>
            </a:pPr>
            <a:endParaRPr lang="cs-CZ" sz="1400" dirty="0"/>
          </a:p>
          <a:p>
            <a:pPr>
              <a:defRPr/>
            </a:pPr>
            <a:endParaRPr lang="cs-CZ" sz="1400" dirty="0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Finanční plán</a:t>
            </a:r>
          </a:p>
          <a:p>
            <a:pPr algn="l"/>
            <a:endParaRPr lang="pl-PL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13567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20080" y="972652"/>
            <a:ext cx="3024336" cy="3471306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20462" y="267494"/>
            <a:ext cx="4279930" cy="47525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cs-CZ" sz="1600" dirty="0"/>
          </a:p>
          <a:p>
            <a:pPr>
              <a:defRPr/>
            </a:pPr>
            <a:r>
              <a:rPr lang="cs-CZ" sz="1600" dirty="0"/>
              <a:t>Finanční výkazy dle plánované právní formy podnikání. </a:t>
            </a:r>
            <a:r>
              <a:rPr lang="cs-CZ" sz="1600" b="1" dirty="0"/>
              <a:t>Detailnost</a:t>
            </a:r>
            <a:r>
              <a:rPr lang="cs-CZ" sz="1600" dirty="0"/>
              <a:t> položek: první rok-  měsíční hodnoty, 2.-3. rok - roční hodnoty) a výhled cca 5 let. </a:t>
            </a:r>
          </a:p>
          <a:p>
            <a:pPr>
              <a:defRPr/>
            </a:pPr>
            <a:endParaRPr lang="cs-CZ" sz="1600" dirty="0"/>
          </a:p>
          <a:p>
            <a:pPr>
              <a:defRPr/>
            </a:pPr>
            <a:r>
              <a:rPr lang="cs-CZ" sz="1600" dirty="0"/>
              <a:t>Vhodné zpracovat ve </a:t>
            </a:r>
            <a:r>
              <a:rPr lang="cs-CZ" sz="1600" b="1" dirty="0"/>
              <a:t>variantě</a:t>
            </a:r>
            <a:r>
              <a:rPr lang="cs-CZ" sz="1600" dirty="0"/>
              <a:t> – pesimistická, reálná a mírně optimistická. </a:t>
            </a:r>
          </a:p>
          <a:p>
            <a:pPr>
              <a:defRPr/>
            </a:pPr>
            <a:endParaRPr lang="cs-CZ" sz="1600" dirty="0"/>
          </a:p>
          <a:p>
            <a:pPr>
              <a:defRPr/>
            </a:pPr>
            <a:r>
              <a:rPr lang="cs-CZ" sz="1600" dirty="0"/>
              <a:t>Na straně jedné posuzujeme </a:t>
            </a:r>
            <a:r>
              <a:rPr lang="cs-CZ" sz="1600" b="1" dirty="0"/>
              <a:t>tržby (příjmy), </a:t>
            </a:r>
            <a:r>
              <a:rPr lang="cs-CZ" sz="1600" dirty="0"/>
              <a:t>očekáváné výnosy, zisk</a:t>
            </a:r>
          </a:p>
          <a:p>
            <a:pPr>
              <a:defRPr/>
            </a:pPr>
            <a:endParaRPr lang="cs-CZ" sz="1600" dirty="0"/>
          </a:p>
          <a:p>
            <a:pPr>
              <a:defRPr/>
            </a:pPr>
            <a:r>
              <a:rPr lang="cs-CZ" sz="1600" dirty="0"/>
              <a:t>Na straně druhé posuzujeme náklady (výdaje) – před zahájením podnikání, vložený kapitál, investice, startupové náklady, provozní náklady, mzdové náklady, výrobní náklady, marketingové náklady…</a:t>
            </a:r>
          </a:p>
          <a:p>
            <a:pPr>
              <a:defRPr/>
            </a:pPr>
            <a:endParaRPr lang="cs-CZ" sz="1600" dirty="0"/>
          </a:p>
          <a:p>
            <a:pPr>
              <a:defRPr/>
            </a:pPr>
            <a:endParaRPr lang="cs-CZ" sz="1600" dirty="0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Finanční plán</a:t>
            </a:r>
          </a:p>
          <a:p>
            <a:pPr algn="l"/>
            <a:endParaRPr lang="pl-PL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665932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20080" y="972652"/>
            <a:ext cx="3024336" cy="3471306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20462" y="267494"/>
            <a:ext cx="4639970" cy="47525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sz="1800" b="1" dirty="0"/>
              <a:t>Oblasti zájmu</a:t>
            </a:r>
            <a:endParaRPr lang="cs-CZ" sz="1800" dirty="0"/>
          </a:p>
          <a:p>
            <a:pPr>
              <a:defRPr/>
            </a:pPr>
            <a:r>
              <a:rPr lang="cs-CZ" sz="1800" dirty="0"/>
              <a:t>Náklady před rozjezdem podnikání </a:t>
            </a:r>
          </a:p>
          <a:p>
            <a:pPr>
              <a:defRPr/>
            </a:pPr>
            <a:r>
              <a:rPr lang="cs-CZ" sz="1800" dirty="0"/>
              <a:t>Vložený kapitál (vlastní, cizí)</a:t>
            </a:r>
          </a:p>
          <a:p>
            <a:pPr>
              <a:defRPr/>
            </a:pPr>
            <a:r>
              <a:rPr lang="cs-CZ" sz="1800" dirty="0"/>
              <a:t>Příjmy z podnikání – marže</a:t>
            </a:r>
          </a:p>
          <a:p>
            <a:pPr>
              <a:defRPr/>
            </a:pPr>
            <a:r>
              <a:rPr lang="cs-CZ" sz="1800" dirty="0"/>
              <a:t>Předpoklady pro finanční výkazy a ukazatele</a:t>
            </a:r>
          </a:p>
          <a:p>
            <a:pPr>
              <a:defRPr/>
            </a:pPr>
            <a:r>
              <a:rPr lang="cs-CZ" sz="1800" dirty="0"/>
              <a:t>Odhadovaný výkaz zisku a ztrát</a:t>
            </a:r>
          </a:p>
          <a:p>
            <a:pPr>
              <a:defRPr/>
            </a:pPr>
            <a:r>
              <a:rPr lang="cs-CZ" sz="1800" dirty="0"/>
              <a:t>Odhadovaný výkaz cash-</a:t>
            </a:r>
            <a:r>
              <a:rPr lang="cs-CZ" sz="1800" dirty="0" err="1"/>
              <a:t>flow</a:t>
            </a:r>
            <a:endParaRPr lang="cs-CZ" sz="1800" dirty="0"/>
          </a:p>
          <a:p>
            <a:pPr>
              <a:defRPr/>
            </a:pPr>
            <a:r>
              <a:rPr lang="cs-CZ" sz="1800" dirty="0"/>
              <a:t>Odhadovaná rozvaha</a:t>
            </a:r>
          </a:p>
          <a:p>
            <a:pPr>
              <a:defRPr/>
            </a:pPr>
            <a:r>
              <a:rPr lang="cs-CZ" sz="1800" dirty="0"/>
              <a:t>Finanční ukazatele – analýza bodu zvratu, ukazatele rentability, likvidity, aktivity, zadluženosti a další…dle potřeby.</a:t>
            </a:r>
          </a:p>
          <a:p>
            <a:pPr>
              <a:defRPr/>
            </a:pPr>
            <a:r>
              <a:rPr lang="cs-CZ" sz="1800" dirty="0"/>
              <a:t>Metody návratnosti investic (časová hodnota peněz apod.)</a:t>
            </a:r>
          </a:p>
          <a:p>
            <a:pPr>
              <a:defRPr/>
            </a:pPr>
            <a:endParaRPr lang="cs-CZ" sz="1600" dirty="0"/>
          </a:p>
          <a:p>
            <a:pPr>
              <a:defRPr/>
            </a:pPr>
            <a:endParaRPr lang="cs-CZ" sz="1600" dirty="0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Finanční plán</a:t>
            </a:r>
          </a:p>
          <a:p>
            <a:pPr algn="l"/>
            <a:endParaRPr lang="pl-PL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858955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20080" y="972652"/>
            <a:ext cx="3024336" cy="3471306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 pojmem přílohy jsou myšleny všechny dokumenty nezařazené do předchozích sekcí a vztahující se k podnikatelské činnosti. </a:t>
            </a:r>
          </a:p>
          <a:p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Dokumenty, které podporují, rozšiřují či ověřují údaje obsažené v podnikatelském plánu.</a:t>
            </a:r>
          </a:p>
          <a:p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20462" y="267494"/>
            <a:ext cx="4279930" cy="37593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endParaRPr lang="cs-CZ" sz="1400" dirty="0"/>
          </a:p>
          <a:p>
            <a:pPr marL="0" indent="0">
              <a:buNone/>
              <a:defRPr/>
            </a:pPr>
            <a:endParaRPr lang="cs-CZ" sz="1400" dirty="0"/>
          </a:p>
          <a:p>
            <a:pPr marL="0" indent="0">
              <a:buNone/>
              <a:defRPr/>
            </a:pPr>
            <a:endParaRPr lang="cs-CZ" sz="1400" dirty="0"/>
          </a:p>
          <a:p>
            <a:pPr marL="0" indent="0">
              <a:buNone/>
              <a:defRPr/>
            </a:pPr>
            <a:endParaRPr lang="cs-CZ" sz="1400" dirty="0"/>
          </a:p>
          <a:p>
            <a:pPr marL="0" indent="0">
              <a:buNone/>
              <a:defRPr/>
            </a:pPr>
            <a:r>
              <a:rPr lang="cs-CZ" sz="1400" dirty="0"/>
              <a:t>Řadíme mezi ně materiály např.:</a:t>
            </a:r>
          </a:p>
          <a:p>
            <a:pPr marL="0" indent="0">
              <a:buNone/>
              <a:defRPr/>
            </a:pPr>
            <a:endParaRPr lang="cs-CZ" sz="1400" dirty="0"/>
          </a:p>
          <a:p>
            <a:pPr>
              <a:defRPr/>
            </a:pPr>
            <a:r>
              <a:rPr lang="cs-CZ" sz="1400" dirty="0"/>
              <a:t>studie, finanční výkazy, výrobní postupy, technologické údaje o výrobcích, CV týmu, výbava podniku, smlouvy, reklamní nástroje, ceníky, prototyp výrobku, studie, výzkumy a jiné.</a:t>
            </a:r>
          </a:p>
          <a:p>
            <a:pPr marL="0" indent="0">
              <a:buNone/>
              <a:defRPr/>
            </a:pPr>
            <a:endParaRPr lang="cs-CZ" sz="1400" dirty="0"/>
          </a:p>
          <a:p>
            <a:pPr>
              <a:defRPr/>
            </a:pPr>
            <a:endParaRPr lang="cs-CZ" sz="1400" dirty="0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(11.) Přílohy</a:t>
            </a:r>
          </a:p>
          <a:p>
            <a:pPr algn="l"/>
            <a:endParaRPr lang="pl-PL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58433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20080" y="1707654"/>
            <a:ext cx="3151212" cy="3168352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Závěr 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707904" y="267494"/>
            <a:ext cx="4111860" cy="59766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Podnikatelský plán musí odpovídat realitě.</a:t>
            </a:r>
          </a:p>
          <a:p>
            <a:endParaRPr lang="cs-CZ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Finanční podklady založeny na věrohodných analýzách a predikcích.</a:t>
            </a:r>
          </a:p>
          <a:p>
            <a:endParaRPr lang="cs-CZ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Psát stručně a výstižně.</a:t>
            </a:r>
          </a:p>
          <a:p>
            <a:endParaRPr lang="cs-CZ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Dokonale znát svůj produkt/službu a svého zákazníka.</a:t>
            </a:r>
          </a:p>
          <a:p>
            <a:endParaRPr lang="cs-CZ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Komplexnost plánu (alternativy, predikce, znalost prostředí, trhu, atd.) – může snižovat případná rizika spojená s jeho realizací.</a:t>
            </a:r>
          </a:p>
          <a:p>
            <a:pPr marL="0" indent="0">
              <a:buNone/>
            </a:pPr>
            <a:endParaRPr lang="cs-CZ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0801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l-PL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157666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067944" y="2067694"/>
            <a:ext cx="4104456" cy="25202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ctr">
              <a:buNone/>
            </a:pP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………….</a:t>
            </a:r>
          </a:p>
          <a:p>
            <a:pPr marL="0" indent="0" algn="ctr">
              <a:buNone/>
            </a:pP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………….</a:t>
            </a:r>
          </a:p>
          <a:p>
            <a:pPr marL="0" indent="0" algn="ctr">
              <a:buNone/>
            </a:pP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………….</a:t>
            </a:r>
          </a:p>
          <a:p>
            <a:pPr marL="0" indent="0" algn="ctr">
              <a:buNone/>
            </a:pPr>
            <a:endParaRPr lang="cs-CZ" sz="14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24482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Dotazy a diskuse 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71324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</a:t>
            </a: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přeji Vám úspěšný den </a:t>
            </a:r>
            <a:r>
              <a:rPr lang="cs-CZ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cs-CZ" sz="20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Pavel Adámek, Ph.D.</a:t>
            </a:r>
          </a:p>
          <a:p>
            <a:pPr algn="r"/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adamek@opf.slu.cz</a:t>
            </a:r>
            <a:endParaRPr lang="cs-CZ" altLang="cs-CZ" sz="9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920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843558"/>
            <a:ext cx="8352928" cy="40953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Základní: </a:t>
            </a:r>
          </a:p>
          <a:p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KORÁB, V., PETERKA, J., REŽŇÁKOVÁ, M. Podnikatelský plán. Brno: </a:t>
            </a:r>
            <a:r>
              <a:rPr lang="cs-CZ" altLang="cs-CZ" sz="1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Computer</a:t>
            </a:r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Press, 2007. </a:t>
            </a:r>
            <a:b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ISBN 90-247-0939-2.</a:t>
            </a: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FOTR, J., SOUČEK, I.  Podnikatelský záměr a investiční rozhodování. Praha: Grada Publishing, 2005. </a:t>
            </a:r>
            <a:b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ISBN 80-7169-812-1. </a:t>
            </a: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SRPOVÁ, J., SVOBODOVÁ, I., SKOPAL, P., ORLÍK, T. Podnikatelský plán a strategie: Grada Publishing, 2011. ISBN 978-80-247-4103-1.</a:t>
            </a: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SRPOVÁ, J. ŘEHOŘ, V. Základy podnikání: teoretické poznatky, příklady a zkušenosti českých podnikatelů, Grada Publishing, 2010. ISBN 978-80-247-3339-5.</a:t>
            </a: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ADÁMEK, P. Zakládání podniku. </a:t>
            </a:r>
            <a:r>
              <a:rPr lang="cs-CZ" altLang="cs-CZ" sz="14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Karviná</a:t>
            </a:r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SU OPF</a:t>
            </a:r>
            <a:r>
              <a:rPr lang="cs-CZ" altLang="cs-CZ" sz="14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2020.</a:t>
            </a:r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7814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843558"/>
            <a:ext cx="8352928" cy="40953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Doporučení pro další zdroje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it-IT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Nielsen, N. H. 2017. Startup Funding</a:t>
            </a:r>
          </a:p>
          <a:p>
            <a:r>
              <a:rPr lang="it-IT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Steve Blank and Bob Dorf. 2012. The Startup Owner´s Manual: The Step-By-Step Guide for Building a Great Company</a:t>
            </a:r>
          </a:p>
          <a:p>
            <a:r>
              <a:rPr lang="it-IT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Ash Maurya. 2012. Running Lean:Interate from Plan A to a Plan B That Works</a:t>
            </a:r>
          </a:p>
          <a:p>
            <a:r>
              <a:rPr lang="it-IT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Eric Ries. 2011. The Lean Startup: How Constant Innovation Creates Radically Successful Businesses</a:t>
            </a:r>
          </a:p>
          <a:p>
            <a:r>
              <a:rPr lang="it-IT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Chris Lipp. 2014. The Startup Pitch – A proven formula to win funding</a:t>
            </a:r>
          </a:p>
          <a:p>
            <a:r>
              <a:rPr lang="it-IT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Alexander Osterwalder a Yves Pigneur. 2015. Tvorba business modelů</a:t>
            </a:r>
          </a:p>
          <a:p>
            <a:r>
              <a:rPr lang="it-IT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Daniel Priestley. 2015. Revoluce v podnikání</a:t>
            </a:r>
          </a:p>
          <a:p>
            <a:r>
              <a:rPr lang="it-IT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Jason Fried a Heinemeier Hansson. 2010. RESTART – průvodce podnikatelským minimalismem</a:t>
            </a:r>
          </a:p>
          <a:p>
            <a:r>
              <a:rPr lang="it-IT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Reid Hoffman a Ben Casnocha. 2013. Váš osobní Start UP: Připravte se na budoucnost, investujte do sebe, změňte svou kariéru</a:t>
            </a:r>
          </a:p>
          <a:p>
            <a:r>
              <a:rPr lang="it-IT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Ivana Svobodobá a Michal Andera. 2017. Od nápadu k podnikatelskému plánu</a:t>
            </a:r>
          </a:p>
          <a:p>
            <a:r>
              <a:rPr lang="it-IT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John Williams. 2017. Začni vydělávat na tom, co tě baví</a:t>
            </a:r>
          </a:p>
          <a:p>
            <a:pPr marL="0" indent="0">
              <a:buNone/>
            </a:pPr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8058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843558"/>
            <a:ext cx="8352928" cy="40953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Doporučen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 struktura:</a:t>
            </a:r>
            <a:endParaRPr lang="it-IT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it-IT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Titulní strana</a:t>
            </a:r>
          </a:p>
          <a:p>
            <a:pPr>
              <a:buFont typeface="+mj-lt"/>
              <a:buAutoNum type="arabicPeriod"/>
            </a:pPr>
            <a:r>
              <a:rPr lang="it-IT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Executive summary</a:t>
            </a:r>
          </a:p>
          <a:p>
            <a:pPr>
              <a:buFont typeface="+mj-lt"/>
              <a:buAutoNum type="arabicPeriod"/>
            </a:pPr>
            <a:r>
              <a:rPr lang="it-IT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Popis společnosti</a:t>
            </a:r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 Model - CANVAS</a:t>
            </a:r>
            <a:endParaRPr lang="it-IT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it-IT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Produkt/služba</a:t>
            </a:r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Tým</a:t>
            </a:r>
            <a:endParaRPr lang="it-IT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it-IT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Analýza </a:t>
            </a: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odvětví/sektoru, trhu, zákazníka, konkurence, dodavatelů</a:t>
            </a:r>
            <a:endParaRPr lang="it-IT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Marketingový plán</a:t>
            </a:r>
            <a:endParaRPr lang="it-IT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Výrobní plán</a:t>
            </a:r>
            <a:endParaRPr lang="it-IT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Finanční plán</a:t>
            </a:r>
            <a:endParaRPr lang="it-IT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Informace k seminární práci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08980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20080" y="1707654"/>
            <a:ext cx="3024336" cy="2736303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Úvodní strana podnikatelského plánu představuje ty nejzákladnější informace podnikatelského plánu.  </a:t>
            </a:r>
          </a:p>
          <a:p>
            <a:endParaRPr lang="cs-CZ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Obsahově neplní významnou funkci, proto je kladen důraz na formální provedení.</a:t>
            </a:r>
          </a:p>
          <a:p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51920" y="432183"/>
            <a:ext cx="4104456" cy="37593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dirty="0"/>
              <a:t>Jednotlivé části titulní strany:</a:t>
            </a:r>
          </a:p>
          <a:p>
            <a:pPr marL="0" indent="0">
              <a:buNone/>
            </a:pPr>
            <a:endParaRPr lang="cs-CZ" sz="1400" dirty="0"/>
          </a:p>
          <a:p>
            <a:r>
              <a:rPr lang="cs-CZ" sz="1400" dirty="0"/>
              <a:t>Název projektu</a:t>
            </a:r>
          </a:p>
          <a:p>
            <a:r>
              <a:rPr lang="cs-CZ" sz="1400" dirty="0"/>
              <a:t>Logo</a:t>
            </a:r>
          </a:p>
          <a:p>
            <a:r>
              <a:rPr lang="cs-CZ" sz="1400" dirty="0"/>
              <a:t>Kontaktní údaje</a:t>
            </a:r>
          </a:p>
          <a:p>
            <a:r>
              <a:rPr lang="cs-CZ" sz="1400" dirty="0"/>
              <a:t>Sídlo společnosti</a:t>
            </a:r>
          </a:p>
          <a:p>
            <a:r>
              <a:rPr lang="cs-CZ" sz="1400" dirty="0"/>
              <a:t>Údaje o podnikateli</a:t>
            </a:r>
          </a:p>
          <a:p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Titulní strana</a:t>
            </a:r>
          </a:p>
          <a:p>
            <a:pPr algn="l"/>
            <a:endParaRPr lang="pl-PL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5712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20080" y="972652"/>
            <a:ext cx="3024336" cy="3471306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Executive </a:t>
            </a:r>
            <a:r>
              <a:rPr lang="cs-CZ" sz="1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summary</a:t>
            </a: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(shrnutí) - týká se zaujetí externích čtenářů (investorů, partnerů), nejdůležitější složkou podnikatelského plánu. </a:t>
            </a:r>
          </a:p>
          <a:p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Obsahuje stručný </a:t>
            </a:r>
            <a:r>
              <a:rPr lang="cs-CZ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přehled o nejdůležitějších bodech </a:t>
            </a: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podnikatelského záměru a je vstupním vchodem pro celý plán. Jako první část plánu musí shrnutí bezpochyby </a:t>
            </a:r>
            <a:r>
              <a:rPr lang="cs-CZ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zanechat dojem a upoutat pozornost. </a:t>
            </a:r>
          </a:p>
          <a:p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Není potřeba plýtvat slovy, ale psát stručně, poutavě, tvořit příběh a tím </a:t>
            </a:r>
            <a:r>
              <a:rPr lang="cs-CZ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vyvolat emoce</a:t>
            </a: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20463" y="267494"/>
            <a:ext cx="4104456" cy="37593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sz="1400" dirty="0"/>
              <a:t>Prostřednictvím shrnutí podnikatel postihuje nejdůležitější složky svého podnikání: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cs-CZ" sz="1400" b="1" dirty="0"/>
              <a:t>Jméno a místo podnikání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cs-CZ" sz="1400" b="1" dirty="0"/>
              <a:t>Obchodní koncept 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cs-CZ" sz="1400" b="1" dirty="0"/>
              <a:t>Prodávaný produkt/služba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cs-CZ" sz="1400" b="1" dirty="0"/>
              <a:t>Plněná potřeba na trhu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cs-CZ" sz="1400" b="1" dirty="0"/>
              <a:t>Konkurenční výhoda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cs-CZ" sz="1400" b="1" dirty="0"/>
              <a:t>Klíčové faktory úspěchu 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cs-CZ" sz="1400" b="1" dirty="0"/>
              <a:t>Ziskovost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cs-CZ" sz="1400" b="1" dirty="0"/>
              <a:t>Momentální situace 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cs-CZ" sz="1400" b="1" dirty="0"/>
              <a:t>Účel podnikatelského plánu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cs-CZ" sz="1400" b="1" dirty="0"/>
              <a:t>Potřeba investice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cs-CZ" sz="1400" dirty="0"/>
          </a:p>
          <a:p>
            <a:pPr>
              <a:defRPr/>
            </a:pPr>
            <a:r>
              <a:rPr lang="cs-CZ" sz="1400" dirty="0"/>
              <a:t>Jednotlivé body se dále rozvíjejí v dalších částech plánu. Executive </a:t>
            </a:r>
            <a:r>
              <a:rPr lang="cs-CZ" sz="1400" dirty="0" err="1"/>
              <a:t>summary</a:t>
            </a:r>
            <a:r>
              <a:rPr lang="cs-CZ" sz="1400" dirty="0"/>
              <a:t> se </a:t>
            </a:r>
            <a:r>
              <a:rPr lang="cs-CZ" sz="1400" b="1" dirty="0"/>
              <a:t>píše na závěr</a:t>
            </a:r>
            <a:r>
              <a:rPr lang="cs-CZ" sz="1400" dirty="0"/>
              <a:t>, až si podnikatel uspořádá své myšlenky, shrnuje jen to nejpodstatnější a nejzajímavější. Co do rozsahu, text by měl být </a:t>
            </a:r>
            <a:r>
              <a:rPr lang="cs-CZ" sz="1400" b="1" dirty="0"/>
              <a:t>maximálně na dvě strany</a:t>
            </a:r>
            <a:r>
              <a:rPr lang="cs-CZ" sz="1400" dirty="0"/>
              <a:t>.</a:t>
            </a:r>
          </a:p>
          <a:p>
            <a:pPr marL="0" indent="0">
              <a:defRPr/>
            </a:pPr>
            <a:endParaRPr lang="cs-CZ" sz="2000" dirty="0">
              <a:latin typeface="Calibri" panose="020F0502020204030204" pitchFamily="34" charset="0"/>
            </a:endParaRPr>
          </a:p>
          <a:p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Executive summary</a:t>
            </a:r>
          </a:p>
          <a:p>
            <a:pPr algn="l"/>
            <a:endParaRPr lang="pl-PL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7175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20080" y="972652"/>
            <a:ext cx="3024336" cy="3471306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Společnost se buď formuje a připravuje na svůj vznik nebo je již založená a funguje. V obou případech je možné blíže specifikovat a popsat základní informace jako například </a:t>
            </a:r>
            <a:r>
              <a:rPr lang="cs-CZ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sektor podnikání a trh </a:t>
            </a: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působnosti. </a:t>
            </a:r>
          </a:p>
          <a:p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20463" y="267494"/>
            <a:ext cx="4104456" cy="37593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1400" dirty="0"/>
              <a:t>Fungující společnost se zaměří na konkrétní údaje o sobě samé a o svém dosavadním působení tj. datum a místo vzniku, zakladatelé a dosavadní pokrok. </a:t>
            </a:r>
          </a:p>
          <a:p>
            <a:pPr>
              <a:defRPr/>
            </a:pPr>
            <a:endParaRPr lang="cs-CZ" sz="1400" dirty="0"/>
          </a:p>
          <a:p>
            <a:pPr>
              <a:defRPr/>
            </a:pPr>
            <a:r>
              <a:rPr lang="cs-CZ" sz="1400" dirty="0"/>
              <a:t>Je-li projekt nerealizovaný, uvede se zamýšlená forma založení společnosti, horizont pro začátek podnikání, případně jiné podstatné informace spojené se založením.</a:t>
            </a:r>
          </a:p>
          <a:p>
            <a:pPr>
              <a:defRPr/>
            </a:pPr>
            <a:endParaRPr lang="cs-CZ" sz="1400" dirty="0"/>
          </a:p>
          <a:p>
            <a:pPr>
              <a:defRPr/>
            </a:pPr>
            <a:r>
              <a:rPr lang="cs-CZ" sz="1400" dirty="0"/>
              <a:t>Na základní otázku </a:t>
            </a:r>
            <a:r>
              <a:rPr lang="cs-CZ" sz="1400" b="1" dirty="0"/>
              <a:t>„Co chci dělat?“ </a:t>
            </a:r>
            <a:r>
              <a:rPr lang="cs-CZ" sz="1400" dirty="0"/>
              <a:t>odpovídá vize společnosti. Jde nejen o způsob a styl směřování, ale i komunikace s okolím o hodnotách, principech a kultuře celé společnosti.</a:t>
            </a:r>
          </a:p>
          <a:p>
            <a:pPr>
              <a:defRPr/>
            </a:pPr>
            <a:endParaRPr lang="cs-CZ" sz="1400" dirty="0"/>
          </a:p>
          <a:p>
            <a:pPr>
              <a:defRPr/>
            </a:pPr>
            <a:r>
              <a:rPr lang="cs-CZ" sz="1400" dirty="0"/>
              <a:t>Nutno uvést - </a:t>
            </a:r>
            <a:r>
              <a:rPr lang="cs-CZ" sz="1400" b="1" dirty="0"/>
              <a:t>informace o partnerech.</a:t>
            </a:r>
          </a:p>
          <a:p>
            <a:pPr>
              <a:defRPr/>
            </a:pPr>
            <a:endParaRPr lang="cs-CZ" sz="1400" b="1" dirty="0"/>
          </a:p>
          <a:p>
            <a:pPr>
              <a:defRPr/>
            </a:pPr>
            <a:r>
              <a:rPr lang="cs-CZ" sz="1400" dirty="0"/>
              <a:t>Požadavky na </a:t>
            </a:r>
            <a:r>
              <a:rPr lang="cs-CZ" sz="1400" b="1" dirty="0"/>
              <a:t>potřebnou investici </a:t>
            </a:r>
            <a:r>
              <a:rPr lang="cs-CZ" sz="1400" dirty="0"/>
              <a:t>nebo jinou spolupráci s investory, respektive dalšími subjekty.</a:t>
            </a:r>
          </a:p>
          <a:p>
            <a:pPr marL="0" indent="0">
              <a:buNone/>
              <a:defRPr/>
            </a:pPr>
            <a:endParaRPr lang="cs-CZ" sz="1400" dirty="0"/>
          </a:p>
          <a:p>
            <a:pPr marL="0" indent="0">
              <a:defRPr/>
            </a:pPr>
            <a:endParaRPr lang="cs-CZ" sz="2000" dirty="0">
              <a:latin typeface="Calibri" panose="020F0502020204030204" pitchFamily="34" charset="0"/>
            </a:endParaRPr>
          </a:p>
          <a:p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Popis společnosti</a:t>
            </a:r>
          </a:p>
          <a:p>
            <a:pPr algn="l"/>
            <a:endParaRPr lang="pl-PL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5735631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10987</TotalTime>
  <Words>3032</Words>
  <Application>Microsoft Office PowerPoint</Application>
  <PresentationFormat>Předvádění na obrazovce (16:9)</PresentationFormat>
  <Paragraphs>561</Paragraphs>
  <Slides>36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2" baseType="lpstr">
      <vt:lpstr>Arial</vt:lpstr>
      <vt:lpstr>Calibri</vt:lpstr>
      <vt:lpstr>Enriqueta</vt:lpstr>
      <vt:lpstr>Times New Roman</vt:lpstr>
      <vt:lpstr>Wingdings</vt:lpstr>
      <vt:lpstr>SLU</vt:lpstr>
      <vt:lpstr>Představení struktury seminární práce </vt:lpstr>
      <vt:lpstr>Zaměření seminárních cvičení</vt:lpstr>
      <vt:lpstr>Harmonogram seminárních cvičení</vt:lpstr>
      <vt:lpstr>Literatura</vt:lpstr>
      <vt:lpstr>Literatura</vt:lpstr>
      <vt:lpstr>Informace k seminární práci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 Děkuji za pozornost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Pavel Adámek</cp:lastModifiedBy>
  <cp:revision>144</cp:revision>
  <dcterms:created xsi:type="dcterms:W3CDTF">2016-07-06T15:42:34Z</dcterms:created>
  <dcterms:modified xsi:type="dcterms:W3CDTF">2021-02-22T11:36:54Z</dcterms:modified>
</cp:coreProperties>
</file>