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7" r:id="rId26"/>
    <p:sldId id="286" r:id="rId27"/>
    <p:sldId id="288" r:id="rId2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smtClean="0">
                <a:solidFill>
                  <a:schemeClr val="bg1"/>
                </a:solidFill>
                <a:latin typeface="Times New Roman" panose="02020603050405020304" pitchFamily="18" charset="0"/>
                <a:cs typeface="Times New Roman" panose="02020603050405020304" pitchFamily="18" charset="0"/>
              </a:rPr>
              <a:t>Evaluation</a:t>
            </a:r>
            <a:r>
              <a:rPr lang="cs-CZ" sz="5333" b="1" dirty="0" smtClean="0">
                <a:solidFill>
                  <a:schemeClr val="bg1"/>
                </a:solidFill>
                <a:latin typeface="Times New Roman" panose="02020603050405020304" pitchFamily="18" charset="0"/>
                <a:cs typeface="Times New Roman" panose="02020603050405020304" pitchFamily="18" charset="0"/>
              </a:rPr>
              <a:t> </a:t>
            </a:r>
            <a:r>
              <a:rPr lang="cs-CZ" sz="5333" b="1" dirty="0" err="1" smtClean="0">
                <a:solidFill>
                  <a:schemeClr val="bg1"/>
                </a:solidFill>
                <a:latin typeface="Times New Roman" panose="02020603050405020304" pitchFamily="18" charset="0"/>
                <a:cs typeface="Times New Roman" panose="02020603050405020304" pitchFamily="18" charset="0"/>
              </a:rPr>
              <a:t>of</a:t>
            </a:r>
            <a:r>
              <a:rPr lang="cs-CZ" sz="5333" b="1" dirty="0" smtClean="0">
                <a:solidFill>
                  <a:schemeClr val="bg1"/>
                </a:solidFill>
                <a:latin typeface="Times New Roman" panose="02020603050405020304" pitchFamily="18" charset="0"/>
                <a:cs typeface="Times New Roman" panose="02020603050405020304" pitchFamily="18" charset="0"/>
              </a:rPr>
              <a:t> </a:t>
            </a:r>
            <a:r>
              <a:rPr lang="cs-CZ" sz="5333" b="1" dirty="0" err="1" smtClean="0">
                <a:solidFill>
                  <a:schemeClr val="bg1"/>
                </a:solidFill>
                <a:latin typeface="Times New Roman" panose="02020603050405020304" pitchFamily="18" charset="0"/>
                <a:cs typeface="Times New Roman" panose="02020603050405020304" pitchFamily="18" charset="0"/>
              </a:rPr>
              <a:t>Quality</a:t>
            </a:r>
            <a:r>
              <a:rPr lang="cs-CZ" sz="5333" b="1" dirty="0" smtClean="0">
                <a:solidFill>
                  <a:schemeClr val="bg1"/>
                </a:solidFill>
                <a:latin typeface="Times New Roman" panose="02020603050405020304" pitchFamily="18" charset="0"/>
                <a:cs typeface="Times New Roman" panose="02020603050405020304" pitchFamily="18" charset="0"/>
              </a:rPr>
              <a:t> </a:t>
            </a:r>
            <a:r>
              <a:rPr lang="cs-CZ" sz="5333" b="1" dirty="0" err="1" smtClean="0">
                <a:solidFill>
                  <a:schemeClr val="bg1"/>
                </a:solidFill>
                <a:latin typeface="Times New Roman" panose="02020603050405020304" pitchFamily="18" charset="0"/>
                <a:cs typeface="Times New Roman" panose="02020603050405020304" pitchFamily="18" charset="0"/>
              </a:rPr>
              <a:t>of</a:t>
            </a:r>
            <a:r>
              <a:rPr lang="cs-CZ" sz="5333" b="1" dirty="0" smtClean="0">
                <a:solidFill>
                  <a:schemeClr val="bg1"/>
                </a:solidFill>
                <a:latin typeface="Times New Roman" panose="02020603050405020304" pitchFamily="18" charset="0"/>
                <a:cs typeface="Times New Roman" panose="02020603050405020304" pitchFamily="18" charset="0"/>
              </a:rPr>
              <a:t> Business </a:t>
            </a:r>
            <a:r>
              <a:rPr lang="cs-CZ" sz="5333" b="1" dirty="0" err="1" smtClean="0">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827773" y="4101075"/>
            <a:ext cx="6708387" cy="1056117"/>
          </a:xfrm>
          <a:prstGeom prst="rect">
            <a:avLst/>
          </a:prstGeom>
        </p:spPr>
        <p:txBody>
          <a:bodyPr>
            <a:normAutofit/>
          </a:bodyPr>
          <a:lstStyle/>
          <a:p>
            <a:pPr marL="0" indent="0" algn="r">
              <a:buNone/>
            </a:pPr>
            <a:r>
              <a:rPr lang="cs-CZ" sz="1867" dirty="0" smtClean="0">
                <a:solidFill>
                  <a:schemeClr val="bg1"/>
                </a:solidFill>
                <a:latin typeface="Times New Roman" panose="02020603050405020304" pitchFamily="18" charset="0"/>
                <a:cs typeface="Times New Roman" panose="02020603050405020304" pitchFamily="18" charset="0"/>
              </a:rPr>
              <a:t>10. </a:t>
            </a:r>
            <a:r>
              <a:rPr lang="cs-CZ" sz="1867" smtClean="0">
                <a:solidFill>
                  <a:schemeClr val="bg1"/>
                </a:solidFill>
                <a:latin typeface="Times New Roman" panose="02020603050405020304" pitchFamily="18" charset="0"/>
                <a:cs typeface="Times New Roman" panose="02020603050405020304" pitchFamily="18" charset="0"/>
              </a:rPr>
              <a:t>lecture</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Global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competitiveness</a:t>
            </a:r>
            <a:r>
              <a:rPr lang="cs-CZ" altLang="cs-CZ" sz="2400" b="1" dirty="0" smtClean="0">
                <a:latin typeface="Times New Roman" panose="02020603050405020304" pitchFamily="18" charset="0"/>
                <a:cs typeface="Times New Roman" panose="02020603050405020304" pitchFamily="18" charset="0"/>
              </a:rPr>
              <a:t> index</a:t>
            </a: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0" indent="0" algn="just">
              <a:spcBef>
                <a:spcPct val="0"/>
              </a:spcBef>
              <a:buNone/>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7"/>
          <p:cNvGraphicFramePr>
            <a:graphicFrameLocks/>
          </p:cNvGraphicFramePr>
          <p:nvPr>
            <p:extLst>
              <p:ext uri="{D42A27DB-BD31-4B8C-83A1-F6EECF244321}">
                <p14:modId xmlns:p14="http://schemas.microsoft.com/office/powerpoint/2010/main" val="578453140"/>
              </p:ext>
            </p:extLst>
          </p:nvPr>
        </p:nvGraphicFramePr>
        <p:xfrm>
          <a:off x="2011463" y="1435997"/>
          <a:ext cx="8337176" cy="4754880"/>
        </p:xfrm>
        <a:graphic>
          <a:graphicData uri="http://schemas.openxmlformats.org/drawingml/2006/table">
            <a:tbl>
              <a:tblPr firstRow="1" bandRow="1">
                <a:tableStyleId>{5C22544A-7EE6-4342-B048-85BDC9FD1C3A}</a:tableStyleId>
              </a:tblPr>
              <a:tblGrid>
                <a:gridCol w="1985668">
                  <a:extLst>
                    <a:ext uri="{9D8B030D-6E8A-4147-A177-3AD203B41FA5}">
                      <a16:colId xmlns:a16="http://schemas.microsoft.com/office/drawing/2014/main" val="20000"/>
                    </a:ext>
                  </a:extLst>
                </a:gridCol>
                <a:gridCol w="2998228">
                  <a:extLst>
                    <a:ext uri="{9D8B030D-6E8A-4147-A177-3AD203B41FA5}">
                      <a16:colId xmlns:a16="http://schemas.microsoft.com/office/drawing/2014/main" val="20001"/>
                    </a:ext>
                  </a:extLst>
                </a:gridCol>
                <a:gridCol w="3353280">
                  <a:extLst>
                    <a:ext uri="{9D8B030D-6E8A-4147-A177-3AD203B41FA5}">
                      <a16:colId xmlns:a16="http://schemas.microsoft.com/office/drawing/2014/main" val="20002"/>
                    </a:ext>
                  </a:extLst>
                </a:gridCol>
              </a:tblGrid>
              <a:tr h="370840">
                <a:tc>
                  <a:txBody>
                    <a:bodyPr/>
                    <a:lstStyle/>
                    <a:p>
                      <a:r>
                        <a:rPr lang="en-US" sz="2000" noProof="0" dirty="0" smtClean="0">
                          <a:latin typeface="Times New Roman" panose="02020603050405020304" pitchFamily="18" charset="0"/>
                          <a:cs typeface="Times New Roman" panose="02020603050405020304" pitchFamily="18" charset="0"/>
                        </a:rPr>
                        <a:t>Country</a:t>
                      </a:r>
                      <a:endParaRPr lang="en-US" sz="2000" noProof="0" dirty="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Ranks</a:t>
                      </a:r>
                      <a:r>
                        <a:rPr lang="en-US" sz="2000" baseline="0" noProof="0" smtClean="0">
                          <a:latin typeface="Times New Roman" panose="02020603050405020304" pitchFamily="18" charset="0"/>
                          <a:cs typeface="Times New Roman" panose="02020603050405020304" pitchFamily="18" charset="0"/>
                        </a:rPr>
                        <a:t> 2015 – 2016</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Rank</a:t>
                      </a:r>
                      <a:r>
                        <a:rPr lang="en-US" sz="2000" baseline="0" noProof="0" smtClean="0">
                          <a:latin typeface="Times New Roman" panose="02020603050405020304" pitchFamily="18" charset="0"/>
                          <a:cs typeface="Times New Roman" panose="02020603050405020304" pitchFamily="18" charset="0"/>
                        </a:rPr>
                        <a:t>s 2014 – 2015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en-US" sz="2000" baseline="0" noProof="0" smtClean="0">
                          <a:latin typeface="Times New Roman" panose="02020603050405020304" pitchFamily="18" charset="0"/>
                          <a:cs typeface="Times New Roman" panose="02020603050405020304" pitchFamily="18" charset="0"/>
                        </a:rPr>
                        <a:t>Switzerland</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en-US" sz="2000" noProof="0" dirty="0" smtClean="0">
                          <a:latin typeface="Times New Roman" panose="02020603050405020304" pitchFamily="18" charset="0"/>
                          <a:cs typeface="Times New Roman" panose="02020603050405020304" pitchFamily="18" charset="0"/>
                        </a:rPr>
                        <a:t>Singapore</a:t>
                      </a:r>
                      <a:endParaRPr lang="en-US" sz="2000" noProof="0" dirty="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2</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2</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en-US" sz="2000" noProof="0" smtClean="0">
                          <a:latin typeface="Times New Roman" panose="02020603050405020304" pitchFamily="18" charset="0"/>
                          <a:cs typeface="Times New Roman" panose="02020603050405020304" pitchFamily="18" charset="0"/>
                        </a:rPr>
                        <a:t>USA</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3</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3</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en-US" sz="2000" noProof="0" smtClean="0">
                          <a:latin typeface="Times New Roman" panose="02020603050405020304" pitchFamily="18" charset="0"/>
                          <a:cs typeface="Times New Roman" panose="02020603050405020304" pitchFamily="18" charset="0"/>
                        </a:rPr>
                        <a:t>Germany</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4</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r>
                        <a:rPr lang="en-US" sz="2000" noProof="0" smtClean="0">
                          <a:latin typeface="Times New Roman" panose="02020603050405020304" pitchFamily="18" charset="0"/>
                          <a:cs typeface="Times New Roman" panose="02020603050405020304" pitchFamily="18" charset="0"/>
                        </a:rPr>
                        <a:t>Netherlands</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5</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8</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r>
                        <a:rPr lang="en-US" sz="2000" noProof="0" smtClean="0">
                          <a:latin typeface="Times New Roman" panose="02020603050405020304" pitchFamily="18" charset="0"/>
                          <a:cs typeface="Times New Roman" panose="02020603050405020304" pitchFamily="18" charset="0"/>
                        </a:rPr>
                        <a:t>Japan</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6</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6</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370840">
                <a:tc>
                  <a:txBody>
                    <a:bodyPr/>
                    <a:lstStyle/>
                    <a:p>
                      <a:r>
                        <a:rPr lang="en-US" sz="2000" noProof="0" smtClean="0">
                          <a:latin typeface="Times New Roman" panose="02020603050405020304" pitchFamily="18" charset="0"/>
                          <a:cs typeface="Times New Roman" panose="02020603050405020304" pitchFamily="18" charset="0"/>
                        </a:rPr>
                        <a:t>Hong</a:t>
                      </a:r>
                      <a:r>
                        <a:rPr lang="en-US" sz="2000" baseline="0" noProof="0" smtClean="0">
                          <a:latin typeface="Times New Roman" panose="02020603050405020304" pitchFamily="18" charset="0"/>
                          <a:cs typeface="Times New Roman" panose="02020603050405020304" pitchFamily="18" charset="0"/>
                        </a:rPr>
                        <a:t> Kong</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7</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7</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7"/>
                  </a:ext>
                </a:extLst>
              </a:tr>
              <a:tr h="370840">
                <a:tc>
                  <a:txBody>
                    <a:bodyPr/>
                    <a:lstStyle/>
                    <a:p>
                      <a:r>
                        <a:rPr lang="en-US" sz="2000" noProof="0" smtClean="0">
                          <a:latin typeface="Times New Roman" panose="02020603050405020304" pitchFamily="18" charset="0"/>
                          <a:cs typeface="Times New Roman" panose="02020603050405020304" pitchFamily="18" charset="0"/>
                        </a:rPr>
                        <a:t>Finland</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8</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4</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8"/>
                  </a:ext>
                </a:extLst>
              </a:tr>
              <a:tr h="370840">
                <a:tc>
                  <a:txBody>
                    <a:bodyPr/>
                    <a:lstStyle/>
                    <a:p>
                      <a:r>
                        <a:rPr lang="en-US" sz="2000" noProof="0" smtClean="0">
                          <a:latin typeface="Times New Roman" panose="02020603050405020304" pitchFamily="18" charset="0"/>
                          <a:cs typeface="Times New Roman" panose="02020603050405020304" pitchFamily="18" charset="0"/>
                        </a:rPr>
                        <a:t>Sweden</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9</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10</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9"/>
                  </a:ext>
                </a:extLst>
              </a:tr>
              <a:tr h="370840">
                <a:tc>
                  <a:txBody>
                    <a:bodyPr/>
                    <a:lstStyle/>
                    <a:p>
                      <a:r>
                        <a:rPr lang="en-US" sz="2000" noProof="0" smtClean="0">
                          <a:latin typeface="Times New Roman" panose="02020603050405020304" pitchFamily="18" charset="0"/>
                          <a:cs typeface="Times New Roman" panose="02020603050405020304" pitchFamily="18" charset="0"/>
                        </a:rPr>
                        <a:t>United</a:t>
                      </a:r>
                      <a:r>
                        <a:rPr lang="en-US" sz="2000" baseline="0" noProof="0" smtClean="0">
                          <a:latin typeface="Times New Roman" panose="02020603050405020304" pitchFamily="18" charset="0"/>
                          <a:cs typeface="Times New Roman" panose="02020603050405020304" pitchFamily="18" charset="0"/>
                        </a:rPr>
                        <a:t> Kingdom</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10</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9</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0"/>
                  </a:ext>
                </a:extLst>
              </a:tr>
              <a:tr h="370840">
                <a:tc>
                  <a:txBody>
                    <a:bodyPr/>
                    <a:lstStyle/>
                    <a:p>
                      <a:r>
                        <a:rPr lang="en-US" sz="2000" noProof="0" smtClean="0">
                          <a:latin typeface="Times New Roman" panose="02020603050405020304" pitchFamily="18" charset="0"/>
                          <a:cs typeface="Times New Roman" panose="02020603050405020304" pitchFamily="18" charset="0"/>
                        </a:rPr>
                        <a:t>Czech Republic</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31</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dirty="0" smtClean="0">
                          <a:latin typeface="Times New Roman" panose="02020603050405020304" pitchFamily="18" charset="0"/>
                          <a:cs typeface="Times New Roman" panose="02020603050405020304" pitchFamily="18" charset="0"/>
                        </a:rPr>
                        <a:t>37</a:t>
                      </a:r>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624353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World</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Project The World Competitiveness is published annually by the Swiss research institute IMD. The project examines the competitiveness of 60 countries.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analyzes the ability of nations to create and maintain an environment in which organizations can compete.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Objectivity is guaranteed not only by a small number of organizations, but also by the number of criteria on which the table of competitiveness is compiled. The number of criteria is 327. They are divided into four areas: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Economic growth;</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Efficiency of enterprises;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Infrastructure;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Government effectiveness.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7947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World</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7"/>
          <p:cNvGraphicFramePr>
            <a:graphicFrameLocks/>
          </p:cNvGraphicFramePr>
          <p:nvPr>
            <p:extLst>
              <p:ext uri="{D42A27DB-BD31-4B8C-83A1-F6EECF244321}">
                <p14:modId xmlns:p14="http://schemas.microsoft.com/office/powerpoint/2010/main" val="4023868843"/>
              </p:ext>
            </p:extLst>
          </p:nvPr>
        </p:nvGraphicFramePr>
        <p:xfrm>
          <a:off x="1897614" y="1487236"/>
          <a:ext cx="8283389" cy="4754880"/>
        </p:xfrm>
        <a:graphic>
          <a:graphicData uri="http://schemas.openxmlformats.org/drawingml/2006/table">
            <a:tbl>
              <a:tblPr firstRow="1" bandRow="1">
                <a:tableStyleId>{5C22544A-7EE6-4342-B048-85BDC9FD1C3A}</a:tableStyleId>
              </a:tblPr>
              <a:tblGrid>
                <a:gridCol w="1972858">
                  <a:extLst>
                    <a:ext uri="{9D8B030D-6E8A-4147-A177-3AD203B41FA5}">
                      <a16:colId xmlns:a16="http://schemas.microsoft.com/office/drawing/2014/main" val="20000"/>
                    </a:ext>
                  </a:extLst>
                </a:gridCol>
                <a:gridCol w="2978885">
                  <a:extLst>
                    <a:ext uri="{9D8B030D-6E8A-4147-A177-3AD203B41FA5}">
                      <a16:colId xmlns:a16="http://schemas.microsoft.com/office/drawing/2014/main" val="20001"/>
                    </a:ext>
                  </a:extLst>
                </a:gridCol>
                <a:gridCol w="3331646">
                  <a:extLst>
                    <a:ext uri="{9D8B030D-6E8A-4147-A177-3AD203B41FA5}">
                      <a16:colId xmlns:a16="http://schemas.microsoft.com/office/drawing/2014/main" val="20002"/>
                    </a:ext>
                  </a:extLst>
                </a:gridCol>
              </a:tblGrid>
              <a:tr h="370840">
                <a:tc>
                  <a:txBody>
                    <a:bodyPr/>
                    <a:lstStyle/>
                    <a:p>
                      <a:r>
                        <a:rPr lang="en-US" sz="2000" noProof="0" dirty="0" smtClean="0">
                          <a:latin typeface="Times New Roman" panose="02020603050405020304" pitchFamily="18" charset="0"/>
                          <a:cs typeface="Times New Roman" panose="02020603050405020304" pitchFamily="18" charset="0"/>
                        </a:rPr>
                        <a:t>Country</a:t>
                      </a:r>
                      <a:endParaRPr lang="en-US" sz="2000" noProof="0" dirty="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Ranks</a:t>
                      </a:r>
                      <a:r>
                        <a:rPr lang="en-US" sz="2000" baseline="0" noProof="0" smtClean="0">
                          <a:latin typeface="Times New Roman" panose="02020603050405020304" pitchFamily="18" charset="0"/>
                          <a:cs typeface="Times New Roman" panose="02020603050405020304" pitchFamily="18" charset="0"/>
                        </a:rPr>
                        <a:t> 2016</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Rank</a:t>
                      </a:r>
                      <a:r>
                        <a:rPr lang="en-US" sz="2000" baseline="0" noProof="0" smtClean="0">
                          <a:latin typeface="Times New Roman" panose="02020603050405020304" pitchFamily="18" charset="0"/>
                          <a:cs typeface="Times New Roman" panose="02020603050405020304" pitchFamily="18" charset="0"/>
                        </a:rPr>
                        <a:t>s 2015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en-US" sz="2000" baseline="0" noProof="0" dirty="0" smtClean="0">
                          <a:latin typeface="Times New Roman" panose="02020603050405020304" pitchFamily="18" charset="0"/>
                          <a:cs typeface="Times New Roman" panose="02020603050405020304" pitchFamily="18" charset="0"/>
                        </a:rPr>
                        <a:t> Hong Kong</a:t>
                      </a:r>
                      <a:endParaRPr lang="en-US" sz="2000" noProof="0" dirty="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2</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en-US" sz="2000" noProof="0" smtClean="0">
                          <a:latin typeface="Times New Roman" panose="02020603050405020304" pitchFamily="18" charset="0"/>
                          <a:cs typeface="Times New Roman" panose="02020603050405020304" pitchFamily="18" charset="0"/>
                        </a:rPr>
                        <a:t>Switzerland</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dirty="0" smtClean="0">
                          <a:latin typeface="Times New Roman" panose="02020603050405020304" pitchFamily="18" charset="0"/>
                          <a:cs typeface="Times New Roman" panose="02020603050405020304" pitchFamily="18" charset="0"/>
                        </a:rPr>
                        <a:t>2</a:t>
                      </a:r>
                      <a:endParaRPr lang="en-US" sz="2000" noProof="0" dirty="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4</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en-US" sz="2000" noProof="0" smtClean="0">
                          <a:latin typeface="Times New Roman" panose="02020603050405020304" pitchFamily="18" charset="0"/>
                          <a:cs typeface="Times New Roman" panose="02020603050405020304" pitchFamily="18" charset="0"/>
                        </a:rPr>
                        <a:t>USA</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3</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en-US" sz="2000" noProof="0" smtClean="0">
                          <a:latin typeface="Times New Roman" panose="02020603050405020304" pitchFamily="18" charset="0"/>
                          <a:cs typeface="Times New Roman" panose="02020603050405020304" pitchFamily="18" charset="0"/>
                        </a:rPr>
                        <a:t>Singapore</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4</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3</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r>
                        <a:rPr lang="en-US" sz="2000" noProof="0" smtClean="0">
                          <a:latin typeface="Times New Roman" panose="02020603050405020304" pitchFamily="18" charset="0"/>
                          <a:cs typeface="Times New Roman" panose="02020603050405020304" pitchFamily="18" charset="0"/>
                        </a:rPr>
                        <a:t>Sweden</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5</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9</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r>
                        <a:rPr lang="en-US" sz="2000" noProof="0" smtClean="0">
                          <a:latin typeface="Times New Roman" panose="02020603050405020304" pitchFamily="18" charset="0"/>
                          <a:cs typeface="Times New Roman" panose="02020603050405020304" pitchFamily="18" charset="0"/>
                        </a:rPr>
                        <a:t>Denmark</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6</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8</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370840">
                <a:tc>
                  <a:txBody>
                    <a:bodyPr/>
                    <a:lstStyle/>
                    <a:p>
                      <a:r>
                        <a:rPr lang="en-US" sz="2000" noProof="0" smtClean="0">
                          <a:latin typeface="Times New Roman" panose="02020603050405020304" pitchFamily="18" charset="0"/>
                          <a:cs typeface="Times New Roman" panose="02020603050405020304" pitchFamily="18" charset="0"/>
                        </a:rPr>
                        <a:t>Ireland</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7</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16</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7"/>
                  </a:ext>
                </a:extLst>
              </a:tr>
              <a:tr h="370840">
                <a:tc>
                  <a:txBody>
                    <a:bodyPr/>
                    <a:lstStyle/>
                    <a:p>
                      <a:r>
                        <a:rPr lang="en-US" sz="2000" noProof="0" smtClean="0">
                          <a:latin typeface="Times New Roman" panose="02020603050405020304" pitchFamily="18" charset="0"/>
                          <a:cs typeface="Times New Roman" panose="02020603050405020304" pitchFamily="18" charset="0"/>
                        </a:rPr>
                        <a:t>Netherlands</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8</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8"/>
                  </a:ext>
                </a:extLst>
              </a:tr>
              <a:tr h="370840">
                <a:tc>
                  <a:txBody>
                    <a:bodyPr/>
                    <a:lstStyle/>
                    <a:p>
                      <a:r>
                        <a:rPr lang="en-US" sz="2000" noProof="0" smtClean="0">
                          <a:latin typeface="Times New Roman" panose="02020603050405020304" pitchFamily="18" charset="0"/>
                          <a:cs typeface="Times New Roman" panose="02020603050405020304" pitchFamily="18" charset="0"/>
                        </a:rPr>
                        <a:t>Norway</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9</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7</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9"/>
                  </a:ext>
                </a:extLst>
              </a:tr>
              <a:tr h="370840">
                <a:tc>
                  <a:txBody>
                    <a:bodyPr/>
                    <a:lstStyle/>
                    <a:p>
                      <a:r>
                        <a:rPr lang="en-US" sz="2000" noProof="0" smtClean="0">
                          <a:latin typeface="Times New Roman" panose="02020603050405020304" pitchFamily="18" charset="0"/>
                          <a:cs typeface="Times New Roman" panose="02020603050405020304" pitchFamily="18" charset="0"/>
                        </a:rPr>
                        <a:t>Canada</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10</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0"/>
                  </a:ext>
                </a:extLst>
              </a:tr>
              <a:tr h="370840">
                <a:tc>
                  <a:txBody>
                    <a:bodyPr/>
                    <a:lstStyle/>
                    <a:p>
                      <a:r>
                        <a:rPr lang="en-US" sz="2000" noProof="0" smtClean="0">
                          <a:latin typeface="Times New Roman" panose="02020603050405020304" pitchFamily="18" charset="0"/>
                          <a:cs typeface="Times New Roman" panose="02020603050405020304" pitchFamily="18" charset="0"/>
                        </a:rPr>
                        <a:t>Czech Republic</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27</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dirty="0" smtClean="0">
                          <a:latin typeface="Times New Roman" panose="02020603050405020304" pitchFamily="18" charset="0"/>
                          <a:cs typeface="Times New Roman" panose="02020603050405020304" pitchFamily="18" charset="0"/>
                        </a:rPr>
                        <a:t>29</a:t>
                      </a:r>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062112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2099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Doing</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Study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Doing Business Study is published every year by the World Bank. It compares the quality of the business environment in 185 countries.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basic assumption of the study Doing Business argument is that economic activity requires good quality rules.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study compares various criteria for business such as: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Difficulty of starting a business;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Registering property;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Enforcement of contracts;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Protecting investors;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Amount of taxes and levies etc.</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4732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2099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Doing</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Study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7"/>
          <p:cNvGraphicFramePr>
            <a:graphicFrameLocks/>
          </p:cNvGraphicFramePr>
          <p:nvPr>
            <p:extLst>
              <p:ext uri="{D42A27DB-BD31-4B8C-83A1-F6EECF244321}">
                <p14:modId xmlns:p14="http://schemas.microsoft.com/office/powerpoint/2010/main" val="1441775157"/>
              </p:ext>
            </p:extLst>
          </p:nvPr>
        </p:nvGraphicFramePr>
        <p:xfrm>
          <a:off x="2220321" y="1232230"/>
          <a:ext cx="5416030" cy="4754880"/>
        </p:xfrm>
        <a:graphic>
          <a:graphicData uri="http://schemas.openxmlformats.org/drawingml/2006/table">
            <a:tbl>
              <a:tblPr firstRow="1" bandRow="1">
                <a:tableStyleId>{5C22544A-7EE6-4342-B048-85BDC9FD1C3A}</a:tableStyleId>
              </a:tblPr>
              <a:tblGrid>
                <a:gridCol w="2157838">
                  <a:extLst>
                    <a:ext uri="{9D8B030D-6E8A-4147-A177-3AD203B41FA5}">
                      <a16:colId xmlns:a16="http://schemas.microsoft.com/office/drawing/2014/main" val="20000"/>
                    </a:ext>
                  </a:extLst>
                </a:gridCol>
                <a:gridCol w="3258192">
                  <a:extLst>
                    <a:ext uri="{9D8B030D-6E8A-4147-A177-3AD203B41FA5}">
                      <a16:colId xmlns:a16="http://schemas.microsoft.com/office/drawing/2014/main" val="20001"/>
                    </a:ext>
                  </a:extLst>
                </a:gridCol>
              </a:tblGrid>
              <a:tr h="370840">
                <a:tc>
                  <a:txBody>
                    <a:bodyPr/>
                    <a:lstStyle/>
                    <a:p>
                      <a:r>
                        <a:rPr lang="en-US" sz="2000" noProof="0" smtClean="0">
                          <a:latin typeface="Times New Roman" panose="02020603050405020304" pitchFamily="18" charset="0"/>
                          <a:cs typeface="Times New Roman" panose="02020603050405020304" pitchFamily="18" charset="0"/>
                        </a:rPr>
                        <a:t>Country</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Ranking 2015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en-US" sz="2000" noProof="0" smtClean="0">
                          <a:latin typeface="Times New Roman" panose="02020603050405020304" pitchFamily="18" charset="0"/>
                          <a:cs typeface="Times New Roman" panose="02020603050405020304" pitchFamily="18" charset="0"/>
                        </a:rPr>
                        <a:t>Singapore</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en-US" sz="2000" noProof="0" dirty="0" smtClean="0">
                          <a:latin typeface="Times New Roman" panose="02020603050405020304" pitchFamily="18" charset="0"/>
                          <a:cs typeface="Times New Roman" panose="02020603050405020304" pitchFamily="18" charset="0"/>
                        </a:rPr>
                        <a:t>New</a:t>
                      </a:r>
                      <a:r>
                        <a:rPr lang="en-US" sz="2000" baseline="0" noProof="0" dirty="0" smtClean="0">
                          <a:latin typeface="Times New Roman" panose="02020603050405020304" pitchFamily="18" charset="0"/>
                          <a:cs typeface="Times New Roman" panose="02020603050405020304" pitchFamily="18" charset="0"/>
                        </a:rPr>
                        <a:t> Zealand</a:t>
                      </a:r>
                      <a:endParaRPr lang="en-US" sz="2000" noProof="0" dirty="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2</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en-US" sz="2000" noProof="0" smtClean="0">
                          <a:latin typeface="Times New Roman" panose="02020603050405020304" pitchFamily="18" charset="0"/>
                          <a:cs typeface="Times New Roman" panose="02020603050405020304" pitchFamily="18" charset="0"/>
                        </a:rPr>
                        <a:t>Denmark</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3</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en-US" sz="2000" noProof="0" smtClean="0">
                          <a:latin typeface="Times New Roman" panose="02020603050405020304" pitchFamily="18" charset="0"/>
                          <a:cs typeface="Times New Roman" panose="02020603050405020304" pitchFamily="18" charset="0"/>
                        </a:rPr>
                        <a:t>Korea,</a:t>
                      </a:r>
                      <a:r>
                        <a:rPr lang="en-US" sz="2000" baseline="0" noProof="0" smtClean="0">
                          <a:latin typeface="Times New Roman" panose="02020603050405020304" pitchFamily="18" charset="0"/>
                          <a:cs typeface="Times New Roman" panose="02020603050405020304" pitchFamily="18" charset="0"/>
                        </a:rPr>
                        <a:t> Rep.</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4</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r>
                        <a:rPr lang="en-US" sz="2000" noProof="0" smtClean="0">
                          <a:latin typeface="Times New Roman" panose="02020603050405020304" pitchFamily="18" charset="0"/>
                          <a:cs typeface="Times New Roman" panose="02020603050405020304" pitchFamily="18" charset="0"/>
                        </a:rPr>
                        <a:t>Hong</a:t>
                      </a:r>
                      <a:r>
                        <a:rPr lang="en-US" sz="2000" baseline="0" noProof="0" smtClean="0">
                          <a:latin typeface="Times New Roman" panose="02020603050405020304" pitchFamily="18" charset="0"/>
                          <a:cs typeface="Times New Roman" panose="02020603050405020304" pitchFamily="18" charset="0"/>
                        </a:rPr>
                        <a:t> Kong</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5</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r>
                        <a:rPr lang="en-US" sz="2000" noProof="0" smtClean="0">
                          <a:latin typeface="Times New Roman" panose="02020603050405020304" pitchFamily="18" charset="0"/>
                          <a:cs typeface="Times New Roman" panose="02020603050405020304" pitchFamily="18" charset="0"/>
                        </a:rPr>
                        <a:t>United</a:t>
                      </a:r>
                      <a:r>
                        <a:rPr lang="en-US" sz="2000" baseline="0" noProof="0" smtClean="0">
                          <a:latin typeface="Times New Roman" panose="02020603050405020304" pitchFamily="18" charset="0"/>
                          <a:cs typeface="Times New Roman" panose="02020603050405020304" pitchFamily="18" charset="0"/>
                        </a:rPr>
                        <a:t> Kingdom</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6</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370840">
                <a:tc>
                  <a:txBody>
                    <a:bodyPr/>
                    <a:lstStyle/>
                    <a:p>
                      <a:r>
                        <a:rPr lang="en-US" sz="2000" noProof="0" smtClean="0">
                          <a:latin typeface="Times New Roman" panose="02020603050405020304" pitchFamily="18" charset="0"/>
                          <a:cs typeface="Times New Roman" panose="02020603050405020304" pitchFamily="18" charset="0"/>
                        </a:rPr>
                        <a:t>USA</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7</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7"/>
                  </a:ext>
                </a:extLst>
              </a:tr>
              <a:tr h="370840">
                <a:tc>
                  <a:txBody>
                    <a:bodyPr/>
                    <a:lstStyle/>
                    <a:p>
                      <a:r>
                        <a:rPr lang="en-US" sz="2000" noProof="0" smtClean="0">
                          <a:latin typeface="Times New Roman" panose="02020603050405020304" pitchFamily="18" charset="0"/>
                          <a:cs typeface="Times New Roman" panose="02020603050405020304" pitchFamily="18" charset="0"/>
                        </a:rPr>
                        <a:t>Sweden</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8</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8"/>
                  </a:ext>
                </a:extLst>
              </a:tr>
              <a:tr h="370840">
                <a:tc>
                  <a:txBody>
                    <a:bodyPr/>
                    <a:lstStyle/>
                    <a:p>
                      <a:r>
                        <a:rPr lang="en-US" sz="2000" noProof="0" smtClean="0">
                          <a:latin typeface="Times New Roman" panose="02020603050405020304" pitchFamily="18" charset="0"/>
                          <a:cs typeface="Times New Roman" panose="02020603050405020304" pitchFamily="18" charset="0"/>
                        </a:rPr>
                        <a:t>Norway</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9</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9"/>
                  </a:ext>
                </a:extLst>
              </a:tr>
              <a:tr h="370840">
                <a:tc>
                  <a:txBody>
                    <a:bodyPr/>
                    <a:lstStyle/>
                    <a:p>
                      <a:r>
                        <a:rPr lang="en-US" sz="2000" noProof="0" smtClean="0">
                          <a:latin typeface="Times New Roman" panose="02020603050405020304" pitchFamily="18" charset="0"/>
                          <a:cs typeface="Times New Roman" panose="02020603050405020304" pitchFamily="18" charset="0"/>
                        </a:rPr>
                        <a:t>Finland</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smtClean="0">
                          <a:latin typeface="Times New Roman" panose="02020603050405020304" pitchFamily="18" charset="0"/>
                          <a:cs typeface="Times New Roman" panose="02020603050405020304" pitchFamily="18" charset="0"/>
                        </a:rPr>
                        <a:t>10</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0"/>
                  </a:ext>
                </a:extLst>
              </a:tr>
              <a:tr h="370840">
                <a:tc>
                  <a:txBody>
                    <a:bodyPr/>
                    <a:lstStyle/>
                    <a:p>
                      <a:r>
                        <a:rPr lang="en-US" sz="2000" noProof="0" smtClean="0">
                          <a:latin typeface="Times New Roman" panose="02020603050405020304" pitchFamily="18" charset="0"/>
                          <a:cs typeface="Times New Roman" panose="02020603050405020304" pitchFamily="18" charset="0"/>
                        </a:rPr>
                        <a:t>Czech Republic</a:t>
                      </a:r>
                      <a:endParaRPr lang="en-US" sz="2000" noProof="0">
                        <a:latin typeface="Times New Roman" panose="02020603050405020304" pitchFamily="18" charset="0"/>
                        <a:cs typeface="Times New Roman" panose="02020603050405020304" pitchFamily="18" charset="0"/>
                      </a:endParaRPr>
                    </a:p>
                  </a:txBody>
                  <a:tcPr/>
                </a:tc>
                <a:tc>
                  <a:txBody>
                    <a:bodyPr/>
                    <a:lstStyle/>
                    <a:p>
                      <a:pPr algn="ctr"/>
                      <a:r>
                        <a:rPr lang="en-US" sz="2000" noProof="0" dirty="0" smtClean="0">
                          <a:latin typeface="Times New Roman" panose="02020603050405020304" pitchFamily="18" charset="0"/>
                          <a:cs typeface="Times New Roman" panose="02020603050405020304" pitchFamily="18" charset="0"/>
                        </a:rPr>
                        <a:t>36</a:t>
                      </a:r>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380930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4630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Rakings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Business </a:t>
            </a:r>
            <a:r>
              <a:rPr lang="en-US" altLang="cs-CZ" sz="2400" dirty="0">
                <a:latin typeface="Times New Roman" panose="02020603050405020304" pitchFamily="18" charset="0"/>
                <a:cs typeface="Times New Roman" panose="02020603050405020304" pitchFamily="18" charset="0"/>
              </a:rPr>
              <a:t>Environment Rankings BER are published by The Economist Intelligence Unit. The business rankings model measures the quality or attractiveness of the business environment in 82 countries.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is designed to reflect the main criteria used by organizations to formulate their global business strategies and is based not only on historical conditions but also on expectations about conditions prevailing over the next five years.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business rankings model examines ten separate criteria or categories, covering the political environment, macroeconomic environment, market opportunities, policy towards free enterprise and competition, policy towards foreign investment, foreign trade and exchange controls, taxes, financing, labor market and infrastructure. Each category contains 91 indicators that are scored from 1 to 5.</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4916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4630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Rakings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7"/>
          <p:cNvGraphicFramePr>
            <a:graphicFrameLocks/>
          </p:cNvGraphicFramePr>
          <p:nvPr>
            <p:extLst>
              <p:ext uri="{D42A27DB-BD31-4B8C-83A1-F6EECF244321}">
                <p14:modId xmlns:p14="http://schemas.microsoft.com/office/powerpoint/2010/main" val="2233516536"/>
              </p:ext>
            </p:extLst>
          </p:nvPr>
        </p:nvGraphicFramePr>
        <p:xfrm>
          <a:off x="704060" y="1164853"/>
          <a:ext cx="8659905" cy="4754880"/>
        </p:xfrm>
        <a:graphic>
          <a:graphicData uri="http://schemas.openxmlformats.org/drawingml/2006/table">
            <a:tbl>
              <a:tblPr firstRow="1" bandRow="1">
                <a:tableStyleId>{5C22544A-7EE6-4342-B048-85BDC9FD1C3A}</a:tableStyleId>
              </a:tblPr>
              <a:tblGrid>
                <a:gridCol w="2062533">
                  <a:extLst>
                    <a:ext uri="{9D8B030D-6E8A-4147-A177-3AD203B41FA5}">
                      <a16:colId xmlns:a16="http://schemas.microsoft.com/office/drawing/2014/main" val="20000"/>
                    </a:ext>
                  </a:extLst>
                </a:gridCol>
                <a:gridCol w="3234002">
                  <a:extLst>
                    <a:ext uri="{9D8B030D-6E8A-4147-A177-3AD203B41FA5}">
                      <a16:colId xmlns:a16="http://schemas.microsoft.com/office/drawing/2014/main" val="20001"/>
                    </a:ext>
                  </a:extLst>
                </a:gridCol>
                <a:gridCol w="3363370">
                  <a:extLst>
                    <a:ext uri="{9D8B030D-6E8A-4147-A177-3AD203B41FA5}">
                      <a16:colId xmlns:a16="http://schemas.microsoft.com/office/drawing/2014/main" val="20002"/>
                    </a:ext>
                  </a:extLst>
                </a:gridCol>
              </a:tblGrid>
              <a:tr h="370840">
                <a:tc>
                  <a:txBody>
                    <a:bodyPr/>
                    <a:lstStyle/>
                    <a:p>
                      <a:r>
                        <a:rPr lang="cs-CZ" sz="2000" dirty="0" smtClean="0">
                          <a:latin typeface="Times New Roman" panose="02020603050405020304" pitchFamily="18" charset="0"/>
                          <a:cs typeface="Times New Roman" panose="02020603050405020304" pitchFamily="18" charset="0"/>
                        </a:rPr>
                        <a:t>Country</a:t>
                      </a:r>
                      <a:endParaRPr lang="cs-CZ" sz="2000" dirty="0">
                        <a:latin typeface="Times New Roman" panose="02020603050405020304" pitchFamily="18" charset="0"/>
                        <a:cs typeface="Times New Roman" panose="02020603050405020304" pitchFamily="18" charset="0"/>
                      </a:endParaRPr>
                    </a:p>
                  </a:txBody>
                  <a:tcPr/>
                </a:tc>
                <a:tc>
                  <a:txBody>
                    <a:bodyPr/>
                    <a:lstStyle/>
                    <a:p>
                      <a:r>
                        <a:rPr lang="cs-CZ" sz="2000" dirty="0" err="1" smtClean="0">
                          <a:latin typeface="Times New Roman" panose="02020603050405020304" pitchFamily="18" charset="0"/>
                          <a:cs typeface="Times New Roman" panose="02020603050405020304" pitchFamily="18" charset="0"/>
                        </a:rPr>
                        <a:t>Global</a:t>
                      </a:r>
                      <a:r>
                        <a:rPr lang="cs-CZ" sz="2000" dirty="0" smtClean="0">
                          <a:latin typeface="Times New Roman" panose="02020603050405020304" pitchFamily="18" charset="0"/>
                          <a:cs typeface="Times New Roman" panose="02020603050405020304" pitchFamily="18" charset="0"/>
                        </a:rPr>
                        <a:t> </a:t>
                      </a:r>
                      <a:r>
                        <a:rPr lang="cs-CZ" sz="2000" dirty="0" err="1" smtClean="0">
                          <a:latin typeface="Times New Roman" panose="02020603050405020304" pitchFamily="18" charset="0"/>
                          <a:cs typeface="Times New Roman" panose="02020603050405020304" pitchFamily="18" charset="0"/>
                        </a:rPr>
                        <a:t>ranking</a:t>
                      </a:r>
                      <a:r>
                        <a:rPr lang="cs-CZ" sz="2000" dirty="0" smtClean="0">
                          <a:latin typeface="Times New Roman" panose="02020603050405020304" pitchFamily="18" charset="0"/>
                          <a:cs typeface="Times New Roman" panose="02020603050405020304" pitchFamily="18" charset="0"/>
                        </a:rPr>
                        <a:t> 2009</a:t>
                      </a:r>
                      <a:r>
                        <a:rPr lang="cs-CZ" sz="2000" baseline="0" dirty="0" smtClean="0">
                          <a:latin typeface="Times New Roman" panose="02020603050405020304" pitchFamily="18" charset="0"/>
                          <a:cs typeface="Times New Roman" panose="02020603050405020304" pitchFamily="18" charset="0"/>
                        </a:rPr>
                        <a:t> – </a:t>
                      </a:r>
                      <a:r>
                        <a:rPr lang="cs-CZ" sz="2000" dirty="0" smtClean="0">
                          <a:latin typeface="Times New Roman" panose="02020603050405020304" pitchFamily="18" charset="0"/>
                          <a:cs typeface="Times New Roman" panose="02020603050405020304" pitchFamily="18" charset="0"/>
                        </a:rPr>
                        <a:t>2013</a:t>
                      </a:r>
                      <a:endParaRPr lang="cs-CZ" sz="2000" dirty="0">
                        <a:latin typeface="Times New Roman" panose="02020603050405020304" pitchFamily="18" charset="0"/>
                        <a:cs typeface="Times New Roman" panose="02020603050405020304" pitchFamily="18" charset="0"/>
                      </a:endParaRPr>
                    </a:p>
                  </a:txBody>
                  <a:tcPr/>
                </a:tc>
                <a:tc>
                  <a:txBody>
                    <a:bodyPr/>
                    <a:lstStyle/>
                    <a:p>
                      <a:r>
                        <a:rPr lang="cs-CZ" sz="2000" dirty="0" err="1" smtClean="0">
                          <a:latin typeface="Times New Roman" panose="02020603050405020304" pitchFamily="18" charset="0"/>
                          <a:cs typeface="Times New Roman" panose="02020603050405020304" pitchFamily="18" charset="0"/>
                        </a:rPr>
                        <a:t>Global</a:t>
                      </a:r>
                      <a:r>
                        <a:rPr lang="cs-CZ" sz="2000" dirty="0" smtClean="0">
                          <a:latin typeface="Times New Roman" panose="02020603050405020304" pitchFamily="18" charset="0"/>
                          <a:cs typeface="Times New Roman" panose="02020603050405020304" pitchFamily="18" charset="0"/>
                        </a:rPr>
                        <a:t> </a:t>
                      </a:r>
                      <a:r>
                        <a:rPr lang="cs-CZ" sz="2000" dirty="0" err="1" smtClean="0">
                          <a:latin typeface="Times New Roman" panose="02020603050405020304" pitchFamily="18" charset="0"/>
                          <a:cs typeface="Times New Roman" panose="02020603050405020304" pitchFamily="18" charset="0"/>
                        </a:rPr>
                        <a:t>ranking</a:t>
                      </a:r>
                      <a:r>
                        <a:rPr lang="cs-CZ" sz="2000" dirty="0" smtClean="0">
                          <a:latin typeface="Times New Roman" panose="02020603050405020304" pitchFamily="18" charset="0"/>
                          <a:cs typeface="Times New Roman" panose="02020603050405020304" pitchFamily="18" charset="0"/>
                        </a:rPr>
                        <a:t> 2014</a:t>
                      </a:r>
                      <a:r>
                        <a:rPr lang="cs-CZ" sz="2000" baseline="0" dirty="0" smtClean="0">
                          <a:latin typeface="Times New Roman" panose="02020603050405020304" pitchFamily="18" charset="0"/>
                          <a:cs typeface="Times New Roman" panose="02020603050405020304" pitchFamily="18" charset="0"/>
                        </a:rPr>
                        <a:t> – </a:t>
                      </a:r>
                      <a:r>
                        <a:rPr lang="cs-CZ" sz="2000" dirty="0" smtClean="0">
                          <a:latin typeface="Times New Roman" panose="02020603050405020304" pitchFamily="18" charset="0"/>
                          <a:cs typeface="Times New Roman" panose="02020603050405020304" pitchFamily="18" charset="0"/>
                        </a:rPr>
                        <a:t>2018</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cs-CZ" sz="2000" dirty="0" err="1" smtClean="0">
                          <a:latin typeface="Times New Roman" panose="02020603050405020304" pitchFamily="18" charset="0"/>
                          <a:cs typeface="Times New Roman" panose="02020603050405020304" pitchFamily="18" charset="0"/>
                        </a:rPr>
                        <a:t>Singapore</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1</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1</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cs-CZ" sz="2000" dirty="0" err="1" smtClean="0">
                          <a:latin typeface="Times New Roman" panose="02020603050405020304" pitchFamily="18" charset="0"/>
                          <a:cs typeface="Times New Roman" panose="02020603050405020304" pitchFamily="18" charset="0"/>
                        </a:rPr>
                        <a:t>Switzerland</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2</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2</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cs-CZ" sz="2000" dirty="0" err="1" smtClean="0">
                          <a:latin typeface="Times New Roman" panose="02020603050405020304" pitchFamily="18" charset="0"/>
                          <a:cs typeface="Times New Roman" panose="02020603050405020304" pitchFamily="18" charset="0"/>
                        </a:rPr>
                        <a:t>Hong</a:t>
                      </a:r>
                      <a:r>
                        <a:rPr lang="cs-CZ" sz="2000" baseline="0" dirty="0" smtClean="0">
                          <a:latin typeface="Times New Roman" panose="02020603050405020304" pitchFamily="18" charset="0"/>
                          <a:cs typeface="Times New Roman" panose="02020603050405020304" pitchFamily="18" charset="0"/>
                        </a:rPr>
                        <a:t> Kong</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3</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3</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cs-CZ" sz="2000" dirty="0" err="1" smtClean="0">
                          <a:latin typeface="Times New Roman" panose="02020603050405020304" pitchFamily="18" charset="0"/>
                          <a:cs typeface="Times New Roman" panose="02020603050405020304" pitchFamily="18" charset="0"/>
                        </a:rPr>
                        <a:t>Canada</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7</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4</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r>
                        <a:rPr lang="cs-CZ" sz="2000" dirty="0" err="1" smtClean="0">
                          <a:latin typeface="Times New Roman" panose="02020603050405020304" pitchFamily="18" charset="0"/>
                          <a:cs typeface="Times New Roman" panose="02020603050405020304" pitchFamily="18" charset="0"/>
                        </a:rPr>
                        <a:t>Australia</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5</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5</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r>
                        <a:rPr lang="cs-CZ" sz="2000" dirty="0" err="1" smtClean="0">
                          <a:latin typeface="Times New Roman" panose="02020603050405020304" pitchFamily="18" charset="0"/>
                          <a:cs typeface="Times New Roman" panose="02020603050405020304" pitchFamily="18" charset="0"/>
                        </a:rPr>
                        <a:t>Sweden</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4</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6</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r h="370840">
                <a:tc>
                  <a:txBody>
                    <a:bodyPr/>
                    <a:lstStyle/>
                    <a:p>
                      <a:r>
                        <a:rPr lang="cs-CZ" sz="2000" dirty="0" smtClean="0">
                          <a:latin typeface="Times New Roman" panose="02020603050405020304" pitchFamily="18" charset="0"/>
                          <a:cs typeface="Times New Roman" panose="02020603050405020304" pitchFamily="18" charset="0"/>
                        </a:rPr>
                        <a:t>USA</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8</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7</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7"/>
                  </a:ext>
                </a:extLst>
              </a:tr>
              <a:tr h="370840">
                <a:tc>
                  <a:txBody>
                    <a:bodyPr/>
                    <a:lstStyle/>
                    <a:p>
                      <a:r>
                        <a:rPr lang="cs-CZ" sz="2000" dirty="0" smtClean="0">
                          <a:latin typeface="Times New Roman" panose="02020603050405020304" pitchFamily="18" charset="0"/>
                          <a:cs typeface="Times New Roman" panose="02020603050405020304" pitchFamily="18" charset="0"/>
                        </a:rPr>
                        <a:t>New </a:t>
                      </a:r>
                      <a:r>
                        <a:rPr lang="cs-CZ" sz="2000" dirty="0" err="1" smtClean="0">
                          <a:latin typeface="Times New Roman" panose="02020603050405020304" pitchFamily="18" charset="0"/>
                          <a:cs typeface="Times New Roman" panose="02020603050405020304" pitchFamily="18" charset="0"/>
                        </a:rPr>
                        <a:t>Zealand</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11</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8</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8"/>
                  </a:ext>
                </a:extLst>
              </a:tr>
              <a:tr h="370840">
                <a:tc>
                  <a:txBody>
                    <a:bodyPr/>
                    <a:lstStyle/>
                    <a:p>
                      <a:r>
                        <a:rPr lang="cs-CZ" sz="2000" dirty="0" err="1" smtClean="0">
                          <a:latin typeface="Times New Roman" panose="02020603050405020304" pitchFamily="18" charset="0"/>
                          <a:cs typeface="Times New Roman" panose="02020603050405020304" pitchFamily="18" charset="0"/>
                        </a:rPr>
                        <a:t>Finland</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6</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9</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9"/>
                  </a:ext>
                </a:extLst>
              </a:tr>
              <a:tr h="370840">
                <a:tc>
                  <a:txBody>
                    <a:bodyPr/>
                    <a:lstStyle/>
                    <a:p>
                      <a:r>
                        <a:rPr lang="cs-CZ" sz="2000" dirty="0" err="1" smtClean="0">
                          <a:latin typeface="Times New Roman" panose="02020603050405020304" pitchFamily="18" charset="0"/>
                          <a:cs typeface="Times New Roman" panose="02020603050405020304" pitchFamily="18" charset="0"/>
                        </a:rPr>
                        <a:t>Denmark</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9</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10</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0"/>
                  </a:ext>
                </a:extLst>
              </a:tr>
              <a:tr h="370840">
                <a:tc>
                  <a:txBody>
                    <a:bodyPr/>
                    <a:lstStyle/>
                    <a:p>
                      <a:r>
                        <a:rPr lang="cs-CZ" sz="2000" dirty="0" err="1" smtClean="0">
                          <a:latin typeface="Times New Roman" panose="02020603050405020304" pitchFamily="18" charset="0"/>
                          <a:cs typeface="Times New Roman" panose="02020603050405020304" pitchFamily="18" charset="0"/>
                        </a:rPr>
                        <a:t>Czech</a:t>
                      </a:r>
                      <a:r>
                        <a:rPr lang="cs-CZ" sz="2000" dirty="0" smtClean="0">
                          <a:latin typeface="Times New Roman" panose="02020603050405020304" pitchFamily="18" charset="0"/>
                          <a:cs typeface="Times New Roman" panose="02020603050405020304" pitchFamily="18" charset="0"/>
                        </a:rPr>
                        <a:t> </a:t>
                      </a:r>
                      <a:r>
                        <a:rPr lang="cs-CZ" sz="2000" dirty="0" err="1" smtClean="0">
                          <a:latin typeface="Times New Roman" panose="02020603050405020304" pitchFamily="18" charset="0"/>
                          <a:cs typeface="Times New Roman" panose="02020603050405020304" pitchFamily="18" charset="0"/>
                        </a:rPr>
                        <a:t>Republic</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28</a:t>
                      </a:r>
                      <a:endParaRPr lang="cs-CZ"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smtClean="0">
                          <a:latin typeface="Times New Roman" panose="02020603050405020304" pitchFamily="18" charset="0"/>
                          <a:cs typeface="Times New Roman" panose="02020603050405020304" pitchFamily="18" charset="0"/>
                        </a:rPr>
                        <a:t>28</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904771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Attractiveness of country is the function of the market and resources prospects, the competitive context and the risks of operating in a country.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Dimensions that contribute to the country attractiveness</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and resources opportunities;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Competitive context;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Country risks.</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Framework for country attractiveness</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opportunities;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Resources opportunities;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Industry opportunities;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Competition;</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Country risks;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Ease of doing business.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428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Attractiveness of country (or region) is assessed according to the degree to which a country is attractive to organizations in business, financial and human resource factors. </a:t>
            </a:r>
          </a:p>
          <a:p>
            <a:pPr marL="285750" indent="-285750" algn="just">
              <a:spcBef>
                <a:spcPct val="0"/>
              </a:spcBef>
              <a:buNone/>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Therefore we can distinguish:</a:t>
            </a:r>
          </a:p>
          <a:p>
            <a:pPr marL="1028700" lvl="1" algn="just">
              <a:spcBef>
                <a:spcPct val="0"/>
              </a:spcBef>
              <a:defRPr/>
            </a:pPr>
            <a:r>
              <a:rPr lang="en-US" altLang="cs-CZ" sz="2200" b="1" i="1" dirty="0">
                <a:latin typeface="Times New Roman" panose="02020603050405020304" pitchFamily="18" charset="0"/>
                <a:cs typeface="Times New Roman" panose="02020603050405020304" pitchFamily="18" charset="0"/>
              </a:rPr>
              <a:t>A country´s business attractiveness </a:t>
            </a:r>
            <a:r>
              <a:rPr lang="en-US" altLang="cs-CZ" sz="2200" dirty="0">
                <a:latin typeface="Times New Roman" panose="02020603050405020304" pitchFamily="18" charset="0"/>
                <a:cs typeface="Times New Roman" panose="02020603050405020304" pitchFamily="18" charset="0"/>
              </a:rPr>
              <a:t>– the degree to which a country (or region) is attractive to organizations because of favorable business environmental factors such as economic stability, political stability, cultural stability, infrastructure quality and security of intellectual property.</a:t>
            </a:r>
          </a:p>
          <a:p>
            <a:pPr marL="1028700" lvl="1" algn="just">
              <a:spcBef>
                <a:spcPct val="0"/>
              </a:spcBef>
              <a:defRPr/>
            </a:pPr>
            <a:r>
              <a:rPr lang="en-US" altLang="cs-CZ" sz="2200" b="1" i="1" dirty="0">
                <a:latin typeface="Times New Roman" panose="02020603050405020304" pitchFamily="18" charset="0"/>
                <a:cs typeface="Times New Roman" panose="02020603050405020304" pitchFamily="18" charset="0"/>
              </a:rPr>
              <a:t>A country´s financial attractiveness </a:t>
            </a:r>
            <a:r>
              <a:rPr lang="en-US" altLang="cs-CZ" sz="2200" dirty="0">
                <a:latin typeface="Times New Roman" panose="02020603050405020304" pitchFamily="18" charset="0"/>
                <a:cs typeface="Times New Roman" panose="02020603050405020304" pitchFamily="18" charset="0"/>
              </a:rPr>
              <a:t>– the degree to which a country is attractive because of favorable financial factors such as </a:t>
            </a:r>
            <a:r>
              <a:rPr lang="en-US" altLang="cs-CZ" sz="2200" dirty="0" err="1">
                <a:latin typeface="Times New Roman" panose="02020603050405020304" pitchFamily="18" charset="0"/>
                <a:cs typeface="Times New Roman" panose="02020603050405020304" pitchFamily="18" charset="0"/>
              </a:rPr>
              <a:t>labour</a:t>
            </a:r>
            <a:r>
              <a:rPr lang="en-US" altLang="cs-CZ" sz="2200" dirty="0">
                <a:latin typeface="Times New Roman" panose="02020603050405020304" pitchFamily="18" charset="0"/>
                <a:cs typeface="Times New Roman" panose="02020603050405020304" pitchFamily="18" charset="0"/>
              </a:rPr>
              <a:t> costs, taxes, regulatory and other costs.</a:t>
            </a:r>
          </a:p>
          <a:p>
            <a:pPr marL="1028700" lvl="1" algn="just">
              <a:spcBef>
                <a:spcPct val="0"/>
              </a:spcBef>
              <a:defRPr/>
            </a:pPr>
            <a:r>
              <a:rPr lang="en-US" altLang="cs-CZ" sz="2200" b="1" i="1" dirty="0">
                <a:latin typeface="Times New Roman" panose="02020603050405020304" pitchFamily="18" charset="0"/>
                <a:cs typeface="Times New Roman" panose="02020603050405020304" pitchFamily="18" charset="0"/>
              </a:rPr>
              <a:t>A country´s human resource attractiveness </a:t>
            </a:r>
            <a:r>
              <a:rPr lang="en-US" altLang="cs-CZ" sz="2200" dirty="0">
                <a:latin typeface="Times New Roman" panose="02020603050405020304" pitchFamily="18" charset="0"/>
                <a:cs typeface="Times New Roman" panose="02020603050405020304" pitchFamily="18" charset="0"/>
              </a:rPr>
              <a:t>– the degree to which a country is attractive because of </a:t>
            </a:r>
            <a:r>
              <a:rPr lang="en-US" altLang="cs-CZ" sz="2200" dirty="0" err="1">
                <a:latin typeface="Times New Roman" panose="02020603050405020304" pitchFamily="18" charset="0"/>
                <a:cs typeface="Times New Roman" panose="02020603050405020304" pitchFamily="18" charset="0"/>
              </a:rPr>
              <a:t>favourable</a:t>
            </a:r>
            <a:r>
              <a:rPr lang="en-US" altLang="cs-CZ" sz="2200" dirty="0">
                <a:latin typeface="Times New Roman" panose="02020603050405020304" pitchFamily="18" charset="0"/>
                <a:cs typeface="Times New Roman" panose="02020603050405020304" pitchFamily="18" charset="0"/>
              </a:rPr>
              <a:t> people skills and availability factors such as size of </a:t>
            </a:r>
            <a:r>
              <a:rPr lang="en-US" altLang="cs-CZ" sz="2200" dirty="0" err="1">
                <a:latin typeface="Times New Roman" panose="02020603050405020304" pitchFamily="18" charset="0"/>
                <a:cs typeface="Times New Roman" panose="02020603050405020304" pitchFamily="18" charset="0"/>
              </a:rPr>
              <a:t>labour</a:t>
            </a:r>
            <a:r>
              <a:rPr lang="en-US" altLang="cs-CZ" sz="2200" dirty="0">
                <a:latin typeface="Times New Roman" panose="02020603050405020304" pitchFamily="18" charset="0"/>
                <a:cs typeface="Times New Roman" panose="02020603050405020304" pitchFamily="18" charset="0"/>
              </a:rPr>
              <a:t> pool, education, language skills, experience and attrition rates.</a:t>
            </a: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722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 country will be attractive to foreign investors, if, in investing in that country, they get a return that is equal to or higher than their risk adjusted weighted cost of capital.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 country´s attractiveness can change rapidly.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 country´s (or regional) attractiveness has been measured using market size, market growth rate, number and type of competitors, governmental regulation, as well as economic and political stability.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7770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quality of the business environment creates an elementary precondition for sustainable growth and long-term competitiveness of each global market economy. It creates the basic conditions for the development of </a:t>
            </a:r>
            <a:r>
              <a:rPr lang="en-US" altLang="cs-CZ" sz="2400" dirty="0">
                <a:latin typeface="Times New Roman" panose="02020603050405020304" pitchFamily="18" charset="0"/>
                <a:cs typeface="Times New Roman" panose="02020603050405020304" pitchFamily="18" charset="0"/>
              </a:rPr>
              <a:t>organizations</a:t>
            </a:r>
            <a:r>
              <a:rPr lang="en-US" sz="2400" dirty="0">
                <a:latin typeface="Times New Roman" panose="02020603050405020304" pitchFamily="18" charset="0"/>
                <a:cs typeface="Times New Roman" panose="02020603050405020304" pitchFamily="18" charset="0"/>
              </a:rPr>
              <a: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Business environment creates the conditions for sustainable economic growth. It is a prerequisite for long term competitiveness of a state in the international market.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Quality of business environment affects competitiveness and attractiveness of the region and country.  The business environment in a broader sense reflects the quality of the economic conditions of the state.</a:t>
            </a:r>
          </a:p>
          <a:p>
            <a:pPr marL="0" indent="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88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smtClean="0">
                <a:latin typeface="Times New Roman" panose="02020603050405020304" pitchFamily="18" charset="0"/>
                <a:cs typeface="Times New Roman" panose="02020603050405020304" pitchFamily="18" charset="0"/>
              </a:rPr>
              <a:t>Framework </a:t>
            </a:r>
            <a:r>
              <a:rPr lang="cs-CZ" altLang="cs-CZ" sz="2400" b="1" dirty="0" err="1" smtClean="0">
                <a:latin typeface="Times New Roman" panose="02020603050405020304" pitchFamily="18" charset="0"/>
                <a:cs typeface="Times New Roman" panose="02020603050405020304" pitchFamily="18" charset="0"/>
              </a:rPr>
              <a:t>for</a:t>
            </a:r>
            <a:r>
              <a:rPr lang="cs-CZ" altLang="cs-CZ" sz="2400" b="1" dirty="0" smtClean="0">
                <a:latin typeface="Times New Roman" panose="02020603050405020304" pitchFamily="18" charset="0"/>
                <a:cs typeface="Times New Roman" panose="02020603050405020304" pitchFamily="18" charset="0"/>
              </a:rPr>
              <a:t> country </a:t>
            </a:r>
            <a:r>
              <a:rPr lang="cs-CZ" altLang="cs-CZ" sz="2400" b="1" dirty="0" err="1" smtClean="0">
                <a:latin typeface="Times New Roman" panose="02020603050405020304" pitchFamily="18" charset="0"/>
                <a:cs typeface="Times New Roman" panose="02020603050405020304" pitchFamily="18" charset="0"/>
              </a:rPr>
              <a:t>attractiveness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smtClean="0">
                <a:latin typeface="Times New Roman" panose="02020603050405020304" pitchFamily="18" charset="0"/>
                <a:cs typeface="Times New Roman" panose="02020603050405020304" pitchFamily="18" charset="0"/>
              </a:rPr>
              <a:t>Market </a:t>
            </a:r>
            <a:r>
              <a:rPr lang="en-US" altLang="cs-CZ" sz="2400" b="1" i="1" dirty="0">
                <a:latin typeface="Times New Roman" panose="02020603050405020304" pitchFamily="18" charset="0"/>
                <a:cs typeface="Times New Roman" panose="02020603050405020304" pitchFamily="18" charset="0"/>
              </a:rPr>
              <a:t>opportunities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size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growth</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Quality of demand.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Resources opportunities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Natural resources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Human resources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Infrastructure and support industries resources.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Industry opportunities</a:t>
            </a:r>
            <a:endParaRPr lang="en-US" altLang="cs-CZ" sz="24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quality of the competitive climate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quality of the industry com</a:t>
            </a:r>
            <a:r>
              <a:rPr lang="cs-CZ" altLang="cs-CZ" dirty="0" err="1">
                <a:latin typeface="Times New Roman" panose="02020603050405020304" pitchFamily="18" charset="0"/>
                <a:cs typeface="Times New Roman" panose="02020603050405020304" pitchFamily="18" charset="0"/>
              </a:rPr>
              <a:t>pe</a:t>
            </a:r>
            <a:r>
              <a:rPr lang="en-US" altLang="cs-CZ" dirty="0" err="1">
                <a:latin typeface="Times New Roman" panose="02020603050405020304" pitchFamily="18" charset="0"/>
                <a:cs typeface="Times New Roman" panose="02020603050405020304" pitchFamily="18" charset="0"/>
              </a:rPr>
              <a:t>titive</a:t>
            </a:r>
            <a:r>
              <a:rPr lang="en-US" altLang="cs-CZ" dirty="0">
                <a:latin typeface="Times New Roman" panose="02020603050405020304" pitchFamily="18" charset="0"/>
                <a:cs typeface="Times New Roman" panose="02020603050405020304" pitchFamily="18" charset="0"/>
              </a:rPr>
              <a:t> structure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investment incentives granted by governments.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782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000" b="1" dirty="0" smtClean="0">
                <a:latin typeface="Times New Roman" panose="02020603050405020304" pitchFamily="18" charset="0"/>
                <a:cs typeface="Times New Roman" panose="02020603050405020304" pitchFamily="18" charset="0"/>
              </a:rPr>
              <a:t>Framework </a:t>
            </a:r>
            <a:r>
              <a:rPr lang="cs-CZ" altLang="cs-CZ" sz="2000" b="1" dirty="0" err="1" smtClean="0">
                <a:latin typeface="Times New Roman" panose="02020603050405020304" pitchFamily="18" charset="0"/>
                <a:cs typeface="Times New Roman" panose="02020603050405020304" pitchFamily="18" charset="0"/>
              </a:rPr>
              <a:t>for</a:t>
            </a:r>
            <a:r>
              <a:rPr lang="cs-CZ" altLang="cs-CZ" sz="2000" b="1" dirty="0" smtClean="0">
                <a:latin typeface="Times New Roman" panose="02020603050405020304" pitchFamily="18" charset="0"/>
                <a:cs typeface="Times New Roman" panose="02020603050405020304" pitchFamily="18" charset="0"/>
              </a:rPr>
              <a:t> country </a:t>
            </a:r>
            <a:r>
              <a:rPr lang="cs-CZ" altLang="cs-CZ" sz="2000" b="1" dirty="0" err="1" smtClean="0">
                <a:latin typeface="Times New Roman" panose="02020603050405020304" pitchFamily="18" charset="0"/>
                <a:cs typeface="Times New Roman" panose="02020603050405020304" pitchFamily="18" charset="0"/>
              </a:rPr>
              <a:t>attractiveness</a:t>
            </a:r>
            <a:endParaRPr lang="cs-CZ" altLang="cs-CZ" sz="20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0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b="1" i="1" dirty="0">
                <a:latin typeface="Times New Roman" panose="02020603050405020304" pitchFamily="18" charset="0"/>
                <a:cs typeface="Times New Roman" panose="02020603050405020304" pitchFamily="18" charset="0"/>
              </a:rPr>
              <a:t>Competition </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Intensity of rivalry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Entry barriers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Bargaining power of suppliers and customers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Rank of the country in global competitiveness. </a:t>
            </a:r>
          </a:p>
          <a:p>
            <a:pPr marL="285750" indent="-285750" algn="just">
              <a:spcBef>
                <a:spcPct val="0"/>
              </a:spcBef>
              <a:defRPr/>
            </a:pP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b="1" i="1" dirty="0">
                <a:latin typeface="Times New Roman" panose="02020603050405020304" pitchFamily="18" charset="0"/>
                <a:cs typeface="Times New Roman" panose="02020603050405020304" pitchFamily="18" charset="0"/>
              </a:rPr>
              <a:t>Country risks</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Political risks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Economic risks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Competitive risks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Operational risks.</a:t>
            </a:r>
          </a:p>
          <a:p>
            <a:pPr marL="285750" indent="-285750" algn="just">
              <a:spcBef>
                <a:spcPct val="0"/>
              </a:spcBef>
              <a:defRPr/>
            </a:pP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b="1" i="1" dirty="0">
                <a:latin typeface="Times New Roman" panose="02020603050405020304" pitchFamily="18" charset="0"/>
                <a:cs typeface="Times New Roman" panose="02020603050405020304" pitchFamily="18" charset="0"/>
              </a:rPr>
              <a:t>Ease of doing business</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Taxes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Subsidies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Infrastructures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Government contracts.</a:t>
            </a:r>
          </a:p>
          <a:p>
            <a:pPr marL="285750" indent="-285750" algn="just">
              <a:spcBef>
                <a:spcPct val="0"/>
              </a:spcBef>
              <a:defRPr/>
            </a:pPr>
            <a:endParaRPr lang="en-GB" altLang="cs-CZ"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2106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Process</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assessing</a:t>
            </a:r>
            <a:r>
              <a:rPr lang="cs-CZ" altLang="cs-CZ" sz="2400" b="1" dirty="0" smtClean="0">
                <a:latin typeface="Times New Roman" panose="02020603050405020304" pitchFamily="18" charset="0"/>
                <a:cs typeface="Times New Roman" panose="02020603050405020304" pitchFamily="18" charset="0"/>
              </a:rPr>
              <a:t> country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Initial screening</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 the first stage is to eliminate those countries which have little chance of being markets or production sites by assessing if there is a basic demand for the organization´s products or if the basic resources required are present and the business environment is acceptable.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 the first stage we can eliminate many countries from the search.</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Assessing general market or site potential</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At this stage, the objective is to develop a number of indicators which help organizations assess the general potential of a market so that further countries can be eliminated.</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 particular, organizations will want an indication of:</a:t>
            </a:r>
          </a:p>
          <a:p>
            <a:pPr marL="1428750" lvl="2" algn="just">
              <a:spcBef>
                <a:spcPct val="0"/>
              </a:spcBef>
              <a:defRPr/>
            </a:pPr>
            <a:r>
              <a:rPr lang="en-US" altLang="cs-CZ" sz="2400" dirty="0">
                <a:latin typeface="Times New Roman" panose="02020603050405020304" pitchFamily="18" charset="0"/>
                <a:cs typeface="Times New Roman" panose="02020603050405020304" pitchFamily="18" charset="0"/>
              </a:rPr>
              <a:t>Market potential – market size, market growth, quality of demand;</a:t>
            </a:r>
          </a:p>
          <a:p>
            <a:pPr marL="1428750" lvl="2" algn="just">
              <a:spcBef>
                <a:spcPct val="0"/>
              </a:spcBef>
              <a:defRPr/>
            </a:pPr>
            <a:r>
              <a:rPr lang="en-US" altLang="cs-CZ" sz="2400" dirty="0">
                <a:latin typeface="Times New Roman" panose="02020603050405020304" pitchFamily="18" charset="0"/>
                <a:cs typeface="Times New Roman" panose="02020603050405020304" pitchFamily="18" charset="0"/>
              </a:rPr>
              <a:t>Site potential.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5088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Process</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assessing</a:t>
            </a:r>
            <a:r>
              <a:rPr lang="cs-CZ" altLang="cs-CZ" sz="2400" b="1" dirty="0" smtClean="0">
                <a:latin typeface="Times New Roman" panose="02020603050405020304" pitchFamily="18" charset="0"/>
                <a:cs typeface="Times New Roman" panose="02020603050405020304" pitchFamily="18" charset="0"/>
              </a:rPr>
              <a:t> country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Assessing the general business environment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Assessing the general business environment can further eliminate some countries and provide useful information to be incorporated into the next steps in the process.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 this section, the PESTLE framework is a useful framework to use.</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Product/service market assessment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At this stage much more specific industry indicators are called for in attempting to measure the total market demand in particular industry and gaining as much information as possible </a:t>
            </a:r>
            <a:r>
              <a:rPr lang="en-US" altLang="cs-CZ" dirty="0" smtClean="0">
                <a:latin typeface="Times New Roman" panose="02020603050405020304" pitchFamily="18" charset="0"/>
                <a:cs typeface="Times New Roman" panose="02020603050405020304" pitchFamily="18" charset="0"/>
              </a:rPr>
              <a:t>about </a:t>
            </a:r>
            <a:r>
              <a:rPr lang="en-US" altLang="cs-CZ" dirty="0">
                <a:latin typeface="Times New Roman" panose="02020603050405020304" pitchFamily="18" charset="0"/>
                <a:cs typeface="Times New Roman" panose="02020603050405020304" pitchFamily="18" charset="0"/>
              </a:rPr>
              <a:t>the market in each of the countries selected after stage.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5521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6181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Attractiveness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Country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Process</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assessing</a:t>
            </a:r>
            <a:r>
              <a:rPr lang="cs-CZ" altLang="cs-CZ" sz="2400" b="1" dirty="0" smtClean="0">
                <a:latin typeface="Times New Roman" panose="02020603050405020304" pitchFamily="18" charset="0"/>
                <a:cs typeface="Times New Roman" panose="02020603050405020304" pitchFamily="18" charset="0"/>
              </a:rPr>
              <a:t> country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Production site assessment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This will include information on setting up the business, the quality and cost of the resources available, the infrastructure, regulations, taxation, financial reporting and legal system.</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Undertake risk assessment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Organizations provide assessment of risk and sources of environmental instability.</a:t>
            </a:r>
          </a:p>
          <a:p>
            <a:pPr marL="1028700" lvl="1" algn="just">
              <a:spcBef>
                <a:spcPct val="0"/>
              </a:spcBef>
              <a:defRPr/>
            </a:pPr>
            <a:endParaRPr lang="en-US" altLang="cs-CZ"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Select market and/or site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5896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9551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Country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Diamond</a:t>
            </a:r>
            <a:r>
              <a:rPr kumimoji="0" lang="cs-CZ" sz="2400" b="0" i="0" u="none" strike="noStrike" kern="0" cap="none" spc="0" normalizeH="0" dirty="0" smtClean="0">
                <a:ln>
                  <a:noFill/>
                </a:ln>
                <a:solidFill>
                  <a:srgbClr val="307871"/>
                </a:solidFill>
                <a:effectLst/>
                <a:uLnTx/>
                <a:uFillTx/>
                <a:latin typeface="Times New Roman"/>
                <a:ea typeface="+mj-ea"/>
                <a:cs typeface="+mj-cs"/>
              </a:rPr>
              <a:t> – Porter </a:t>
            </a:r>
            <a:r>
              <a:rPr kumimoji="0" lang="cs-CZ" sz="2400" b="0" i="0" u="none" strike="noStrike" kern="0" cap="none" spc="0" normalizeH="0" dirty="0" err="1" smtClean="0">
                <a:ln>
                  <a:noFill/>
                </a:ln>
                <a:solidFill>
                  <a:srgbClr val="307871"/>
                </a:solidFill>
                <a:effectLst/>
                <a:uLnTx/>
                <a:uFillTx/>
                <a:latin typeface="Times New Roman"/>
                <a:ea typeface="+mj-ea"/>
                <a:cs typeface="+mj-cs"/>
              </a:rPr>
              <a:t>Diamond</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endParaRPr lang="cs-CZ" alt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Michael Porter has argued that countries or regions within countries can build competitive advantages that make them attractive for business development in certain industries.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He distinguishes four major drivers of national competitive advantages: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natural endowment – natural, human, capital, physical, technological and administrative or scientific resources;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quality of the demand – whether customers are demanding on quality;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Vigorous competition – whether competitors stimulate each other;</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presence of supporting industries – whether there is a pool of qualified products that enhance the quality and competitiveness of organizations operating in this country.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9352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95516" cy="461665"/>
          </a:xfrm>
          <a:prstGeom prst="rect">
            <a:avLst/>
          </a:prstGeom>
        </p:spPr>
        <p:txBody>
          <a:bodyPr wrap="none">
            <a:spAutoFit/>
          </a:bodyPr>
          <a:lstStyle/>
          <a:p>
            <a:pPr lvl="0">
              <a:defRPr/>
            </a:pPr>
            <a:r>
              <a:rPr lang="cs-CZ" sz="2400" kern="0" dirty="0">
                <a:solidFill>
                  <a:srgbClr val="307871"/>
                </a:solidFill>
                <a:latin typeface="Times New Roman"/>
              </a:rPr>
              <a:t>Country </a:t>
            </a:r>
            <a:r>
              <a:rPr lang="cs-CZ" sz="2400" kern="0" dirty="0" err="1" smtClean="0">
                <a:solidFill>
                  <a:srgbClr val="307871"/>
                </a:solidFill>
                <a:latin typeface="Times New Roman"/>
              </a:rPr>
              <a:t>Diamond</a:t>
            </a:r>
            <a:r>
              <a:rPr lang="cs-CZ" sz="2400" kern="0" dirty="0" smtClean="0">
                <a:solidFill>
                  <a:srgbClr val="307871"/>
                </a:solidFill>
                <a:latin typeface="Times New Roman"/>
              </a:rPr>
              <a:t> </a:t>
            </a:r>
            <a:r>
              <a:rPr lang="cs-CZ" sz="2400" kern="0" dirty="0">
                <a:solidFill>
                  <a:srgbClr val="307871"/>
                </a:solidFill>
                <a:latin typeface="Times New Roman"/>
              </a:rPr>
              <a:t>– Porter </a:t>
            </a:r>
            <a:r>
              <a:rPr lang="cs-CZ" sz="2400" kern="0" dirty="0" err="1" smtClean="0">
                <a:solidFill>
                  <a:srgbClr val="307871"/>
                </a:solidFill>
                <a:latin typeface="Times New Roman"/>
              </a:rPr>
              <a:t>Diamond</a:t>
            </a:r>
            <a:endParaRPr lang="en-GB" kern="0" dirty="0">
              <a:solidFill>
                <a:sysClr val="windowText" lastClr="000000"/>
              </a:solidFill>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0611" y="1164853"/>
            <a:ext cx="7986483" cy="4991552"/>
          </a:xfrm>
          <a:prstGeom prst="rect">
            <a:avLst/>
          </a:prstGeom>
        </p:spPr>
      </p:pic>
    </p:spTree>
    <p:extLst>
      <p:ext uri="{BB962C8B-B14F-4D97-AF65-F5344CB8AC3E}">
        <p14:creationId xmlns:p14="http://schemas.microsoft.com/office/powerpoint/2010/main" val="2099576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9454" cy="461665"/>
          </a:xfrm>
          <a:prstGeom prst="rect">
            <a:avLst/>
          </a:prstGeom>
        </p:spPr>
        <p:txBody>
          <a:bodyPr wrap="none">
            <a:spAutoFit/>
          </a:bodyPr>
          <a:lstStyle/>
          <a:p>
            <a:pPr lvl="0">
              <a:defRPr/>
            </a:pPr>
            <a:r>
              <a:rPr lang="cs-CZ" sz="2400" kern="0" dirty="0">
                <a:solidFill>
                  <a:srgbClr val="307871"/>
                </a:solidFill>
                <a:latin typeface="Times New Roman"/>
              </a:rPr>
              <a:t>Country </a:t>
            </a:r>
            <a:r>
              <a:rPr lang="cs-CZ" sz="2400" kern="0" dirty="0" err="1" smtClean="0">
                <a:solidFill>
                  <a:srgbClr val="307871"/>
                </a:solidFill>
                <a:latin typeface="Times New Roman"/>
              </a:rPr>
              <a:t>Diamond</a:t>
            </a:r>
            <a:r>
              <a:rPr lang="cs-CZ" sz="2400" kern="0" dirty="0" smtClean="0">
                <a:solidFill>
                  <a:srgbClr val="307871"/>
                </a:solidFill>
                <a:latin typeface="Times New Roman"/>
              </a:rPr>
              <a:t> </a:t>
            </a:r>
            <a:r>
              <a:rPr lang="cs-CZ" sz="2400" kern="0" dirty="0">
                <a:solidFill>
                  <a:srgbClr val="307871"/>
                </a:solidFill>
                <a:latin typeface="Times New Roman"/>
              </a:rPr>
              <a:t>– </a:t>
            </a:r>
            <a:r>
              <a:rPr lang="cs-CZ" sz="2400" kern="0" dirty="0" smtClean="0">
                <a:solidFill>
                  <a:srgbClr val="307871"/>
                </a:solidFill>
                <a:latin typeface="Times New Roman"/>
              </a:rPr>
              <a:t>Double </a:t>
            </a:r>
            <a:r>
              <a:rPr lang="cs-CZ" sz="2400" kern="0" dirty="0" err="1" smtClean="0">
                <a:solidFill>
                  <a:srgbClr val="307871"/>
                </a:solidFill>
                <a:latin typeface="Times New Roman"/>
              </a:rPr>
              <a:t>Diamond</a:t>
            </a:r>
            <a:r>
              <a:rPr lang="cs-CZ" sz="2400" kern="0" dirty="0" smtClean="0">
                <a:solidFill>
                  <a:srgbClr val="307871"/>
                </a:solidFill>
                <a:latin typeface="Times New Roman"/>
              </a:rPr>
              <a:t> Model</a:t>
            </a:r>
            <a:endParaRPr lang="en-GB" kern="0" dirty="0">
              <a:solidFill>
                <a:sysClr val="windowText" lastClr="000000"/>
              </a:solidFill>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7" name="Zástupný symbol pro obsah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721" y="1164853"/>
            <a:ext cx="8600542" cy="4950097"/>
          </a:xfrm>
          <a:prstGeom prst="rect">
            <a:avLst/>
          </a:prstGeom>
        </p:spPr>
      </p:pic>
    </p:spTree>
    <p:extLst>
      <p:ext uri="{BB962C8B-B14F-4D97-AF65-F5344CB8AC3E}">
        <p14:creationId xmlns:p14="http://schemas.microsoft.com/office/powerpoint/2010/main" val="250981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93972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Quality</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dirty="0" smtClean="0">
                <a:ln>
                  <a:noFill/>
                </a:ln>
                <a:solidFill>
                  <a:srgbClr val="307871"/>
                </a:solidFill>
                <a:effectLst/>
                <a:uLnTx/>
                <a:uFillTx/>
                <a:latin typeface="Times New Roman"/>
                <a:ea typeface="+mj-ea"/>
                <a:cs typeface="+mj-cs"/>
              </a:rPr>
              <a:t> and </a:t>
            </a:r>
            <a:r>
              <a:rPr kumimoji="0" lang="cs-CZ" sz="2400" b="0" i="0" u="none" strike="noStrike" kern="0" cap="none" spc="0" normalizeH="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Quality business environment is one of the ways of sustainable economic growth.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relevant comparison and evaluation of the quality of the business environment of different states is possible under compatible economies which are of the same type with similar geopolitical conditions.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main pillars of competitiveness of countries can include infrastructure, macroeconomic and microeconomic environment, level of education, level of corruption, bureaucratic efficiency, size, maturity and market efficiency, business sophistication, degree of innovation etc.</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5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27580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Quality</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Factors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Business factors</a:t>
            </a:r>
            <a:r>
              <a:rPr lang="en-US" sz="2400" b="1" i="1"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Proximity to markets;</a:t>
            </a:r>
          </a:p>
          <a:p>
            <a:pPr marL="1028700" lvl="1" algn="just">
              <a:spcBef>
                <a:spcPct val="0"/>
              </a:spcBef>
              <a:defRPr/>
            </a:pPr>
            <a:r>
              <a:rPr lang="en-US" dirty="0">
                <a:latin typeface="Times New Roman" panose="02020603050405020304" pitchFamily="18" charset="0"/>
                <a:cs typeface="Times New Roman" panose="02020603050405020304" pitchFamily="18" charset="0"/>
              </a:rPr>
              <a:t>Major </a:t>
            </a:r>
            <a:r>
              <a:rPr lang="en-US" altLang="cs-CZ" dirty="0">
                <a:latin typeface="Times New Roman" panose="02020603050405020304" pitchFamily="18" charset="0"/>
                <a:cs typeface="Times New Roman" panose="02020603050405020304" pitchFamily="18" charset="0"/>
              </a:rPr>
              <a:t>organizations</a:t>
            </a:r>
            <a:r>
              <a:rPr lang="en-US"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Presence of foreign</a:t>
            </a:r>
            <a:r>
              <a:rPr lang="en-US" altLang="cs-CZ" dirty="0">
                <a:latin typeface="Times New Roman" panose="02020603050405020304" pitchFamily="18" charset="0"/>
                <a:cs typeface="Times New Roman" panose="02020603050405020304" pitchFamily="18" charset="0"/>
              </a:rPr>
              <a:t> organizations</a:t>
            </a:r>
            <a:r>
              <a:rPr lang="en-US"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Support services.</a:t>
            </a:r>
          </a:p>
          <a:p>
            <a:pPr marL="1028700" lvl="1" algn="just">
              <a:spcBef>
                <a:spcPct val="0"/>
              </a:spcBef>
              <a:buNone/>
              <a:defRPr/>
            </a:pPr>
            <a:endParaRPr lang="en-US"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Infrastructural factors</a:t>
            </a:r>
            <a:r>
              <a:rPr lang="en-US" sz="2400" b="1" i="1"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Quality of roads and railways;</a:t>
            </a:r>
          </a:p>
          <a:p>
            <a:pPr marL="1028700" lvl="1" algn="just">
              <a:spcBef>
                <a:spcPct val="0"/>
              </a:spcBef>
              <a:defRPr/>
            </a:pPr>
            <a:r>
              <a:rPr lang="en-US" dirty="0">
                <a:latin typeface="Times New Roman" panose="02020603050405020304" pitchFamily="18" charset="0"/>
                <a:cs typeface="Times New Roman" panose="02020603050405020304" pitchFamily="18" charset="0"/>
              </a:rPr>
              <a:t>Airport proximity;</a:t>
            </a:r>
          </a:p>
          <a:p>
            <a:pPr marL="1028700" lvl="1" algn="just">
              <a:spcBef>
                <a:spcPct val="0"/>
              </a:spcBef>
              <a:defRPr/>
            </a:pPr>
            <a:r>
              <a:rPr lang="en-US" dirty="0">
                <a:latin typeface="Times New Roman" panose="02020603050405020304" pitchFamily="18" charset="0"/>
                <a:cs typeface="Times New Roman" panose="02020603050405020304" pitchFamily="18" charset="0"/>
              </a:rPr>
              <a:t>Development of information and communication technology.</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Labor factors</a:t>
            </a:r>
            <a:r>
              <a:rPr lang="en-US" sz="2400" b="1" i="1"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Offer of development areas;</a:t>
            </a:r>
          </a:p>
          <a:p>
            <a:pPr marL="1028700" lvl="1" algn="just">
              <a:spcBef>
                <a:spcPct val="0"/>
              </a:spcBef>
              <a:defRPr/>
            </a:pPr>
            <a:r>
              <a:rPr lang="en-US" dirty="0">
                <a:latin typeface="Times New Roman" panose="02020603050405020304" pitchFamily="18" charset="0"/>
                <a:cs typeface="Times New Roman" panose="02020603050405020304" pitchFamily="18" charset="0"/>
              </a:rPr>
              <a:t>Knowledge base;</a:t>
            </a:r>
          </a:p>
          <a:p>
            <a:pPr marL="1028700" lvl="1" algn="just">
              <a:spcBef>
                <a:spcPct val="0"/>
              </a:spcBef>
              <a:defRPr/>
            </a:pPr>
            <a:r>
              <a:rPr lang="en-US" dirty="0">
                <a:latin typeface="Times New Roman" panose="02020603050405020304" pitchFamily="18" charset="0"/>
                <a:cs typeface="Times New Roman" panose="02020603050405020304" pitchFamily="18" charset="0"/>
              </a:rPr>
              <a:t>Financial assistance.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2654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27580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Quality</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Factors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Local factors</a:t>
            </a:r>
            <a:r>
              <a:rPr lang="en-US" sz="2400" b="1" i="1"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Offer of development areas</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Knowledge base</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Financial assistance.</a:t>
            </a:r>
          </a:p>
          <a:p>
            <a:pPr marL="1028700" lvl="1" algn="just">
              <a:spcBef>
                <a:spcPct val="0"/>
              </a:spcBef>
              <a:buNone/>
              <a:defRPr/>
            </a:pPr>
            <a:endParaRPr lang="en-US"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Price factors</a:t>
            </a:r>
            <a:r>
              <a:rPr lang="en-US" sz="2400" b="1" i="1"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Labor cost</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Land price</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Rental price.</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Environmental factors</a:t>
            </a:r>
            <a:r>
              <a:rPr lang="en-US" sz="2400" b="1" i="1" dirty="0">
                <a:latin typeface="Times New Roman" panose="02020603050405020304" pitchFamily="18" charset="0"/>
                <a:cs typeface="Times New Roman" panose="02020603050405020304" pitchFamily="18" charset="0"/>
              </a:rPr>
              <a:t>:</a:t>
            </a:r>
          </a:p>
          <a:p>
            <a:pPr marL="1028700" lvl="1" algn="just">
              <a:spcBef>
                <a:spcPct val="0"/>
              </a:spcBef>
              <a:defRPr/>
            </a:pPr>
            <a:r>
              <a:rPr lang="en-US" dirty="0">
                <a:latin typeface="Times New Roman" panose="02020603050405020304" pitchFamily="18" charset="0"/>
                <a:cs typeface="Times New Roman" panose="02020603050405020304" pitchFamily="18" charset="0"/>
              </a:rPr>
              <a:t>Urban and natural attractiveness of the area</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Environmental quality of the area.</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465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is a question of relative efficiency, whether dynamic or statics. This can be measured by looking at relative performance levels – productivity and productivity grow.</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is reflected in relative international trade performance. Whether competitiveness is measured as shares of world export markets advantage, the degree of import penetration or an index of revealed comparative.</a:t>
            </a:r>
          </a:p>
          <a:p>
            <a:pPr marL="285750" indent="-285750" algn="just">
              <a:spcBef>
                <a:spcPct val="0"/>
              </a:spcBef>
              <a:buNone/>
              <a:defRPr/>
            </a:pPr>
            <a:r>
              <a:rPr lang="en-US" altLang="cs-CZ" sz="2400" dirty="0">
                <a:latin typeface="Times New Roman" panose="02020603050405020304" pitchFamily="18" charset="0"/>
                <a:cs typeface="Times New Roman" panose="02020603050405020304" pitchFamily="18" charset="0"/>
              </a:rPr>
              <a:t> </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is a concept that is widely but not consistently used and that can be analyzed at various levels – by groups of countries, country, industry and organization.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is a complex issue which has price and non price dimensions and that embraces micro and macro elements which interact with each other.</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9741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smtClean="0">
                <a:latin typeface="Times New Roman" panose="02020603050405020304" pitchFamily="18" charset="0"/>
                <a:cs typeface="Times New Roman" panose="02020603050405020304" pitchFamily="18" charset="0"/>
              </a:rPr>
              <a:t>Country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The </a:t>
            </a:r>
            <a:r>
              <a:rPr lang="en-US" altLang="cs-CZ" sz="2400" dirty="0">
                <a:latin typeface="Times New Roman" panose="02020603050405020304" pitchFamily="18" charset="0"/>
                <a:cs typeface="Times New Roman" panose="02020603050405020304" pitchFamily="18" charset="0"/>
              </a:rPr>
              <a:t>concept of individual country competitiveness is made complex not only through the internationalization of organizations, but also due to the variety of links and relationships among countries.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Individual countries retain many differences that are important in determining their economic competitiveness.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Major differences between countries remain that may directly and indirectly affect competitiveness.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is seen largely in real or trade terms, at the expense of the key roles that financial factors, and institutional and other micro level features play in determining how successful a country´s trade and competitiveness position is.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174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Regional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competitiveness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 competitiveness has to do with the success with which regions and cities compete with one another over shares of national and global export markets.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is measure</a:t>
            </a:r>
            <a:r>
              <a:rPr lang="cs-CZ" altLang="cs-CZ" sz="2400" dirty="0">
                <a:latin typeface="Times New Roman" panose="02020603050405020304" pitchFamily="18" charset="0"/>
                <a:cs typeface="Times New Roman" panose="02020603050405020304" pitchFamily="18" charset="0"/>
              </a:rPr>
              <a:t>d</a:t>
            </a:r>
            <a:r>
              <a:rPr lang="en-US" altLang="cs-CZ" sz="2400" dirty="0">
                <a:latin typeface="Times New Roman" panose="02020603050405020304" pitchFamily="18" charset="0"/>
                <a:cs typeface="Times New Roman" panose="02020603050405020304" pitchFamily="18" charset="0"/>
              </a:rPr>
              <a:t> by productivity. Productivity allows a nation to support high wages, strong currency and attractive returns to capital, and with them a high standard of living (Porter and </a:t>
            </a:r>
            <a:r>
              <a:rPr lang="en-US" altLang="cs-CZ" sz="2400" dirty="0" err="1">
                <a:latin typeface="Times New Roman" panose="02020603050405020304" pitchFamily="18" charset="0"/>
                <a:cs typeface="Times New Roman" panose="02020603050405020304" pitchFamily="18" charset="0"/>
              </a:rPr>
              <a:t>Ketels</a:t>
            </a:r>
            <a:r>
              <a:rPr lang="en-US" altLang="cs-CZ" sz="2400" dirty="0">
                <a:latin typeface="Times New Roman" panose="02020603050405020304" pitchFamily="18" charset="0"/>
                <a:cs typeface="Times New Roman" panose="02020603050405020304" pitchFamily="18" charset="0"/>
              </a:rPr>
              <a:t> 2003, 7).</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Competitiveness at the national level defines a competitive country as one that can maintain high rates of growth and employment.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Under the Lisbon strategy one indicator of competitiveness is labor productivity measured as GDP per hour.</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222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333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Competitiveness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24417"/>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Global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competitiveness</a:t>
            </a:r>
            <a:r>
              <a:rPr lang="cs-CZ" altLang="cs-CZ" sz="2400" b="1" dirty="0" smtClean="0">
                <a:latin typeface="Times New Roman" panose="02020603050405020304" pitchFamily="18" charset="0"/>
                <a:cs typeface="Times New Roman" panose="02020603050405020304" pitchFamily="18" charset="0"/>
              </a:rPr>
              <a:t> index</a:t>
            </a: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Global Competitiveness Index </a:t>
            </a: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published annually by the World Economic Forum. The report assesses the competitiveness of 144 countries.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index assesses the ability of countries to achieve sustainable economic growth in the medium term, ensuring a high prosperity for its citizens.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Index analyses the level of public institutions, infrastructure, macroeconomic stability, health and primary education, higher education, goods market efficiency, labor market efficiency, financial market development, technological readiness, market size and level of innovation.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1094707"/>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743</TotalTime>
  <Words>2046</Words>
  <Application>Microsoft Office PowerPoint</Application>
  <PresentationFormat>Širokoúhlá obrazovka</PresentationFormat>
  <Paragraphs>358</Paragraphs>
  <Slides>27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27</vt:i4>
      </vt:variant>
    </vt:vector>
  </HeadingPairs>
  <TitlesOfParts>
    <vt:vector size="32" baseType="lpstr">
      <vt:lpstr>Arial</vt:lpstr>
      <vt:lpstr>Calibri</vt:lpstr>
      <vt:lpstr>Calibri Light</vt:lpstr>
      <vt:lpstr>Times New Roman</vt:lpstr>
      <vt:lpstr>Motiv Office</vt:lpstr>
      <vt:lpstr>Evaluation of Quality of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272</cp:revision>
  <dcterms:created xsi:type="dcterms:W3CDTF">2016-11-25T20:36:16Z</dcterms:created>
  <dcterms:modified xsi:type="dcterms:W3CDTF">2021-05-03T17:52:18Z</dcterms:modified>
</cp:coreProperties>
</file>