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3" r:id="rId3"/>
    <p:sldId id="264" r:id="rId4"/>
    <p:sldId id="265" r:id="rId5"/>
    <p:sldId id="266" r:id="rId6"/>
    <p:sldId id="267" r:id="rId7"/>
    <p:sldId id="268" r:id="rId8"/>
    <p:sldId id="269" r:id="rId9"/>
    <p:sldId id="270" r:id="rId10"/>
    <p:sldId id="274" r:id="rId11"/>
    <p:sldId id="271" r:id="rId12"/>
    <p:sldId id="272" r:id="rId13"/>
    <p:sldId id="273" r:id="rId14"/>
    <p:sldId id="277" r:id="rId15"/>
    <p:sldId id="278" r:id="rId16"/>
    <p:sldId id="275" r:id="rId17"/>
    <p:sldId id="276" r:id="rId18"/>
    <p:sldId id="279" r:id="rId19"/>
    <p:sldId id="280" r:id="rId20"/>
    <p:sldId id="281" r:id="rId21"/>
    <p:sldId id="282" r:id="rId22"/>
    <p:sldId id="283" r:id="rId23"/>
    <p:sldId id="284" r:id="rId24"/>
    <p:sldId id="285" r:id="rId25"/>
    <p:sldId id="286" r:id="rId26"/>
    <p:sldId id="287" r:id="rId27"/>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66"/>
    <a:srgbClr val="00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6" d="100"/>
          <a:sy n="66" d="100"/>
        </p:scale>
        <p:origin x="600" y="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
        <p:nvSpPr>
          <p:cNvPr id="4" name="Zástupný symbol pro datum 3"/>
          <p:cNvSpPr>
            <a:spLocks noGrp="1"/>
          </p:cNvSpPr>
          <p:nvPr>
            <p:ph type="dt" sz="half" idx="10"/>
          </p:nvPr>
        </p:nvSpPr>
        <p:spPr/>
        <p:txBody>
          <a:bodyPr/>
          <a:lstStyle/>
          <a:p>
            <a:fld id="{3E9BAEC6-A37A-4403-B919-4854A6448652}" type="datetimeFigureOut">
              <a:rPr lang="cs-CZ" smtClean="0"/>
              <a:t>03.05.2021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5045050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svislý text 2"/>
          <p:cNvSpPr>
            <a:spLocks noGrp="1"/>
          </p:cNvSpPr>
          <p:nvPr>
            <p:ph type="body" orient="vert" idx="1"/>
          </p:nvPr>
        </p:nvSpPr>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3E9BAEC6-A37A-4403-B919-4854A6448652}" type="datetimeFigureOut">
              <a:rPr lang="cs-CZ" smtClean="0"/>
              <a:t>03.05.2021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31197299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p:cNvSpPr>
            <a:spLocks noGrp="1"/>
          </p:cNvSpPr>
          <p:nvPr>
            <p:ph type="body" orient="vert" idx="1"/>
          </p:nvPr>
        </p:nvSpPr>
        <p:spPr>
          <a:xfrm>
            <a:off x="838200" y="365125"/>
            <a:ext cx="7734300" cy="5811838"/>
          </a:xfrm>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3E9BAEC6-A37A-4403-B919-4854A6448652}" type="datetimeFigureOut">
              <a:rPr lang="cs-CZ" smtClean="0"/>
              <a:t>03.05.2021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6399736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ulní strana">
    <p:spTree>
      <p:nvGrpSpPr>
        <p:cNvPr id="1" name=""/>
        <p:cNvGrpSpPr/>
        <p:nvPr/>
      </p:nvGrpSpPr>
      <p:grpSpPr>
        <a:xfrm>
          <a:off x="0" y="0"/>
          <a:ext cx="0" cy="0"/>
          <a:chOff x="0" y="0"/>
          <a:chExt cx="0" cy="0"/>
        </a:xfrm>
      </p:grpSpPr>
    </p:spTree>
    <p:extLst>
      <p:ext uri="{BB962C8B-B14F-4D97-AF65-F5344CB8AC3E}">
        <p14:creationId xmlns:p14="http://schemas.microsoft.com/office/powerpoint/2010/main" val="11539860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3E9BAEC6-A37A-4403-B919-4854A6448652}" type="datetimeFigureOut">
              <a:rPr lang="cs-CZ" smtClean="0"/>
              <a:t>03.05.2021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42600217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symbol pro tex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Upravte styly předlohy textu.</a:t>
            </a:r>
          </a:p>
        </p:txBody>
      </p:sp>
      <p:sp>
        <p:nvSpPr>
          <p:cNvPr id="4" name="Zástupný symbol pro datum 3"/>
          <p:cNvSpPr>
            <a:spLocks noGrp="1"/>
          </p:cNvSpPr>
          <p:nvPr>
            <p:ph type="dt" sz="half" idx="10"/>
          </p:nvPr>
        </p:nvSpPr>
        <p:spPr/>
        <p:txBody>
          <a:bodyPr/>
          <a:lstStyle/>
          <a:p>
            <a:fld id="{3E9BAEC6-A37A-4403-B919-4854A6448652}" type="datetimeFigureOut">
              <a:rPr lang="cs-CZ" smtClean="0"/>
              <a:t>03.05.2021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7350053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sz="half" idx="1"/>
          </p:nvPr>
        </p:nvSpPr>
        <p:spPr>
          <a:xfrm>
            <a:off x="838200" y="1825625"/>
            <a:ext cx="51816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6172200" y="1825625"/>
            <a:ext cx="51816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0"/>
          </p:nvPr>
        </p:nvSpPr>
        <p:spPr/>
        <p:txBody>
          <a:bodyPr/>
          <a:lstStyle/>
          <a:p>
            <a:fld id="{3E9BAEC6-A37A-4403-B919-4854A6448652}" type="datetimeFigureOut">
              <a:rPr lang="cs-CZ" smtClean="0"/>
              <a:t>03.05.2021</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5729387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839788" y="365125"/>
            <a:ext cx="10515600" cy="1325563"/>
          </a:xfrm>
        </p:spPr>
        <p:txBody>
          <a:bodyPr/>
          <a:lstStyle/>
          <a:p>
            <a:r>
              <a:rPr lang="cs-CZ"/>
              <a:t>Kliknutím lze upravit styl.</a:t>
            </a:r>
          </a:p>
        </p:txBody>
      </p:sp>
      <p:sp>
        <p:nvSpPr>
          <p:cNvPr id="3" name="Zástupný symbol pro tex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4" name="Zástupný symbol pro obsah 3"/>
          <p:cNvSpPr>
            <a:spLocks noGrp="1"/>
          </p:cNvSpPr>
          <p:nvPr>
            <p:ph sz="half" idx="2"/>
          </p:nvPr>
        </p:nvSpPr>
        <p:spPr>
          <a:xfrm>
            <a:off x="839788" y="2505075"/>
            <a:ext cx="5157787"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6" name="Zástupný symbol pro obsah 5"/>
          <p:cNvSpPr>
            <a:spLocks noGrp="1"/>
          </p:cNvSpPr>
          <p:nvPr>
            <p:ph sz="quarter" idx="4"/>
          </p:nvPr>
        </p:nvSpPr>
        <p:spPr>
          <a:xfrm>
            <a:off x="6172200" y="2505075"/>
            <a:ext cx="5183188"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p:cNvSpPr>
            <a:spLocks noGrp="1"/>
          </p:cNvSpPr>
          <p:nvPr>
            <p:ph type="dt" sz="half" idx="10"/>
          </p:nvPr>
        </p:nvSpPr>
        <p:spPr/>
        <p:txBody>
          <a:bodyPr/>
          <a:lstStyle/>
          <a:p>
            <a:fld id="{3E9BAEC6-A37A-4403-B919-4854A6448652}" type="datetimeFigureOut">
              <a:rPr lang="cs-CZ" smtClean="0"/>
              <a:t>03.05.2021</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2915460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datum 2"/>
          <p:cNvSpPr>
            <a:spLocks noGrp="1"/>
          </p:cNvSpPr>
          <p:nvPr>
            <p:ph type="dt" sz="half" idx="10"/>
          </p:nvPr>
        </p:nvSpPr>
        <p:spPr/>
        <p:txBody>
          <a:bodyPr/>
          <a:lstStyle/>
          <a:p>
            <a:fld id="{3E9BAEC6-A37A-4403-B919-4854A6448652}" type="datetimeFigureOut">
              <a:rPr lang="cs-CZ" smtClean="0"/>
              <a:t>03.05.2021</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3522770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3E9BAEC6-A37A-4403-B919-4854A6448652}" type="datetimeFigureOut">
              <a:rPr lang="cs-CZ" smtClean="0"/>
              <a:t>03.05.2021</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37739994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pro obsah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Zástupný symbol pro datum 4"/>
          <p:cNvSpPr>
            <a:spLocks noGrp="1"/>
          </p:cNvSpPr>
          <p:nvPr>
            <p:ph type="dt" sz="half" idx="10"/>
          </p:nvPr>
        </p:nvSpPr>
        <p:spPr/>
        <p:txBody>
          <a:bodyPr/>
          <a:lstStyle/>
          <a:p>
            <a:fld id="{3E9BAEC6-A37A-4403-B919-4854A6448652}" type="datetimeFigureOut">
              <a:rPr lang="cs-CZ" smtClean="0"/>
              <a:t>03.05.2021</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5365812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pro obrázek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Zástupný symbol pro datum 4"/>
          <p:cNvSpPr>
            <a:spLocks noGrp="1"/>
          </p:cNvSpPr>
          <p:nvPr>
            <p:ph type="dt" sz="half" idx="10"/>
          </p:nvPr>
        </p:nvSpPr>
        <p:spPr/>
        <p:txBody>
          <a:bodyPr/>
          <a:lstStyle/>
          <a:p>
            <a:fld id="{3E9BAEC6-A37A-4403-B919-4854A6448652}" type="datetimeFigureOut">
              <a:rPr lang="cs-CZ" smtClean="0"/>
              <a:t>03.05.2021</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968878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symbol pro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9BAEC6-A37A-4403-B919-4854A6448652}" type="datetimeFigureOut">
              <a:rPr lang="cs-CZ" smtClean="0"/>
              <a:t>03.05.2021</a:t>
            </a:fld>
            <a:endParaRPr lang="cs-CZ"/>
          </a:p>
        </p:txBody>
      </p:sp>
      <p:sp>
        <p:nvSpPr>
          <p:cNvPr id="5" name="Zástupný symbol pro zápatí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A23C2D-3845-4F8C-9F64-DBE4B5B8108A}" type="slidenum">
              <a:rPr lang="cs-CZ" smtClean="0"/>
              <a:t>‹#›</a:t>
            </a:fld>
            <a:endParaRPr lang="cs-CZ"/>
          </a:p>
        </p:txBody>
      </p:sp>
    </p:spTree>
    <p:extLst>
      <p:ext uri="{BB962C8B-B14F-4D97-AF65-F5344CB8AC3E}">
        <p14:creationId xmlns:p14="http://schemas.microsoft.com/office/powerpoint/2010/main" val="4203542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264351" y="752054"/>
            <a:ext cx="2266000" cy="1744775"/>
          </a:xfrm>
          <a:prstGeom prst="rect">
            <a:avLst/>
          </a:prstGeom>
        </p:spPr>
      </p:pic>
      <p:sp>
        <p:nvSpPr>
          <p:cNvPr id="7" name="Obdélník 6"/>
          <p:cNvSpPr/>
          <p:nvPr/>
        </p:nvSpPr>
        <p:spPr>
          <a:xfrm>
            <a:off x="335360" y="356659"/>
            <a:ext cx="7488832" cy="6144683"/>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2400" b="1"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623392" y="932723"/>
            <a:ext cx="6816757" cy="2880320"/>
          </a:xfrm>
          <a:prstGeom prst="rect">
            <a:avLst/>
          </a:prstGeom>
        </p:spPr>
        <p:txBody>
          <a:bodyPr anchor="t">
            <a:normAutofit/>
          </a:bodyPr>
          <a:lstStyle/>
          <a:p>
            <a:pPr algn="l"/>
            <a:r>
              <a:rPr lang="cs-CZ" sz="5333" b="1" dirty="0" smtClean="0">
                <a:solidFill>
                  <a:schemeClr val="bg1"/>
                </a:solidFill>
                <a:latin typeface="Times New Roman" panose="02020603050405020304" pitchFamily="18" charset="0"/>
                <a:cs typeface="Times New Roman" panose="02020603050405020304" pitchFamily="18" charset="0"/>
              </a:rPr>
              <a:t>Business </a:t>
            </a:r>
            <a:r>
              <a:rPr lang="cs-CZ" sz="5333" b="1" dirty="0" err="1" smtClean="0">
                <a:solidFill>
                  <a:schemeClr val="bg1"/>
                </a:solidFill>
                <a:latin typeface="Times New Roman" panose="02020603050405020304" pitchFamily="18" charset="0"/>
                <a:cs typeface="Times New Roman" panose="02020603050405020304" pitchFamily="18" charset="0"/>
              </a:rPr>
              <a:t>Environment</a:t>
            </a:r>
            <a:r>
              <a:rPr lang="cs-CZ" sz="5333" b="1" dirty="0" smtClean="0">
                <a:solidFill>
                  <a:schemeClr val="bg1"/>
                </a:solidFill>
                <a:latin typeface="Times New Roman" panose="02020603050405020304" pitchFamily="18" charset="0"/>
                <a:cs typeface="Times New Roman" panose="02020603050405020304" pitchFamily="18" charset="0"/>
              </a:rPr>
              <a:t> </a:t>
            </a:r>
            <a:r>
              <a:rPr lang="cs-CZ" sz="5333" b="1" dirty="0" err="1" smtClean="0">
                <a:solidFill>
                  <a:schemeClr val="bg1"/>
                </a:solidFill>
                <a:latin typeface="Times New Roman" panose="02020603050405020304" pitchFamily="18" charset="0"/>
                <a:cs typeface="Times New Roman" panose="02020603050405020304" pitchFamily="18" charset="0"/>
              </a:rPr>
              <a:t>of</a:t>
            </a:r>
            <a:r>
              <a:rPr lang="cs-CZ" sz="5333" b="1" dirty="0" smtClean="0">
                <a:solidFill>
                  <a:schemeClr val="bg1"/>
                </a:solidFill>
                <a:latin typeface="Times New Roman" panose="02020603050405020304" pitchFamily="18" charset="0"/>
                <a:cs typeface="Times New Roman" panose="02020603050405020304" pitchFamily="18" charset="0"/>
              </a:rPr>
              <a:t> </a:t>
            </a:r>
            <a:r>
              <a:rPr lang="cs-CZ" sz="5333" b="1" dirty="0" err="1" smtClean="0">
                <a:solidFill>
                  <a:schemeClr val="bg1"/>
                </a:solidFill>
                <a:latin typeface="Times New Roman" panose="02020603050405020304" pitchFamily="18" charset="0"/>
                <a:cs typeface="Times New Roman" panose="02020603050405020304" pitchFamily="18" charset="0"/>
              </a:rPr>
              <a:t>Transnational</a:t>
            </a:r>
            <a:r>
              <a:rPr lang="cs-CZ" sz="5333" b="1" dirty="0" smtClean="0">
                <a:solidFill>
                  <a:schemeClr val="bg1"/>
                </a:solidFill>
                <a:latin typeface="Times New Roman" panose="02020603050405020304" pitchFamily="18" charset="0"/>
                <a:cs typeface="Times New Roman" panose="02020603050405020304" pitchFamily="18" charset="0"/>
              </a:rPr>
              <a:t> </a:t>
            </a:r>
            <a:r>
              <a:rPr lang="cs-CZ" sz="5333" b="1" dirty="0" err="1" smtClean="0">
                <a:solidFill>
                  <a:schemeClr val="bg1"/>
                </a:solidFill>
                <a:latin typeface="Times New Roman" panose="02020603050405020304" pitchFamily="18" charset="0"/>
                <a:cs typeface="Times New Roman" panose="02020603050405020304" pitchFamily="18" charset="0"/>
              </a:rPr>
              <a:t>Companies</a:t>
            </a:r>
            <a:endParaRPr lang="en-GB" sz="5333" b="1" dirty="0">
              <a:solidFill>
                <a:schemeClr val="bg1"/>
              </a:solidFill>
              <a:latin typeface="Times New Roman" panose="02020603050405020304" pitchFamily="18" charset="0"/>
              <a:cs typeface="Times New Roman" panose="02020603050405020304" pitchFamily="18" charset="0"/>
            </a:endParaRPr>
          </a:p>
        </p:txBody>
      </p:sp>
      <p:sp>
        <p:nvSpPr>
          <p:cNvPr id="3" name="Podnadpis 2"/>
          <p:cNvSpPr>
            <a:spLocks noGrp="1"/>
          </p:cNvSpPr>
          <p:nvPr>
            <p:ph type="subTitle" idx="4294967295"/>
          </p:nvPr>
        </p:nvSpPr>
        <p:spPr>
          <a:xfrm>
            <a:off x="827773" y="4101075"/>
            <a:ext cx="6708387" cy="1056117"/>
          </a:xfrm>
          <a:prstGeom prst="rect">
            <a:avLst/>
          </a:prstGeom>
        </p:spPr>
        <p:txBody>
          <a:bodyPr>
            <a:normAutofit/>
          </a:bodyPr>
          <a:lstStyle/>
          <a:p>
            <a:pPr marL="0" indent="0" algn="r">
              <a:buNone/>
            </a:pPr>
            <a:r>
              <a:rPr lang="cs-CZ" sz="1867" dirty="0" smtClean="0">
                <a:solidFill>
                  <a:schemeClr val="bg1"/>
                </a:solidFill>
                <a:latin typeface="Times New Roman" panose="02020603050405020304" pitchFamily="18" charset="0"/>
                <a:cs typeface="Times New Roman" panose="02020603050405020304" pitchFamily="18" charset="0"/>
              </a:rPr>
              <a:t>11. </a:t>
            </a:r>
            <a:r>
              <a:rPr lang="cs-CZ" sz="1867" smtClean="0">
                <a:solidFill>
                  <a:schemeClr val="bg1"/>
                </a:solidFill>
                <a:latin typeface="Times New Roman" panose="02020603050405020304" pitchFamily="18" charset="0"/>
                <a:cs typeface="Times New Roman" panose="02020603050405020304" pitchFamily="18" charset="0"/>
              </a:rPr>
              <a:t>lecture</a:t>
            </a:r>
            <a:endParaRPr lang="en-GB" sz="1867" dirty="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8296977" y="4965171"/>
            <a:ext cx="3666051" cy="1536171"/>
          </a:xfrm>
          <a:prstGeom prst="rect">
            <a:avLst/>
          </a:prstGeom>
        </p:spPr>
        <p:txBody>
          <a:bodyPr vert="horz" lIns="121920" tIns="60960" rIns="121920" bIns="6096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1200" b="1" dirty="0" smtClean="0">
                <a:solidFill>
                  <a:srgbClr val="307871"/>
                </a:solidFill>
                <a:latin typeface="Times New Roman" panose="02020603050405020304" pitchFamily="18" charset="0"/>
                <a:cs typeface="Times New Roman" panose="02020603050405020304" pitchFamily="18" charset="0"/>
              </a:rPr>
              <a:t>Ing. Šárka Zapletalová, Ph.D.</a:t>
            </a:r>
            <a:endParaRPr lang="en-GB" altLang="cs-CZ" sz="1200" b="1" dirty="0">
              <a:solidFill>
                <a:srgbClr val="307871"/>
              </a:solidFill>
              <a:latin typeface="Times New Roman" panose="02020603050405020304" pitchFamily="18" charset="0"/>
              <a:cs typeface="Times New Roman" panose="02020603050405020304" pitchFamily="18" charset="0"/>
            </a:endParaRPr>
          </a:p>
          <a:p>
            <a:pPr algn="r"/>
            <a:r>
              <a:rPr lang="cs-CZ" altLang="cs-CZ" sz="1200" dirty="0" smtClean="0">
                <a:solidFill>
                  <a:srgbClr val="307871"/>
                </a:solidFill>
                <a:latin typeface="Times New Roman" panose="02020603050405020304" pitchFamily="18" charset="0"/>
                <a:cs typeface="Times New Roman" panose="02020603050405020304" pitchFamily="18" charset="0"/>
              </a:rPr>
              <a:t>Department </a:t>
            </a:r>
            <a:r>
              <a:rPr lang="cs-CZ" altLang="cs-CZ" sz="1200" dirty="0" err="1" smtClean="0">
                <a:solidFill>
                  <a:srgbClr val="307871"/>
                </a:solidFill>
                <a:latin typeface="Times New Roman" panose="02020603050405020304" pitchFamily="18" charset="0"/>
                <a:cs typeface="Times New Roman" panose="02020603050405020304" pitchFamily="18" charset="0"/>
              </a:rPr>
              <a:t>of</a:t>
            </a:r>
            <a:r>
              <a:rPr lang="cs-CZ" altLang="cs-CZ" sz="1200" dirty="0" smtClean="0">
                <a:solidFill>
                  <a:srgbClr val="307871"/>
                </a:solidFill>
                <a:latin typeface="Times New Roman" panose="02020603050405020304" pitchFamily="18" charset="0"/>
                <a:cs typeface="Times New Roman" panose="02020603050405020304" pitchFamily="18" charset="0"/>
              </a:rPr>
              <a:t> Business </a:t>
            </a:r>
            <a:r>
              <a:rPr lang="cs-CZ" altLang="cs-CZ" sz="1200" dirty="0" err="1" smtClean="0">
                <a:solidFill>
                  <a:srgbClr val="307871"/>
                </a:solidFill>
                <a:latin typeface="Times New Roman" panose="02020603050405020304" pitchFamily="18" charset="0"/>
                <a:cs typeface="Times New Roman" panose="02020603050405020304" pitchFamily="18" charset="0"/>
              </a:rPr>
              <a:t>Economics</a:t>
            </a:r>
            <a:r>
              <a:rPr lang="cs-CZ" altLang="cs-CZ" sz="1200" dirty="0" smtClean="0">
                <a:solidFill>
                  <a:srgbClr val="307871"/>
                </a:solidFill>
                <a:latin typeface="Times New Roman" panose="02020603050405020304" pitchFamily="18" charset="0"/>
                <a:cs typeface="Times New Roman" panose="02020603050405020304" pitchFamily="18" charset="0"/>
              </a:rPr>
              <a:t> and Management</a:t>
            </a:r>
          </a:p>
          <a:p>
            <a:pPr algn="r"/>
            <a:r>
              <a:rPr lang="cs-CZ" altLang="cs-CZ" sz="1200" dirty="0" smtClean="0">
                <a:solidFill>
                  <a:srgbClr val="307871"/>
                </a:solidFill>
                <a:latin typeface="Times New Roman" panose="02020603050405020304" pitchFamily="18" charset="0"/>
                <a:cs typeface="Times New Roman" panose="02020603050405020304" pitchFamily="18" charset="0"/>
              </a:rPr>
              <a:t>BUSINESS ENVIRONMENT</a:t>
            </a:r>
            <a:endParaRPr lang="en-GB" altLang="cs-CZ" sz="1200" dirty="0">
              <a:solidFill>
                <a:srgbClr val="30787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338329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5801588" cy="461665"/>
          </a:xfrm>
          <a:prstGeom prst="rect">
            <a:avLst/>
          </a:prstGeom>
        </p:spPr>
        <p:txBody>
          <a:bodyPr wrap="none">
            <a:spAutoFit/>
          </a:bodyPr>
          <a:lstStyle/>
          <a:p>
            <a:pPr lvl="0">
              <a:defRPr/>
            </a:pPr>
            <a:r>
              <a:rPr lang="cs-CZ" sz="2400" kern="0" dirty="0" err="1">
                <a:solidFill>
                  <a:srgbClr val="307871"/>
                </a:solidFill>
                <a:latin typeface="Times New Roman"/>
              </a:rPr>
              <a:t>External</a:t>
            </a:r>
            <a:r>
              <a:rPr lang="cs-CZ" sz="2400" kern="0" dirty="0">
                <a:solidFill>
                  <a:srgbClr val="307871"/>
                </a:solidFill>
                <a:latin typeface="Times New Roman"/>
              </a:rPr>
              <a:t> </a:t>
            </a:r>
            <a:r>
              <a:rPr kumimoji="0" lang="cs-CZ" sz="2400" b="0" i="0" u="none" strike="noStrike" kern="0" cap="none" spc="0" normalizeH="0" baseline="0" dirty="0" smtClean="0">
                <a:ln>
                  <a:noFill/>
                </a:ln>
                <a:solidFill>
                  <a:srgbClr val="307871"/>
                </a:solidFill>
                <a:effectLst/>
                <a:uLnTx/>
                <a:uFillTx/>
                <a:latin typeface="Times New Roman"/>
                <a:ea typeface="+mj-ea"/>
                <a:cs typeface="+mj-cs"/>
              </a:rPr>
              <a:t>International Business </a:t>
            </a: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Environment</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1091794"/>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sz="2400" b="1" dirty="0" err="1" smtClean="0">
                <a:latin typeface="Times New Roman" panose="02020603050405020304" pitchFamily="18" charset="0"/>
                <a:cs typeface="Times New Roman" panose="02020603050405020304" pitchFamily="18" charset="0"/>
              </a:rPr>
              <a:t>Elements</a:t>
            </a:r>
            <a:r>
              <a:rPr lang="cs-CZ" sz="2400" b="1" dirty="0" smtClean="0">
                <a:latin typeface="Times New Roman" panose="02020603050405020304" pitchFamily="18" charset="0"/>
                <a:cs typeface="Times New Roman" panose="02020603050405020304" pitchFamily="18" charset="0"/>
              </a:rPr>
              <a:t> </a:t>
            </a:r>
            <a:r>
              <a:rPr lang="cs-CZ" sz="2400" b="1" dirty="0" err="1" smtClean="0">
                <a:latin typeface="Times New Roman" panose="02020603050405020304" pitchFamily="18" charset="0"/>
                <a:cs typeface="Times New Roman" panose="02020603050405020304" pitchFamily="18" charset="0"/>
              </a:rPr>
              <a:t>of</a:t>
            </a:r>
            <a:r>
              <a:rPr lang="cs-CZ" sz="2400" b="1" dirty="0" smtClean="0">
                <a:latin typeface="Times New Roman" panose="02020603050405020304" pitchFamily="18" charset="0"/>
                <a:cs typeface="Times New Roman" panose="02020603050405020304" pitchFamily="18" charset="0"/>
              </a:rPr>
              <a:t> </a:t>
            </a:r>
            <a:r>
              <a:rPr lang="cs-CZ" sz="2400" b="1" dirty="0" err="1" smtClean="0">
                <a:latin typeface="Times New Roman" panose="02020603050405020304" pitchFamily="18" charset="0"/>
                <a:cs typeface="Times New Roman" panose="02020603050405020304" pitchFamily="18" charset="0"/>
              </a:rPr>
              <a:t>international</a:t>
            </a:r>
            <a:r>
              <a:rPr lang="cs-CZ" sz="2400" b="1" dirty="0" smtClean="0">
                <a:latin typeface="Times New Roman" panose="02020603050405020304" pitchFamily="18" charset="0"/>
                <a:cs typeface="Times New Roman" panose="02020603050405020304" pitchFamily="18" charset="0"/>
              </a:rPr>
              <a:t> business </a:t>
            </a:r>
            <a:r>
              <a:rPr lang="cs-CZ" sz="2400" b="1" dirty="0" err="1" smtClean="0">
                <a:latin typeface="Times New Roman" panose="02020603050405020304" pitchFamily="18" charset="0"/>
                <a:cs typeface="Times New Roman" panose="02020603050405020304" pitchFamily="18" charset="0"/>
              </a:rPr>
              <a:t>environment</a:t>
            </a:r>
            <a:r>
              <a:rPr lang="cs-CZ" sz="2400" b="1" dirty="0" smtClean="0">
                <a:latin typeface="Times New Roman" panose="02020603050405020304" pitchFamily="18" charset="0"/>
                <a:cs typeface="Times New Roman" panose="02020603050405020304" pitchFamily="18" charset="0"/>
              </a:rPr>
              <a:t>: </a:t>
            </a:r>
            <a:r>
              <a:rPr lang="cs-CZ" sz="2400" b="1" dirty="0" err="1" smtClean="0">
                <a:latin typeface="Times New Roman" panose="02020603050405020304" pitchFamily="18" charset="0"/>
                <a:cs typeface="Times New Roman" panose="02020603050405020304" pitchFamily="18" charset="0"/>
              </a:rPr>
              <a:t>National</a:t>
            </a:r>
            <a:r>
              <a:rPr lang="cs-CZ" sz="2400" b="1" dirty="0" smtClean="0">
                <a:latin typeface="Times New Roman" panose="02020603050405020304" pitchFamily="18" charset="0"/>
                <a:cs typeface="Times New Roman" panose="02020603050405020304" pitchFamily="18" charset="0"/>
              </a:rPr>
              <a:t> </a:t>
            </a:r>
            <a:r>
              <a:rPr lang="cs-CZ" sz="2400" b="1" dirty="0" err="1" smtClean="0">
                <a:latin typeface="Times New Roman" panose="02020603050405020304" pitchFamily="18" charset="0"/>
                <a:cs typeface="Times New Roman" panose="02020603050405020304" pitchFamily="18" charset="0"/>
              </a:rPr>
              <a:t>level</a:t>
            </a:r>
            <a:endParaRPr lang="cs-CZ" sz="2400" b="1" dirty="0" smtClean="0">
              <a:latin typeface="Times New Roman" panose="02020603050405020304" pitchFamily="18" charset="0"/>
              <a:cs typeface="Times New Roman" panose="02020603050405020304" pitchFamily="18" charset="0"/>
            </a:endParaRPr>
          </a:p>
          <a:p>
            <a:pPr marL="285750" indent="-285750" algn="just">
              <a:spcBef>
                <a:spcPct val="0"/>
              </a:spcBef>
              <a:defRPr/>
            </a:pPr>
            <a:endParaRPr lang="cs-CZ" sz="2400" dirty="0" smtClean="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A trade barrier is any action by the government of a national state that restricts or regulates trade.</a:t>
            </a:r>
          </a:p>
          <a:p>
            <a:pPr marL="285750" indent="-285750" algn="just">
              <a:spcBef>
                <a:spcPct val="0"/>
              </a:spcBef>
              <a:defRPr/>
            </a:pPr>
            <a:endParaRPr lang="en-US"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Trade barriers can be divided into three categories:</a:t>
            </a:r>
          </a:p>
          <a:p>
            <a:pPr marL="1028700" lvl="1" algn="just">
              <a:spcBef>
                <a:spcPct val="0"/>
              </a:spcBef>
              <a:defRPr/>
            </a:pPr>
            <a:r>
              <a:rPr lang="en-US" dirty="0">
                <a:latin typeface="Times New Roman" panose="02020603050405020304" pitchFamily="18" charset="0"/>
                <a:cs typeface="Times New Roman" panose="02020603050405020304" pitchFamily="18" charset="0"/>
              </a:rPr>
              <a:t>Tariff barriers;</a:t>
            </a:r>
          </a:p>
          <a:p>
            <a:pPr marL="1028700" lvl="1" algn="just">
              <a:spcBef>
                <a:spcPct val="0"/>
              </a:spcBef>
              <a:defRPr/>
            </a:pPr>
            <a:r>
              <a:rPr lang="en-US" dirty="0">
                <a:latin typeface="Times New Roman" panose="02020603050405020304" pitchFamily="18" charset="0"/>
                <a:cs typeface="Times New Roman" panose="02020603050405020304" pitchFamily="18" charset="0"/>
              </a:rPr>
              <a:t>Non-tariff barriers;</a:t>
            </a:r>
          </a:p>
          <a:p>
            <a:pPr marL="1028700" lvl="1" algn="just">
              <a:spcBef>
                <a:spcPct val="0"/>
              </a:spcBef>
              <a:defRPr/>
            </a:pPr>
            <a:r>
              <a:rPr lang="en-US" dirty="0">
                <a:latin typeface="Times New Roman" panose="02020603050405020304" pitchFamily="18" charset="0"/>
                <a:cs typeface="Times New Roman" panose="02020603050405020304" pitchFamily="18" charset="0"/>
              </a:rPr>
              <a:t>Other barriers to trade.</a:t>
            </a:r>
          </a:p>
          <a:p>
            <a:pPr marL="1028700" lvl="1" algn="just">
              <a:spcBef>
                <a:spcPct val="0"/>
              </a:spcBef>
              <a:buNone/>
              <a:defRPr/>
            </a:pPr>
            <a:endParaRPr lang="en-US"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Purposes of trade barriers:</a:t>
            </a:r>
          </a:p>
          <a:p>
            <a:pPr marL="1028700" lvl="1" algn="just">
              <a:spcBef>
                <a:spcPct val="0"/>
              </a:spcBef>
              <a:defRPr/>
            </a:pPr>
            <a:r>
              <a:rPr lang="en-US" dirty="0">
                <a:latin typeface="Times New Roman" panose="02020603050405020304" pitchFamily="18" charset="0"/>
                <a:cs typeface="Times New Roman" panose="02020603050405020304" pitchFamily="18" charset="0"/>
              </a:rPr>
              <a:t>To protect domestic products, </a:t>
            </a:r>
            <a:r>
              <a:rPr lang="en-US" altLang="cs-CZ" dirty="0">
                <a:latin typeface="Times New Roman" panose="02020603050405020304" pitchFamily="18" charset="0"/>
                <a:cs typeface="Times New Roman" panose="02020603050405020304" pitchFamily="18" charset="0"/>
              </a:rPr>
              <a:t>organizations</a:t>
            </a:r>
            <a:r>
              <a:rPr lang="en-US" dirty="0">
                <a:latin typeface="Times New Roman" panose="02020603050405020304" pitchFamily="18" charset="0"/>
                <a:cs typeface="Times New Roman" panose="02020603050405020304" pitchFamily="18" charset="0"/>
              </a:rPr>
              <a:t>, industries, jobs;</a:t>
            </a:r>
          </a:p>
          <a:p>
            <a:pPr marL="1028700" lvl="1" algn="just">
              <a:spcBef>
                <a:spcPct val="0"/>
              </a:spcBef>
              <a:defRPr/>
            </a:pPr>
            <a:r>
              <a:rPr lang="en-US" dirty="0">
                <a:latin typeface="Times New Roman" panose="02020603050405020304" pitchFamily="18" charset="0"/>
                <a:cs typeface="Times New Roman" panose="02020603050405020304" pitchFamily="18" charset="0"/>
              </a:rPr>
              <a:t>To address balance of payments problems;</a:t>
            </a:r>
          </a:p>
          <a:p>
            <a:pPr marL="1028700" lvl="1" algn="just">
              <a:spcBef>
                <a:spcPct val="0"/>
              </a:spcBef>
              <a:defRPr/>
            </a:pPr>
            <a:r>
              <a:rPr lang="en-US" dirty="0">
                <a:latin typeface="Times New Roman" panose="02020603050405020304" pitchFamily="18" charset="0"/>
                <a:cs typeface="Times New Roman" panose="02020603050405020304" pitchFamily="18" charset="0"/>
              </a:rPr>
              <a:t>To generate revenue;</a:t>
            </a:r>
          </a:p>
          <a:p>
            <a:pPr marL="1028700" lvl="1" algn="just">
              <a:spcBef>
                <a:spcPct val="0"/>
              </a:spcBef>
              <a:defRPr/>
            </a:pPr>
            <a:r>
              <a:rPr lang="en-US" dirty="0">
                <a:latin typeface="Times New Roman" panose="02020603050405020304" pitchFamily="18" charset="0"/>
                <a:cs typeface="Times New Roman" panose="02020603050405020304" pitchFamily="18" charset="0"/>
              </a:rPr>
              <a:t>To limit exports.</a:t>
            </a:r>
          </a:p>
        </p:txBody>
      </p:sp>
    </p:spTree>
    <p:extLst>
      <p:ext uri="{BB962C8B-B14F-4D97-AF65-F5344CB8AC3E}">
        <p14:creationId xmlns:p14="http://schemas.microsoft.com/office/powerpoint/2010/main" val="243133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5724644" cy="461665"/>
          </a:xfrm>
          <a:prstGeom prst="rect">
            <a:avLst/>
          </a:prstGeom>
        </p:spPr>
        <p:txBody>
          <a:bodyPr wrap="none">
            <a:spAutoFit/>
          </a:bodyPr>
          <a:lstStyle/>
          <a:p>
            <a:pPr lvl="0">
              <a:defRPr/>
            </a:pPr>
            <a:r>
              <a:rPr lang="cs-CZ" sz="2400" kern="0" dirty="0" err="1">
                <a:solidFill>
                  <a:srgbClr val="307871"/>
                </a:solidFill>
                <a:latin typeface="Times New Roman"/>
              </a:rPr>
              <a:t>External</a:t>
            </a:r>
            <a:r>
              <a:rPr lang="cs-CZ" sz="2400" kern="0" dirty="0">
                <a:solidFill>
                  <a:srgbClr val="307871"/>
                </a:solidFill>
                <a:latin typeface="Times New Roman"/>
              </a:rPr>
              <a:t> </a:t>
            </a:r>
            <a:r>
              <a:rPr kumimoji="0" lang="cs-CZ" sz="2400" b="0" i="0" u="none" strike="noStrike" kern="0" cap="none" spc="0" normalizeH="0" baseline="0" dirty="0" smtClean="0">
                <a:ln>
                  <a:noFill/>
                </a:ln>
                <a:solidFill>
                  <a:srgbClr val="307871"/>
                </a:solidFill>
                <a:effectLst/>
                <a:uLnTx/>
                <a:uFillTx/>
                <a:latin typeface="Times New Roman"/>
                <a:ea typeface="+mj-ea"/>
                <a:cs typeface="+mj-cs"/>
              </a:rPr>
              <a:t>International Business </a:t>
            </a: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Environment</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1091794"/>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sz="2400" b="1" dirty="0" err="1" smtClean="0">
                <a:latin typeface="Times New Roman" panose="02020603050405020304" pitchFamily="18" charset="0"/>
                <a:cs typeface="Times New Roman" panose="02020603050405020304" pitchFamily="18" charset="0"/>
              </a:rPr>
              <a:t>Elements</a:t>
            </a:r>
            <a:r>
              <a:rPr lang="cs-CZ" sz="2400" b="1" dirty="0" smtClean="0">
                <a:latin typeface="Times New Roman" panose="02020603050405020304" pitchFamily="18" charset="0"/>
                <a:cs typeface="Times New Roman" panose="02020603050405020304" pitchFamily="18" charset="0"/>
              </a:rPr>
              <a:t> </a:t>
            </a:r>
            <a:r>
              <a:rPr lang="cs-CZ" sz="2400" b="1" dirty="0" err="1" smtClean="0">
                <a:latin typeface="Times New Roman" panose="02020603050405020304" pitchFamily="18" charset="0"/>
                <a:cs typeface="Times New Roman" panose="02020603050405020304" pitchFamily="18" charset="0"/>
              </a:rPr>
              <a:t>of</a:t>
            </a:r>
            <a:r>
              <a:rPr lang="cs-CZ" sz="2400" b="1" dirty="0" smtClean="0">
                <a:latin typeface="Times New Roman" panose="02020603050405020304" pitchFamily="18" charset="0"/>
                <a:cs typeface="Times New Roman" panose="02020603050405020304" pitchFamily="18" charset="0"/>
              </a:rPr>
              <a:t> </a:t>
            </a:r>
            <a:r>
              <a:rPr lang="cs-CZ" sz="2400" b="1" dirty="0" err="1" smtClean="0">
                <a:latin typeface="Times New Roman" panose="02020603050405020304" pitchFamily="18" charset="0"/>
                <a:cs typeface="Times New Roman" panose="02020603050405020304" pitchFamily="18" charset="0"/>
              </a:rPr>
              <a:t>international</a:t>
            </a:r>
            <a:r>
              <a:rPr lang="cs-CZ" sz="2400" b="1" dirty="0" smtClean="0">
                <a:latin typeface="Times New Roman" panose="02020603050405020304" pitchFamily="18" charset="0"/>
                <a:cs typeface="Times New Roman" panose="02020603050405020304" pitchFamily="18" charset="0"/>
              </a:rPr>
              <a:t> business </a:t>
            </a:r>
            <a:r>
              <a:rPr lang="cs-CZ" sz="2400" b="1" dirty="0" err="1" smtClean="0">
                <a:latin typeface="Times New Roman" panose="02020603050405020304" pitchFamily="18" charset="0"/>
                <a:cs typeface="Times New Roman" panose="02020603050405020304" pitchFamily="18" charset="0"/>
              </a:rPr>
              <a:t>environment</a:t>
            </a:r>
            <a:r>
              <a:rPr lang="cs-CZ" sz="2400" b="1" dirty="0" smtClean="0">
                <a:latin typeface="Times New Roman" panose="02020603050405020304" pitchFamily="18" charset="0"/>
                <a:cs typeface="Times New Roman" panose="02020603050405020304" pitchFamily="18" charset="0"/>
              </a:rPr>
              <a:t>: </a:t>
            </a:r>
            <a:r>
              <a:rPr lang="cs-CZ" sz="2400" b="1" dirty="0" err="1" smtClean="0">
                <a:latin typeface="Times New Roman" panose="02020603050405020304" pitchFamily="18" charset="0"/>
                <a:cs typeface="Times New Roman" panose="02020603050405020304" pitchFamily="18" charset="0"/>
              </a:rPr>
              <a:t>Regional</a:t>
            </a:r>
            <a:r>
              <a:rPr lang="cs-CZ" sz="2400" b="1" dirty="0" smtClean="0">
                <a:latin typeface="Times New Roman" panose="02020603050405020304" pitchFamily="18" charset="0"/>
                <a:cs typeface="Times New Roman" panose="02020603050405020304" pitchFamily="18" charset="0"/>
              </a:rPr>
              <a:t> </a:t>
            </a:r>
            <a:r>
              <a:rPr lang="cs-CZ" sz="2400" b="1" dirty="0" err="1" smtClean="0">
                <a:latin typeface="Times New Roman" panose="02020603050405020304" pitchFamily="18" charset="0"/>
                <a:cs typeface="Times New Roman" panose="02020603050405020304" pitchFamily="18" charset="0"/>
              </a:rPr>
              <a:t>level</a:t>
            </a:r>
            <a:endParaRPr lang="cs-CZ" sz="2400" b="1" dirty="0" smtClean="0">
              <a:latin typeface="Times New Roman" panose="02020603050405020304" pitchFamily="18" charset="0"/>
              <a:cs typeface="Times New Roman" panose="02020603050405020304" pitchFamily="18" charset="0"/>
            </a:endParaRPr>
          </a:p>
          <a:p>
            <a:pPr marL="285750" indent="-285750" algn="just">
              <a:spcBef>
                <a:spcPct val="0"/>
              </a:spcBef>
              <a:defRPr/>
            </a:pPr>
            <a:endParaRPr lang="cs-CZ" sz="2400" dirty="0" smtClean="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The post-war period has seen a proliferation in regional grouping of states, mainly originating from the wish to promote free trade among the states within the region, whereby business can buy and sell products across national borders unfettered by barriers to trades such as import duties.</a:t>
            </a:r>
          </a:p>
          <a:p>
            <a:pPr marL="285750" indent="-285750" algn="just">
              <a:spcBef>
                <a:spcPct val="0"/>
              </a:spcBef>
              <a:defRPr/>
            </a:pPr>
            <a:endParaRPr lang="en-US"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Such groupings include:</a:t>
            </a:r>
          </a:p>
          <a:p>
            <a:pPr marL="1028700" lvl="1" algn="just">
              <a:spcBef>
                <a:spcPct val="0"/>
              </a:spcBef>
              <a:defRPr/>
            </a:pPr>
            <a:r>
              <a:rPr lang="en-US" dirty="0">
                <a:latin typeface="Times New Roman" panose="02020603050405020304" pitchFamily="18" charset="0"/>
                <a:cs typeface="Times New Roman" panose="02020603050405020304" pitchFamily="18" charset="0"/>
              </a:rPr>
              <a:t>The European Union EU;</a:t>
            </a:r>
          </a:p>
          <a:p>
            <a:pPr marL="1028700" lvl="1" algn="just">
              <a:spcBef>
                <a:spcPct val="0"/>
              </a:spcBef>
              <a:defRPr/>
            </a:pPr>
            <a:r>
              <a:rPr lang="en-US" dirty="0">
                <a:latin typeface="Times New Roman" panose="02020603050405020304" pitchFamily="18" charset="0"/>
                <a:cs typeface="Times New Roman" panose="02020603050405020304" pitchFamily="18" charset="0"/>
              </a:rPr>
              <a:t>The North American Free Trade Agreement NAFTA;</a:t>
            </a:r>
          </a:p>
          <a:p>
            <a:pPr marL="1028700" lvl="1" algn="just">
              <a:spcBef>
                <a:spcPct val="0"/>
              </a:spcBef>
              <a:defRPr/>
            </a:pPr>
            <a:r>
              <a:rPr lang="en-US" dirty="0">
                <a:latin typeface="Times New Roman" panose="02020603050405020304" pitchFamily="18" charset="0"/>
                <a:cs typeface="Times New Roman" panose="02020603050405020304" pitchFamily="18" charset="0"/>
              </a:rPr>
              <a:t>The Association of Southeast Asian Nations ASEAN.</a:t>
            </a:r>
          </a:p>
          <a:p>
            <a:pPr marL="285750" indent="-285750" algn="just">
              <a:spcBef>
                <a:spcPct val="0"/>
              </a:spcBef>
              <a:defRPr/>
            </a:pPr>
            <a:endParaRPr lang="en-US"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Businesses are often inclined to see protective legislation as a hindrance and such legislation emanating from regional structures seems more remote than that of national legislatures.</a:t>
            </a:r>
          </a:p>
        </p:txBody>
      </p:sp>
    </p:spTree>
    <p:extLst>
      <p:ext uri="{BB962C8B-B14F-4D97-AF65-F5344CB8AC3E}">
        <p14:creationId xmlns:p14="http://schemas.microsoft.com/office/powerpoint/2010/main" val="25149283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5724644" cy="461665"/>
          </a:xfrm>
          <a:prstGeom prst="rect">
            <a:avLst/>
          </a:prstGeom>
        </p:spPr>
        <p:txBody>
          <a:bodyPr wrap="none">
            <a:spAutoFit/>
          </a:bodyPr>
          <a:lstStyle/>
          <a:p>
            <a:pPr lvl="0">
              <a:defRPr/>
            </a:pPr>
            <a:r>
              <a:rPr lang="cs-CZ" sz="2400" kern="0" dirty="0" err="1">
                <a:solidFill>
                  <a:srgbClr val="307871"/>
                </a:solidFill>
                <a:latin typeface="Times New Roman"/>
              </a:rPr>
              <a:t>External</a:t>
            </a:r>
            <a:r>
              <a:rPr lang="cs-CZ" sz="2400" kern="0" dirty="0">
                <a:solidFill>
                  <a:srgbClr val="307871"/>
                </a:solidFill>
                <a:latin typeface="Times New Roman"/>
              </a:rPr>
              <a:t> </a:t>
            </a:r>
            <a:r>
              <a:rPr kumimoji="0" lang="cs-CZ" sz="2400" b="0" i="0" u="none" strike="noStrike" kern="0" cap="none" spc="0" normalizeH="0" baseline="0" dirty="0" smtClean="0">
                <a:ln>
                  <a:noFill/>
                </a:ln>
                <a:solidFill>
                  <a:srgbClr val="307871"/>
                </a:solidFill>
                <a:effectLst/>
                <a:uLnTx/>
                <a:uFillTx/>
                <a:latin typeface="Times New Roman"/>
                <a:ea typeface="+mj-ea"/>
                <a:cs typeface="+mj-cs"/>
              </a:rPr>
              <a:t>International Business </a:t>
            </a: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Environment</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1091794"/>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sz="2000" b="1" dirty="0" err="1" smtClean="0">
                <a:latin typeface="Times New Roman" panose="02020603050405020304" pitchFamily="18" charset="0"/>
                <a:cs typeface="Times New Roman" panose="02020603050405020304" pitchFamily="18" charset="0"/>
              </a:rPr>
              <a:t>Elements</a:t>
            </a:r>
            <a:r>
              <a:rPr lang="cs-CZ" sz="2000" b="1" dirty="0" smtClean="0">
                <a:latin typeface="Times New Roman" panose="02020603050405020304" pitchFamily="18" charset="0"/>
                <a:cs typeface="Times New Roman" panose="02020603050405020304" pitchFamily="18" charset="0"/>
              </a:rPr>
              <a:t> </a:t>
            </a:r>
            <a:r>
              <a:rPr lang="cs-CZ" sz="2000" b="1" dirty="0" err="1" smtClean="0">
                <a:latin typeface="Times New Roman" panose="02020603050405020304" pitchFamily="18" charset="0"/>
                <a:cs typeface="Times New Roman" panose="02020603050405020304" pitchFamily="18" charset="0"/>
              </a:rPr>
              <a:t>of</a:t>
            </a:r>
            <a:r>
              <a:rPr lang="cs-CZ" sz="2000" b="1" dirty="0" smtClean="0">
                <a:latin typeface="Times New Roman" panose="02020603050405020304" pitchFamily="18" charset="0"/>
                <a:cs typeface="Times New Roman" panose="02020603050405020304" pitchFamily="18" charset="0"/>
              </a:rPr>
              <a:t> </a:t>
            </a:r>
            <a:r>
              <a:rPr lang="cs-CZ" sz="2000" b="1" dirty="0" err="1" smtClean="0">
                <a:latin typeface="Times New Roman" panose="02020603050405020304" pitchFamily="18" charset="0"/>
                <a:cs typeface="Times New Roman" panose="02020603050405020304" pitchFamily="18" charset="0"/>
              </a:rPr>
              <a:t>international</a:t>
            </a:r>
            <a:r>
              <a:rPr lang="cs-CZ" sz="2000" b="1" dirty="0" smtClean="0">
                <a:latin typeface="Times New Roman" panose="02020603050405020304" pitchFamily="18" charset="0"/>
                <a:cs typeface="Times New Roman" panose="02020603050405020304" pitchFamily="18" charset="0"/>
              </a:rPr>
              <a:t> business </a:t>
            </a:r>
            <a:r>
              <a:rPr lang="cs-CZ" sz="2000" b="1" dirty="0" err="1" smtClean="0">
                <a:latin typeface="Times New Roman" panose="02020603050405020304" pitchFamily="18" charset="0"/>
                <a:cs typeface="Times New Roman" panose="02020603050405020304" pitchFamily="18" charset="0"/>
              </a:rPr>
              <a:t>environment</a:t>
            </a:r>
            <a:r>
              <a:rPr lang="cs-CZ" sz="2000" b="1" dirty="0" smtClean="0">
                <a:latin typeface="Times New Roman" panose="02020603050405020304" pitchFamily="18" charset="0"/>
                <a:cs typeface="Times New Roman" panose="02020603050405020304" pitchFamily="18" charset="0"/>
              </a:rPr>
              <a:t>: </a:t>
            </a:r>
            <a:r>
              <a:rPr lang="cs-CZ" sz="2000" b="1" dirty="0" err="1" smtClean="0">
                <a:latin typeface="Times New Roman" panose="02020603050405020304" pitchFamily="18" charset="0"/>
                <a:cs typeface="Times New Roman" panose="02020603050405020304" pitchFamily="18" charset="0"/>
              </a:rPr>
              <a:t>Regional</a:t>
            </a:r>
            <a:r>
              <a:rPr lang="cs-CZ" sz="2000" b="1" dirty="0" smtClean="0">
                <a:latin typeface="Times New Roman" panose="02020603050405020304" pitchFamily="18" charset="0"/>
                <a:cs typeface="Times New Roman" panose="02020603050405020304" pitchFamily="18" charset="0"/>
              </a:rPr>
              <a:t> </a:t>
            </a:r>
            <a:r>
              <a:rPr lang="cs-CZ" sz="2000" b="1" dirty="0" err="1" smtClean="0">
                <a:latin typeface="Times New Roman" panose="02020603050405020304" pitchFamily="18" charset="0"/>
                <a:cs typeface="Times New Roman" panose="02020603050405020304" pitchFamily="18" charset="0"/>
              </a:rPr>
              <a:t>level</a:t>
            </a:r>
            <a:endParaRPr lang="cs-CZ" sz="2000" b="1" dirty="0" smtClean="0">
              <a:latin typeface="Times New Roman" panose="02020603050405020304" pitchFamily="18" charset="0"/>
              <a:cs typeface="Times New Roman" panose="02020603050405020304" pitchFamily="18" charset="0"/>
            </a:endParaRPr>
          </a:p>
          <a:p>
            <a:pPr marL="285750" indent="-285750" algn="just">
              <a:spcBef>
                <a:spcPct val="0"/>
              </a:spcBef>
              <a:defRPr/>
            </a:pPr>
            <a:endParaRPr lang="cs-CZ" sz="2000" dirty="0" smtClean="0">
              <a:latin typeface="Times New Roman" panose="02020603050405020304" pitchFamily="18" charset="0"/>
              <a:cs typeface="Times New Roman" panose="02020603050405020304" pitchFamily="18" charset="0"/>
            </a:endParaRPr>
          </a:p>
          <a:p>
            <a:pPr marL="285750" indent="-285750" algn="just">
              <a:spcBef>
                <a:spcPct val="0"/>
              </a:spcBef>
              <a:defRPr/>
            </a:pPr>
            <a:r>
              <a:rPr lang="en-US" sz="2000" dirty="0">
                <a:latin typeface="Times New Roman" panose="02020603050405020304" pitchFamily="18" charset="0"/>
                <a:cs typeface="Times New Roman" panose="02020603050405020304" pitchFamily="18" charset="0"/>
              </a:rPr>
              <a:t>The regulatory elements of the international business environment are the policies, laws, regulations, rules, requirements, decisions and actions that are implemented by government of national states and that restrict or regulate international trade and foreign direct investment.</a:t>
            </a:r>
          </a:p>
          <a:p>
            <a:pPr marL="285750" indent="-285750" algn="just">
              <a:spcBef>
                <a:spcPct val="0"/>
              </a:spcBef>
              <a:defRPr/>
            </a:pPr>
            <a:endParaRPr lang="en-US" sz="20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000" dirty="0">
                <a:latin typeface="Times New Roman" panose="02020603050405020304" pitchFamily="18" charset="0"/>
                <a:cs typeface="Times New Roman" panose="02020603050405020304" pitchFamily="18" charset="0"/>
              </a:rPr>
              <a:t>These elements can be grouped into four sub-</a:t>
            </a:r>
            <a:r>
              <a:rPr lang="en-US" sz="2000" dirty="0" err="1">
                <a:latin typeface="Times New Roman" panose="02020603050405020304" pitchFamily="18" charset="0"/>
                <a:cs typeface="Times New Roman" panose="02020603050405020304" pitchFamily="18" charset="0"/>
              </a:rPr>
              <a:t>categorie</a:t>
            </a:r>
            <a:r>
              <a:rPr lang="cs-CZ" sz="2000" dirty="0">
                <a:latin typeface="Times New Roman" panose="02020603050405020304" pitchFamily="18" charset="0"/>
                <a:cs typeface="Times New Roman" panose="02020603050405020304" pitchFamily="18" charset="0"/>
              </a:rPr>
              <a:t>s</a:t>
            </a:r>
            <a:r>
              <a:rPr lang="en-US" sz="2000" dirty="0">
                <a:latin typeface="Times New Roman" panose="02020603050405020304" pitchFamily="18" charset="0"/>
                <a:cs typeface="Times New Roman" panose="02020603050405020304" pitchFamily="18" charset="0"/>
              </a:rPr>
              <a:t>:</a:t>
            </a:r>
          </a:p>
          <a:p>
            <a:pPr marL="1028700" lvl="1" algn="just">
              <a:spcBef>
                <a:spcPct val="0"/>
              </a:spcBef>
              <a:defRPr/>
            </a:pPr>
            <a:r>
              <a:rPr lang="en-US" sz="2000" dirty="0">
                <a:latin typeface="Times New Roman" panose="02020603050405020304" pitchFamily="18" charset="0"/>
                <a:cs typeface="Times New Roman" panose="02020603050405020304" pitchFamily="18" charset="0"/>
              </a:rPr>
              <a:t>Tariff and non-tariff barriers</a:t>
            </a:r>
            <a:r>
              <a:rPr lang="cs-CZ" sz="2000" dirty="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a:p>
            <a:pPr marL="1028700" lvl="1" algn="just">
              <a:spcBef>
                <a:spcPct val="0"/>
              </a:spcBef>
              <a:defRPr/>
            </a:pPr>
            <a:r>
              <a:rPr lang="en-US" sz="2000" dirty="0">
                <a:latin typeface="Times New Roman" panose="02020603050405020304" pitchFamily="18" charset="0"/>
                <a:cs typeface="Times New Roman" panose="02020603050405020304" pitchFamily="18" charset="0"/>
              </a:rPr>
              <a:t>Other barriers to trade</a:t>
            </a:r>
            <a:r>
              <a:rPr lang="cs-CZ" sz="2000" dirty="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a:p>
            <a:pPr marL="1028700" lvl="1" algn="just">
              <a:spcBef>
                <a:spcPct val="0"/>
              </a:spcBef>
              <a:defRPr/>
            </a:pPr>
            <a:r>
              <a:rPr lang="en-US" sz="2000" dirty="0">
                <a:latin typeface="Times New Roman" panose="02020603050405020304" pitchFamily="18" charset="0"/>
                <a:cs typeface="Times New Roman" panose="02020603050405020304" pitchFamily="18" charset="0"/>
              </a:rPr>
              <a:t>Investment barriers</a:t>
            </a:r>
            <a:r>
              <a:rPr lang="cs-CZ" sz="2000" dirty="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a:p>
            <a:pPr marL="1028700" lvl="1" algn="just">
              <a:spcBef>
                <a:spcPct val="0"/>
              </a:spcBef>
              <a:defRPr/>
            </a:pPr>
            <a:r>
              <a:rPr lang="en-US" sz="2000" dirty="0">
                <a:latin typeface="Times New Roman" panose="02020603050405020304" pitchFamily="18" charset="0"/>
                <a:cs typeface="Times New Roman" panose="02020603050405020304" pitchFamily="18" charset="0"/>
              </a:rPr>
              <a:t>Post-entry barriers.</a:t>
            </a:r>
          </a:p>
          <a:p>
            <a:pPr marL="1028700" lvl="1" algn="just">
              <a:spcBef>
                <a:spcPct val="0"/>
              </a:spcBef>
              <a:buNone/>
              <a:defRPr/>
            </a:pPr>
            <a:endParaRPr lang="en-US" sz="20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000" dirty="0">
                <a:latin typeface="Times New Roman" panose="02020603050405020304" pitchFamily="18" charset="0"/>
                <a:cs typeface="Times New Roman" panose="02020603050405020304" pitchFamily="18" charset="0"/>
              </a:rPr>
              <a:t>Regulatory elements are the most dominant elements of the international business environment because they:</a:t>
            </a:r>
          </a:p>
          <a:p>
            <a:pPr marL="1028700" lvl="1" algn="just">
              <a:spcBef>
                <a:spcPct val="0"/>
              </a:spcBef>
              <a:defRPr/>
            </a:pPr>
            <a:r>
              <a:rPr lang="en-US" sz="2000" dirty="0">
                <a:latin typeface="Times New Roman" panose="02020603050405020304" pitchFamily="18" charset="0"/>
                <a:cs typeface="Times New Roman" panose="02020603050405020304" pitchFamily="18" charset="0"/>
              </a:rPr>
              <a:t>Restrict or regulate the conduct of international business</a:t>
            </a:r>
            <a:r>
              <a:rPr lang="cs-CZ" sz="2000" dirty="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a:p>
            <a:pPr marL="1028700" lvl="1" algn="just">
              <a:spcBef>
                <a:spcPct val="0"/>
              </a:spcBef>
              <a:defRPr/>
            </a:pPr>
            <a:r>
              <a:rPr lang="en-US" sz="2000" dirty="0">
                <a:latin typeface="Times New Roman" panose="02020603050405020304" pitchFamily="18" charset="0"/>
                <a:cs typeface="Times New Roman" panose="02020603050405020304" pitchFamily="18" charset="0"/>
              </a:rPr>
              <a:t>Apply directly to the operations of </a:t>
            </a:r>
            <a:r>
              <a:rPr lang="cs-CZ" altLang="cs-CZ" sz="2000" dirty="0" err="1">
                <a:latin typeface="Times New Roman" panose="02020603050405020304" pitchFamily="18" charset="0"/>
                <a:cs typeface="Times New Roman" panose="02020603050405020304" pitchFamily="18" charset="0"/>
              </a:rPr>
              <a:t>organizations</a:t>
            </a:r>
            <a:r>
              <a:rPr lang="en-US" sz="2000" dirty="0">
                <a:latin typeface="Times New Roman" panose="02020603050405020304" pitchFamily="18" charset="0"/>
                <a:cs typeface="Times New Roman" panose="02020603050405020304" pitchFamily="18" charset="0"/>
              </a:rPr>
              <a:t> engaged in the conduct of international business</a:t>
            </a:r>
            <a:r>
              <a:rPr lang="cs-CZ" sz="2000" dirty="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a:p>
            <a:pPr marL="1028700" lvl="1" algn="just">
              <a:spcBef>
                <a:spcPct val="0"/>
              </a:spcBef>
              <a:defRPr/>
            </a:pPr>
            <a:r>
              <a:rPr lang="en-US" sz="2000" dirty="0">
                <a:latin typeface="Times New Roman" panose="02020603050405020304" pitchFamily="18" charset="0"/>
                <a:cs typeface="Times New Roman" panose="02020603050405020304" pitchFamily="18" charset="0"/>
              </a:rPr>
              <a:t>Carry the force of national governmental authority.</a:t>
            </a:r>
          </a:p>
        </p:txBody>
      </p:sp>
    </p:spTree>
    <p:extLst>
      <p:ext uri="{BB962C8B-B14F-4D97-AF65-F5344CB8AC3E}">
        <p14:creationId xmlns:p14="http://schemas.microsoft.com/office/powerpoint/2010/main" val="31711084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5724644" cy="461665"/>
          </a:xfrm>
          <a:prstGeom prst="rect">
            <a:avLst/>
          </a:prstGeom>
        </p:spPr>
        <p:txBody>
          <a:bodyPr wrap="none">
            <a:spAutoFit/>
          </a:bodyPr>
          <a:lstStyle/>
          <a:p>
            <a:pPr lvl="0">
              <a:defRPr/>
            </a:pPr>
            <a:r>
              <a:rPr lang="cs-CZ" sz="2400" kern="0" dirty="0" err="1">
                <a:solidFill>
                  <a:srgbClr val="307871"/>
                </a:solidFill>
                <a:latin typeface="Times New Roman"/>
              </a:rPr>
              <a:t>External</a:t>
            </a:r>
            <a:r>
              <a:rPr lang="cs-CZ" sz="2400" kern="0" dirty="0">
                <a:solidFill>
                  <a:srgbClr val="307871"/>
                </a:solidFill>
                <a:latin typeface="Times New Roman"/>
              </a:rPr>
              <a:t> </a:t>
            </a:r>
            <a:r>
              <a:rPr kumimoji="0" lang="cs-CZ" sz="2400" b="0" i="0" u="none" strike="noStrike" kern="0" cap="none" spc="0" normalizeH="0" baseline="0" dirty="0" smtClean="0">
                <a:ln>
                  <a:noFill/>
                </a:ln>
                <a:solidFill>
                  <a:srgbClr val="307871"/>
                </a:solidFill>
                <a:effectLst/>
                <a:uLnTx/>
                <a:uFillTx/>
                <a:latin typeface="Times New Roman"/>
                <a:ea typeface="+mj-ea"/>
                <a:cs typeface="+mj-cs"/>
              </a:rPr>
              <a:t>International Business </a:t>
            </a: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Environment</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1091794"/>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sz="2200" b="1" dirty="0" err="1" smtClean="0">
                <a:latin typeface="Times New Roman" panose="02020603050405020304" pitchFamily="18" charset="0"/>
                <a:cs typeface="Times New Roman" panose="02020603050405020304" pitchFamily="18" charset="0"/>
              </a:rPr>
              <a:t>Elements</a:t>
            </a:r>
            <a:r>
              <a:rPr lang="cs-CZ" sz="2200" b="1" dirty="0" smtClean="0">
                <a:latin typeface="Times New Roman" panose="02020603050405020304" pitchFamily="18" charset="0"/>
                <a:cs typeface="Times New Roman" panose="02020603050405020304" pitchFamily="18" charset="0"/>
              </a:rPr>
              <a:t> </a:t>
            </a:r>
            <a:r>
              <a:rPr lang="cs-CZ" sz="2200" b="1" dirty="0" err="1" smtClean="0">
                <a:latin typeface="Times New Roman" panose="02020603050405020304" pitchFamily="18" charset="0"/>
                <a:cs typeface="Times New Roman" panose="02020603050405020304" pitchFamily="18" charset="0"/>
              </a:rPr>
              <a:t>of</a:t>
            </a:r>
            <a:r>
              <a:rPr lang="cs-CZ" sz="2200" b="1" dirty="0" smtClean="0">
                <a:latin typeface="Times New Roman" panose="02020603050405020304" pitchFamily="18" charset="0"/>
                <a:cs typeface="Times New Roman" panose="02020603050405020304" pitchFamily="18" charset="0"/>
              </a:rPr>
              <a:t> </a:t>
            </a:r>
            <a:r>
              <a:rPr lang="cs-CZ" sz="2200" b="1" dirty="0" err="1" smtClean="0">
                <a:latin typeface="Times New Roman" panose="02020603050405020304" pitchFamily="18" charset="0"/>
                <a:cs typeface="Times New Roman" panose="02020603050405020304" pitchFamily="18" charset="0"/>
              </a:rPr>
              <a:t>international</a:t>
            </a:r>
            <a:r>
              <a:rPr lang="cs-CZ" sz="2200" b="1" dirty="0" smtClean="0">
                <a:latin typeface="Times New Roman" panose="02020603050405020304" pitchFamily="18" charset="0"/>
                <a:cs typeface="Times New Roman" panose="02020603050405020304" pitchFamily="18" charset="0"/>
              </a:rPr>
              <a:t> business </a:t>
            </a:r>
            <a:r>
              <a:rPr lang="cs-CZ" sz="2200" b="1" dirty="0" err="1" smtClean="0">
                <a:latin typeface="Times New Roman" panose="02020603050405020304" pitchFamily="18" charset="0"/>
                <a:cs typeface="Times New Roman" panose="02020603050405020304" pitchFamily="18" charset="0"/>
              </a:rPr>
              <a:t>environment</a:t>
            </a:r>
            <a:r>
              <a:rPr lang="cs-CZ" sz="2200" b="1" dirty="0" smtClean="0">
                <a:latin typeface="Times New Roman" panose="02020603050405020304" pitchFamily="18" charset="0"/>
                <a:cs typeface="Times New Roman" panose="02020603050405020304" pitchFamily="18" charset="0"/>
              </a:rPr>
              <a:t>: International </a:t>
            </a:r>
            <a:r>
              <a:rPr lang="cs-CZ" sz="2200" b="1" dirty="0" err="1" smtClean="0">
                <a:latin typeface="Times New Roman" panose="02020603050405020304" pitchFamily="18" charset="0"/>
                <a:cs typeface="Times New Roman" panose="02020603050405020304" pitchFamily="18" charset="0"/>
              </a:rPr>
              <a:t>level</a:t>
            </a:r>
            <a:endParaRPr lang="cs-CZ" sz="2200" b="1" dirty="0" smtClean="0">
              <a:latin typeface="Times New Roman" panose="02020603050405020304" pitchFamily="18" charset="0"/>
              <a:cs typeface="Times New Roman" panose="02020603050405020304" pitchFamily="18" charset="0"/>
            </a:endParaRPr>
          </a:p>
          <a:p>
            <a:pPr marL="285750" indent="-285750" algn="just">
              <a:spcBef>
                <a:spcPct val="0"/>
              </a:spcBef>
              <a:defRPr/>
            </a:pPr>
            <a:endParaRPr lang="cs-CZ" sz="2200" dirty="0" smtClean="0">
              <a:latin typeface="Times New Roman" panose="02020603050405020304" pitchFamily="18" charset="0"/>
              <a:cs typeface="Times New Roman" panose="02020603050405020304" pitchFamily="18" charset="0"/>
            </a:endParaRPr>
          </a:p>
          <a:p>
            <a:pPr marL="285750" indent="-285750" algn="just">
              <a:spcBef>
                <a:spcPct val="0"/>
              </a:spcBef>
              <a:defRPr/>
            </a:pPr>
            <a:r>
              <a:rPr lang="en-US" sz="2200" dirty="0">
                <a:latin typeface="Times New Roman" panose="02020603050405020304" pitchFamily="18" charset="0"/>
                <a:cs typeface="Times New Roman" panose="02020603050405020304" pitchFamily="18" charset="0"/>
              </a:rPr>
              <a:t>Relations at an international level rely on co-operation between sovereign states. There is a number of international organizations which provide governance structures in particular areas of global concern. Also instrumental in nurturing awareness of global issues with local impact have been the many non-governmental organizations which have been set up.</a:t>
            </a:r>
          </a:p>
          <a:p>
            <a:pPr marL="285750" indent="-285750" algn="just">
              <a:spcBef>
                <a:spcPct val="0"/>
              </a:spcBef>
              <a:defRPr/>
            </a:pPr>
            <a:endParaRPr lang="en-US" sz="22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200" dirty="0">
                <a:latin typeface="Times New Roman" panose="02020603050405020304" pitchFamily="18" charset="0"/>
                <a:cs typeface="Times New Roman" panose="02020603050405020304" pitchFamily="18" charset="0"/>
              </a:rPr>
              <a:t>Grouping of representatives of sovereign states formed to foster international co-operation to tackle particular global issues. Many set standards for cross-border business activities.</a:t>
            </a:r>
          </a:p>
          <a:p>
            <a:pPr marL="285750" indent="-285750" algn="just">
              <a:spcBef>
                <a:spcPct val="0"/>
              </a:spcBef>
              <a:defRPr/>
            </a:pPr>
            <a:endParaRPr lang="en-US" sz="22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200" dirty="0">
                <a:latin typeface="Times New Roman" panose="02020603050405020304" pitchFamily="18" charset="0"/>
                <a:cs typeface="Times New Roman" panose="02020603050405020304" pitchFamily="18" charset="0"/>
              </a:rPr>
              <a:t>For example:</a:t>
            </a:r>
          </a:p>
          <a:p>
            <a:pPr marL="1028700" lvl="1" algn="just">
              <a:spcBef>
                <a:spcPct val="0"/>
              </a:spcBef>
              <a:defRPr/>
            </a:pPr>
            <a:r>
              <a:rPr lang="en-US" sz="2200" dirty="0">
                <a:latin typeface="Times New Roman" panose="02020603050405020304" pitchFamily="18" charset="0"/>
                <a:cs typeface="Times New Roman" panose="02020603050405020304" pitchFamily="18" charset="0"/>
              </a:rPr>
              <a:t>The United Nations UN</a:t>
            </a:r>
            <a:r>
              <a:rPr lang="cs-CZ" sz="2200" dirty="0">
                <a:latin typeface="Times New Roman" panose="02020603050405020304" pitchFamily="18" charset="0"/>
                <a:cs typeface="Times New Roman" panose="02020603050405020304" pitchFamily="18" charset="0"/>
              </a:rPr>
              <a:t>;</a:t>
            </a:r>
            <a:endParaRPr lang="en-US" sz="2200" dirty="0">
              <a:latin typeface="Times New Roman" panose="02020603050405020304" pitchFamily="18" charset="0"/>
              <a:cs typeface="Times New Roman" panose="02020603050405020304" pitchFamily="18" charset="0"/>
            </a:endParaRPr>
          </a:p>
          <a:p>
            <a:pPr marL="1028700" lvl="1" algn="just">
              <a:spcBef>
                <a:spcPct val="0"/>
              </a:spcBef>
              <a:defRPr/>
            </a:pPr>
            <a:r>
              <a:rPr lang="en-US" sz="2200" dirty="0">
                <a:latin typeface="Times New Roman" panose="02020603050405020304" pitchFamily="18" charset="0"/>
                <a:cs typeface="Times New Roman" panose="02020603050405020304" pitchFamily="18" charset="0"/>
              </a:rPr>
              <a:t>The World Trade Organization WTO</a:t>
            </a:r>
            <a:r>
              <a:rPr lang="cs-CZ" sz="2200" dirty="0">
                <a:latin typeface="Times New Roman" panose="02020603050405020304" pitchFamily="18" charset="0"/>
                <a:cs typeface="Times New Roman" panose="02020603050405020304" pitchFamily="18" charset="0"/>
              </a:rPr>
              <a:t>;</a:t>
            </a:r>
            <a:endParaRPr lang="en-US" sz="2200" dirty="0">
              <a:latin typeface="Times New Roman" panose="02020603050405020304" pitchFamily="18" charset="0"/>
              <a:cs typeface="Times New Roman" panose="02020603050405020304" pitchFamily="18" charset="0"/>
            </a:endParaRPr>
          </a:p>
          <a:p>
            <a:pPr marL="1028700" lvl="1" algn="just">
              <a:spcBef>
                <a:spcPct val="0"/>
              </a:spcBef>
              <a:defRPr/>
            </a:pPr>
            <a:r>
              <a:rPr lang="en-US" sz="2200" dirty="0">
                <a:latin typeface="Times New Roman" panose="02020603050405020304" pitchFamily="18" charset="0"/>
                <a:cs typeface="Times New Roman" panose="02020603050405020304" pitchFamily="18" charset="0"/>
              </a:rPr>
              <a:t>The International </a:t>
            </a:r>
            <a:r>
              <a:rPr lang="en-US" sz="2200" dirty="0" err="1">
                <a:latin typeface="Times New Roman" panose="02020603050405020304" pitchFamily="18" charset="0"/>
                <a:cs typeface="Times New Roman" panose="02020603050405020304" pitchFamily="18" charset="0"/>
              </a:rPr>
              <a:t>Labour</a:t>
            </a:r>
            <a:r>
              <a:rPr lang="en-US" sz="2200" dirty="0">
                <a:latin typeface="Times New Roman" panose="02020603050405020304" pitchFamily="18" charset="0"/>
                <a:cs typeface="Times New Roman" panose="02020603050405020304" pitchFamily="18" charset="0"/>
              </a:rPr>
              <a:t> Organization ILO</a:t>
            </a:r>
            <a:r>
              <a:rPr lang="cs-CZ" sz="2200" dirty="0">
                <a:latin typeface="Times New Roman" panose="02020603050405020304" pitchFamily="18" charset="0"/>
                <a:cs typeface="Times New Roman" panose="02020603050405020304" pitchFamily="18" charset="0"/>
              </a:rPr>
              <a:t>;</a:t>
            </a:r>
            <a:endParaRPr lang="en-US" sz="2200" dirty="0">
              <a:latin typeface="Times New Roman" panose="02020603050405020304" pitchFamily="18" charset="0"/>
              <a:cs typeface="Times New Roman" panose="02020603050405020304" pitchFamily="18" charset="0"/>
            </a:endParaRPr>
          </a:p>
          <a:p>
            <a:pPr marL="1028700" lvl="1" algn="just">
              <a:spcBef>
                <a:spcPct val="0"/>
              </a:spcBef>
              <a:defRPr/>
            </a:pPr>
            <a:r>
              <a:rPr lang="en-US" sz="2200" dirty="0">
                <a:latin typeface="Times New Roman" panose="02020603050405020304" pitchFamily="18" charset="0"/>
                <a:cs typeface="Times New Roman" panose="02020603050405020304" pitchFamily="18" charset="0"/>
              </a:rPr>
              <a:t>The Organization for Economic Co-operation and Development OECD.</a:t>
            </a:r>
          </a:p>
        </p:txBody>
      </p:sp>
    </p:spTree>
    <p:extLst>
      <p:ext uri="{BB962C8B-B14F-4D97-AF65-F5344CB8AC3E}">
        <p14:creationId xmlns:p14="http://schemas.microsoft.com/office/powerpoint/2010/main" val="7159213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5724644" cy="461665"/>
          </a:xfrm>
          <a:prstGeom prst="rect">
            <a:avLst/>
          </a:prstGeom>
        </p:spPr>
        <p:txBody>
          <a:bodyPr wrap="none">
            <a:spAutoFit/>
          </a:bodyPr>
          <a:lstStyle/>
          <a:p>
            <a:pPr lvl="0">
              <a:defRPr/>
            </a:pPr>
            <a:r>
              <a:rPr lang="cs-CZ" sz="2400" kern="0" dirty="0" err="1">
                <a:solidFill>
                  <a:srgbClr val="307871"/>
                </a:solidFill>
                <a:latin typeface="Times New Roman"/>
              </a:rPr>
              <a:t>External</a:t>
            </a:r>
            <a:r>
              <a:rPr lang="cs-CZ" sz="2400" kern="0" dirty="0">
                <a:solidFill>
                  <a:srgbClr val="307871"/>
                </a:solidFill>
                <a:latin typeface="Times New Roman"/>
              </a:rPr>
              <a:t> </a:t>
            </a:r>
            <a:r>
              <a:rPr kumimoji="0" lang="cs-CZ" sz="2400" b="0" i="0" u="none" strike="noStrike" kern="0" cap="none" spc="0" normalizeH="0" baseline="0" dirty="0" smtClean="0">
                <a:ln>
                  <a:noFill/>
                </a:ln>
                <a:solidFill>
                  <a:srgbClr val="307871"/>
                </a:solidFill>
                <a:effectLst/>
                <a:uLnTx/>
                <a:uFillTx/>
                <a:latin typeface="Times New Roman"/>
                <a:ea typeface="+mj-ea"/>
                <a:cs typeface="+mj-cs"/>
              </a:rPr>
              <a:t>International Business </a:t>
            </a: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Environment</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1091794"/>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sz="2400" b="1" dirty="0" err="1" smtClean="0">
                <a:latin typeface="Times New Roman" panose="02020603050405020304" pitchFamily="18" charset="0"/>
                <a:cs typeface="Times New Roman" panose="02020603050405020304" pitchFamily="18" charset="0"/>
              </a:rPr>
              <a:t>Elements</a:t>
            </a:r>
            <a:r>
              <a:rPr lang="cs-CZ" sz="2400" b="1" dirty="0" smtClean="0">
                <a:latin typeface="Times New Roman" panose="02020603050405020304" pitchFamily="18" charset="0"/>
                <a:cs typeface="Times New Roman" panose="02020603050405020304" pitchFamily="18" charset="0"/>
              </a:rPr>
              <a:t> </a:t>
            </a:r>
            <a:r>
              <a:rPr lang="cs-CZ" sz="2400" b="1" dirty="0" err="1" smtClean="0">
                <a:latin typeface="Times New Roman" panose="02020603050405020304" pitchFamily="18" charset="0"/>
                <a:cs typeface="Times New Roman" panose="02020603050405020304" pitchFamily="18" charset="0"/>
              </a:rPr>
              <a:t>of</a:t>
            </a:r>
            <a:r>
              <a:rPr lang="cs-CZ" sz="2400" b="1" dirty="0" smtClean="0">
                <a:latin typeface="Times New Roman" panose="02020603050405020304" pitchFamily="18" charset="0"/>
                <a:cs typeface="Times New Roman" panose="02020603050405020304" pitchFamily="18" charset="0"/>
              </a:rPr>
              <a:t> </a:t>
            </a:r>
            <a:r>
              <a:rPr lang="cs-CZ" sz="2400" b="1" dirty="0" err="1" smtClean="0">
                <a:latin typeface="Times New Roman" panose="02020603050405020304" pitchFamily="18" charset="0"/>
                <a:cs typeface="Times New Roman" panose="02020603050405020304" pitchFamily="18" charset="0"/>
              </a:rPr>
              <a:t>international</a:t>
            </a:r>
            <a:r>
              <a:rPr lang="cs-CZ" sz="2400" b="1" dirty="0" smtClean="0">
                <a:latin typeface="Times New Roman" panose="02020603050405020304" pitchFamily="18" charset="0"/>
                <a:cs typeface="Times New Roman" panose="02020603050405020304" pitchFamily="18" charset="0"/>
              </a:rPr>
              <a:t> business </a:t>
            </a:r>
            <a:r>
              <a:rPr lang="cs-CZ" sz="2400" b="1" dirty="0" err="1" smtClean="0">
                <a:latin typeface="Times New Roman" panose="02020603050405020304" pitchFamily="18" charset="0"/>
                <a:cs typeface="Times New Roman" panose="02020603050405020304" pitchFamily="18" charset="0"/>
              </a:rPr>
              <a:t>environment</a:t>
            </a:r>
            <a:r>
              <a:rPr lang="cs-CZ" sz="2400" b="1" dirty="0" smtClean="0">
                <a:latin typeface="Times New Roman" panose="02020603050405020304" pitchFamily="18" charset="0"/>
                <a:cs typeface="Times New Roman" panose="02020603050405020304" pitchFamily="18" charset="0"/>
              </a:rPr>
              <a:t>: International </a:t>
            </a:r>
            <a:r>
              <a:rPr lang="cs-CZ" sz="2400" b="1" dirty="0" err="1" smtClean="0">
                <a:latin typeface="Times New Roman" panose="02020603050405020304" pitchFamily="18" charset="0"/>
                <a:cs typeface="Times New Roman" panose="02020603050405020304" pitchFamily="18" charset="0"/>
              </a:rPr>
              <a:t>level</a:t>
            </a:r>
            <a:endParaRPr lang="cs-CZ" sz="2400" b="1" dirty="0" smtClean="0">
              <a:latin typeface="Times New Roman" panose="02020603050405020304" pitchFamily="18" charset="0"/>
              <a:cs typeface="Times New Roman" panose="02020603050405020304" pitchFamily="18" charset="0"/>
            </a:endParaRPr>
          </a:p>
          <a:p>
            <a:pPr marL="285750" indent="-285750" algn="just">
              <a:spcBef>
                <a:spcPct val="0"/>
              </a:spcBef>
              <a:defRPr/>
            </a:pPr>
            <a:endParaRPr lang="cs-CZ" sz="2400" dirty="0" smtClean="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Facilitating elements (are referred to as intergovernmental instruments and mechanisms) of the international business environment are the written agreements and the organizational and functional entities that are created and controlled by the governments of two or more national states.</a:t>
            </a:r>
          </a:p>
          <a:p>
            <a:pPr marL="285750" indent="-285750" algn="just">
              <a:spcBef>
                <a:spcPct val="0"/>
              </a:spcBef>
              <a:defRPr/>
            </a:pPr>
            <a:endParaRPr lang="en-US"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These elements can be grouped into five sub-categories:</a:t>
            </a:r>
          </a:p>
          <a:p>
            <a:pPr marL="1028700" lvl="1" algn="just">
              <a:spcBef>
                <a:spcPct val="0"/>
              </a:spcBef>
              <a:defRPr/>
            </a:pPr>
            <a:r>
              <a:rPr lang="en-US" dirty="0">
                <a:latin typeface="Times New Roman" panose="02020603050405020304" pitchFamily="18" charset="0"/>
                <a:cs typeface="Times New Roman" panose="02020603050405020304" pitchFamily="18" charset="0"/>
              </a:rPr>
              <a:t>Global instruments and mechanisms;</a:t>
            </a:r>
          </a:p>
          <a:p>
            <a:pPr marL="1028700" lvl="1" algn="just">
              <a:spcBef>
                <a:spcPct val="0"/>
              </a:spcBef>
              <a:defRPr/>
            </a:pPr>
            <a:r>
              <a:rPr lang="en-US" dirty="0">
                <a:latin typeface="Times New Roman" panose="02020603050405020304" pitchFamily="18" charset="0"/>
                <a:cs typeface="Times New Roman" panose="02020603050405020304" pitchFamily="18" charset="0"/>
              </a:rPr>
              <a:t>Regional instruments and mechanisms;</a:t>
            </a:r>
          </a:p>
          <a:p>
            <a:pPr marL="1028700" lvl="1" algn="just">
              <a:spcBef>
                <a:spcPct val="0"/>
              </a:spcBef>
              <a:defRPr/>
            </a:pPr>
            <a:r>
              <a:rPr lang="en-US" dirty="0">
                <a:latin typeface="Times New Roman" panose="02020603050405020304" pitchFamily="18" charset="0"/>
                <a:cs typeface="Times New Roman" panose="02020603050405020304" pitchFamily="18" charset="0"/>
              </a:rPr>
              <a:t>Bilateral instruments and mechanisms;</a:t>
            </a:r>
          </a:p>
          <a:p>
            <a:pPr marL="1028700" lvl="1" algn="just">
              <a:spcBef>
                <a:spcPct val="0"/>
              </a:spcBef>
              <a:defRPr/>
            </a:pPr>
            <a:r>
              <a:rPr lang="en-US" dirty="0">
                <a:latin typeface="Times New Roman" panose="02020603050405020304" pitchFamily="18" charset="0"/>
                <a:cs typeface="Times New Roman" panose="02020603050405020304" pitchFamily="18" charset="0"/>
              </a:rPr>
              <a:t>Instruments and mechanisms for the harmonization of laws;</a:t>
            </a:r>
          </a:p>
          <a:p>
            <a:pPr marL="1028700" lvl="1" algn="just">
              <a:spcBef>
                <a:spcPct val="0"/>
              </a:spcBef>
              <a:defRPr/>
            </a:pPr>
            <a:r>
              <a:rPr lang="en-US" dirty="0">
                <a:latin typeface="Times New Roman" panose="02020603050405020304" pitchFamily="18" charset="0"/>
                <a:cs typeface="Times New Roman" panose="02020603050405020304" pitchFamily="18" charset="0"/>
              </a:rPr>
              <a:t>Dispute settlement mechanisms.</a:t>
            </a:r>
          </a:p>
        </p:txBody>
      </p:sp>
    </p:spTree>
    <p:extLst>
      <p:ext uri="{BB962C8B-B14F-4D97-AF65-F5344CB8AC3E}">
        <p14:creationId xmlns:p14="http://schemas.microsoft.com/office/powerpoint/2010/main" val="4967908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5724644" cy="461665"/>
          </a:xfrm>
          <a:prstGeom prst="rect">
            <a:avLst/>
          </a:prstGeom>
        </p:spPr>
        <p:txBody>
          <a:bodyPr wrap="none">
            <a:spAutoFit/>
          </a:bodyPr>
          <a:lstStyle/>
          <a:p>
            <a:pPr lvl="0">
              <a:defRPr/>
            </a:pPr>
            <a:r>
              <a:rPr lang="cs-CZ" sz="2400" kern="0" dirty="0" err="1">
                <a:solidFill>
                  <a:srgbClr val="307871"/>
                </a:solidFill>
                <a:latin typeface="Times New Roman"/>
              </a:rPr>
              <a:t>External</a:t>
            </a:r>
            <a:r>
              <a:rPr lang="cs-CZ" sz="2400" kern="0" dirty="0">
                <a:solidFill>
                  <a:srgbClr val="307871"/>
                </a:solidFill>
                <a:latin typeface="Times New Roman"/>
              </a:rPr>
              <a:t> </a:t>
            </a:r>
            <a:r>
              <a:rPr kumimoji="0" lang="cs-CZ" sz="2400" b="0" i="0" u="none" strike="noStrike" kern="0" cap="none" spc="0" normalizeH="0" baseline="0" dirty="0" smtClean="0">
                <a:ln>
                  <a:noFill/>
                </a:ln>
                <a:solidFill>
                  <a:srgbClr val="307871"/>
                </a:solidFill>
                <a:effectLst/>
                <a:uLnTx/>
                <a:uFillTx/>
                <a:latin typeface="Times New Roman"/>
                <a:ea typeface="+mj-ea"/>
                <a:cs typeface="+mj-cs"/>
              </a:rPr>
              <a:t>International Business </a:t>
            </a: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Environment</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1091794"/>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sz="2400" b="1" dirty="0" err="1" smtClean="0">
                <a:latin typeface="Times New Roman" panose="02020603050405020304" pitchFamily="18" charset="0"/>
                <a:cs typeface="Times New Roman" panose="02020603050405020304" pitchFamily="18" charset="0"/>
              </a:rPr>
              <a:t>Elements</a:t>
            </a:r>
            <a:r>
              <a:rPr lang="cs-CZ" sz="2400" b="1" dirty="0" smtClean="0">
                <a:latin typeface="Times New Roman" panose="02020603050405020304" pitchFamily="18" charset="0"/>
                <a:cs typeface="Times New Roman" panose="02020603050405020304" pitchFamily="18" charset="0"/>
              </a:rPr>
              <a:t> </a:t>
            </a:r>
            <a:r>
              <a:rPr lang="cs-CZ" sz="2400" b="1" dirty="0" err="1" smtClean="0">
                <a:latin typeface="Times New Roman" panose="02020603050405020304" pitchFamily="18" charset="0"/>
                <a:cs typeface="Times New Roman" panose="02020603050405020304" pitchFamily="18" charset="0"/>
              </a:rPr>
              <a:t>of</a:t>
            </a:r>
            <a:r>
              <a:rPr lang="cs-CZ" sz="2400" b="1" dirty="0" smtClean="0">
                <a:latin typeface="Times New Roman" panose="02020603050405020304" pitchFamily="18" charset="0"/>
                <a:cs typeface="Times New Roman" panose="02020603050405020304" pitchFamily="18" charset="0"/>
              </a:rPr>
              <a:t> </a:t>
            </a:r>
            <a:r>
              <a:rPr lang="cs-CZ" sz="2400" b="1" dirty="0" err="1" smtClean="0">
                <a:latin typeface="Times New Roman" panose="02020603050405020304" pitchFamily="18" charset="0"/>
                <a:cs typeface="Times New Roman" panose="02020603050405020304" pitchFamily="18" charset="0"/>
              </a:rPr>
              <a:t>international</a:t>
            </a:r>
            <a:r>
              <a:rPr lang="cs-CZ" sz="2400" b="1" dirty="0" smtClean="0">
                <a:latin typeface="Times New Roman" panose="02020603050405020304" pitchFamily="18" charset="0"/>
                <a:cs typeface="Times New Roman" panose="02020603050405020304" pitchFamily="18" charset="0"/>
              </a:rPr>
              <a:t> business </a:t>
            </a:r>
            <a:r>
              <a:rPr lang="cs-CZ" sz="2400" b="1" dirty="0" err="1" smtClean="0">
                <a:latin typeface="Times New Roman" panose="02020603050405020304" pitchFamily="18" charset="0"/>
                <a:cs typeface="Times New Roman" panose="02020603050405020304" pitchFamily="18" charset="0"/>
              </a:rPr>
              <a:t>environment</a:t>
            </a:r>
            <a:r>
              <a:rPr lang="cs-CZ" sz="2400" b="1" dirty="0" smtClean="0">
                <a:latin typeface="Times New Roman" panose="02020603050405020304" pitchFamily="18" charset="0"/>
                <a:cs typeface="Times New Roman" panose="02020603050405020304" pitchFamily="18" charset="0"/>
              </a:rPr>
              <a:t>: International </a:t>
            </a:r>
            <a:r>
              <a:rPr lang="cs-CZ" sz="2400" b="1" dirty="0" err="1" smtClean="0">
                <a:latin typeface="Times New Roman" panose="02020603050405020304" pitchFamily="18" charset="0"/>
                <a:cs typeface="Times New Roman" panose="02020603050405020304" pitchFamily="18" charset="0"/>
              </a:rPr>
              <a:t>level</a:t>
            </a:r>
            <a:endParaRPr lang="cs-CZ" sz="2400" b="1" dirty="0" smtClean="0">
              <a:latin typeface="Times New Roman" panose="02020603050405020304" pitchFamily="18" charset="0"/>
              <a:cs typeface="Times New Roman" panose="02020603050405020304" pitchFamily="18" charset="0"/>
            </a:endParaRPr>
          </a:p>
          <a:p>
            <a:pPr marL="285750" indent="-285750" algn="just">
              <a:spcBef>
                <a:spcPct val="0"/>
              </a:spcBef>
              <a:defRPr/>
            </a:pPr>
            <a:endParaRPr lang="cs-CZ" sz="2400" dirty="0" smtClean="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The dominant facilitating instruments in the international business environment are the GATT and other WTO instruments. The dominant facilitating mechanism is the WTO.</a:t>
            </a:r>
          </a:p>
          <a:p>
            <a:pPr marL="285750" indent="-285750" algn="just">
              <a:spcBef>
                <a:spcPct val="0"/>
              </a:spcBef>
              <a:defRPr/>
            </a:pPr>
            <a:endParaRPr lang="en-US"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These elements:</a:t>
            </a:r>
          </a:p>
          <a:p>
            <a:pPr marL="1028700" lvl="1" algn="just">
              <a:spcBef>
                <a:spcPct val="0"/>
              </a:spcBef>
              <a:defRPr/>
            </a:pPr>
            <a:r>
              <a:rPr lang="en-US" dirty="0">
                <a:latin typeface="Times New Roman" panose="02020603050405020304" pitchFamily="18" charset="0"/>
                <a:cs typeface="Times New Roman" panose="02020603050405020304" pitchFamily="18" charset="0"/>
              </a:rPr>
              <a:t>Provide the framework and the systems that facilitate the operations of the international business environment;</a:t>
            </a:r>
          </a:p>
          <a:p>
            <a:pPr marL="1028700" lvl="1" algn="just">
              <a:spcBef>
                <a:spcPct val="0"/>
              </a:spcBef>
              <a:defRPr/>
            </a:pPr>
            <a:r>
              <a:rPr lang="en-US" dirty="0">
                <a:latin typeface="Times New Roman" panose="02020603050405020304" pitchFamily="18" charset="0"/>
                <a:cs typeface="Times New Roman" panose="02020603050405020304" pitchFamily="18" charset="0"/>
              </a:rPr>
              <a:t>Facilitate the reduction of trade and investment barriers;</a:t>
            </a:r>
          </a:p>
          <a:p>
            <a:pPr marL="1028700" lvl="1" algn="just">
              <a:spcBef>
                <a:spcPct val="0"/>
              </a:spcBef>
              <a:defRPr/>
            </a:pPr>
            <a:r>
              <a:rPr lang="en-US" dirty="0">
                <a:latin typeface="Times New Roman" panose="02020603050405020304" pitchFamily="18" charset="0"/>
                <a:cs typeface="Times New Roman" panose="02020603050405020304" pitchFamily="18" charset="0"/>
              </a:rPr>
              <a:t>Facilitate the harmonization of laws and the settlement of disputes;</a:t>
            </a:r>
          </a:p>
          <a:p>
            <a:pPr marL="1028700" lvl="1" algn="just">
              <a:spcBef>
                <a:spcPct val="0"/>
              </a:spcBef>
              <a:defRPr/>
            </a:pPr>
            <a:r>
              <a:rPr lang="en-US" dirty="0">
                <a:latin typeface="Times New Roman" panose="02020603050405020304" pitchFamily="18" charset="0"/>
                <a:cs typeface="Times New Roman" panose="02020603050405020304" pitchFamily="18" charset="0"/>
              </a:rPr>
              <a:t>Govern or influence how national governments treat companies engaged in the conduct of international business.</a:t>
            </a:r>
          </a:p>
        </p:txBody>
      </p:sp>
    </p:spTree>
    <p:extLst>
      <p:ext uri="{BB962C8B-B14F-4D97-AF65-F5344CB8AC3E}">
        <p14:creationId xmlns:p14="http://schemas.microsoft.com/office/powerpoint/2010/main" val="27823170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5724644" cy="461665"/>
          </a:xfrm>
          <a:prstGeom prst="rect">
            <a:avLst/>
          </a:prstGeom>
        </p:spPr>
        <p:txBody>
          <a:bodyPr wrap="none">
            <a:spAutoFit/>
          </a:bodyPr>
          <a:lstStyle/>
          <a:p>
            <a:pPr lvl="0">
              <a:defRPr/>
            </a:pPr>
            <a:r>
              <a:rPr lang="cs-CZ" sz="2400" kern="0" dirty="0" err="1">
                <a:solidFill>
                  <a:srgbClr val="307871"/>
                </a:solidFill>
                <a:latin typeface="Times New Roman"/>
              </a:rPr>
              <a:t>External</a:t>
            </a:r>
            <a:r>
              <a:rPr lang="cs-CZ" sz="2400" kern="0" dirty="0">
                <a:solidFill>
                  <a:srgbClr val="307871"/>
                </a:solidFill>
                <a:latin typeface="Times New Roman"/>
              </a:rPr>
              <a:t> </a:t>
            </a:r>
            <a:r>
              <a:rPr kumimoji="0" lang="cs-CZ" sz="2400" b="0" i="0" u="none" strike="noStrike" kern="0" cap="none" spc="0" normalizeH="0" baseline="0" dirty="0" smtClean="0">
                <a:ln>
                  <a:noFill/>
                </a:ln>
                <a:solidFill>
                  <a:srgbClr val="307871"/>
                </a:solidFill>
                <a:effectLst/>
                <a:uLnTx/>
                <a:uFillTx/>
                <a:latin typeface="Times New Roman"/>
                <a:ea typeface="+mj-ea"/>
                <a:cs typeface="+mj-cs"/>
              </a:rPr>
              <a:t>International Business </a:t>
            </a: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Environment</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1091794"/>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sz="2000" b="1" dirty="0" err="1" smtClean="0">
                <a:latin typeface="Times New Roman" panose="02020603050405020304" pitchFamily="18" charset="0"/>
                <a:cs typeface="Times New Roman" panose="02020603050405020304" pitchFamily="18" charset="0"/>
              </a:rPr>
              <a:t>National</a:t>
            </a:r>
            <a:r>
              <a:rPr lang="cs-CZ" sz="2000" b="1" dirty="0" smtClean="0">
                <a:latin typeface="Times New Roman" panose="02020603050405020304" pitchFamily="18" charset="0"/>
                <a:cs typeface="Times New Roman" panose="02020603050405020304" pitchFamily="18" charset="0"/>
              </a:rPr>
              <a:t>, </a:t>
            </a:r>
            <a:r>
              <a:rPr lang="cs-CZ" sz="2000" b="1" dirty="0" err="1" smtClean="0">
                <a:latin typeface="Times New Roman" panose="02020603050405020304" pitchFamily="18" charset="0"/>
                <a:cs typeface="Times New Roman" panose="02020603050405020304" pitchFamily="18" charset="0"/>
              </a:rPr>
              <a:t>regional</a:t>
            </a:r>
            <a:r>
              <a:rPr lang="cs-CZ" sz="2000" b="1" dirty="0" smtClean="0">
                <a:latin typeface="Times New Roman" panose="02020603050405020304" pitchFamily="18" charset="0"/>
                <a:cs typeface="Times New Roman" panose="02020603050405020304" pitchFamily="18" charset="0"/>
              </a:rPr>
              <a:t>, and </a:t>
            </a:r>
            <a:r>
              <a:rPr lang="cs-CZ" sz="2000" b="1" dirty="0" err="1" smtClean="0">
                <a:latin typeface="Times New Roman" panose="02020603050405020304" pitchFamily="18" charset="0"/>
                <a:cs typeface="Times New Roman" panose="02020603050405020304" pitchFamily="18" charset="0"/>
              </a:rPr>
              <a:t>international</a:t>
            </a:r>
            <a:r>
              <a:rPr lang="cs-CZ" sz="2000" b="1" dirty="0" smtClean="0">
                <a:latin typeface="Times New Roman" panose="02020603050405020304" pitchFamily="18" charset="0"/>
                <a:cs typeface="Times New Roman" panose="02020603050405020304" pitchFamily="18" charset="0"/>
              </a:rPr>
              <a:t> </a:t>
            </a:r>
            <a:r>
              <a:rPr lang="cs-CZ" sz="2000" b="1" dirty="0" err="1" smtClean="0">
                <a:latin typeface="Times New Roman" panose="02020603050405020304" pitchFamily="18" charset="0"/>
                <a:cs typeface="Times New Roman" panose="02020603050405020304" pitchFamily="18" charset="0"/>
              </a:rPr>
              <a:t>influences</a:t>
            </a:r>
            <a:endParaRPr lang="cs-CZ" sz="2000" b="1" dirty="0" smtClean="0">
              <a:latin typeface="Times New Roman" panose="02020603050405020304" pitchFamily="18" charset="0"/>
              <a:cs typeface="Times New Roman" panose="02020603050405020304" pitchFamily="18" charset="0"/>
            </a:endParaRPr>
          </a:p>
          <a:p>
            <a:pPr marL="285750" indent="-285750" algn="just">
              <a:spcBef>
                <a:spcPct val="0"/>
              </a:spcBef>
              <a:defRPr/>
            </a:pPr>
            <a:endParaRPr lang="cs-CZ" sz="2000" dirty="0" smtClean="0">
              <a:latin typeface="Times New Roman" panose="02020603050405020304" pitchFamily="18" charset="0"/>
              <a:cs typeface="Times New Roman" panose="02020603050405020304" pitchFamily="18" charset="0"/>
            </a:endParaRPr>
          </a:p>
          <a:p>
            <a:pPr marL="285750" indent="-285750" algn="just">
              <a:spcBef>
                <a:spcPct val="0"/>
              </a:spcBef>
              <a:defRPr/>
            </a:pPr>
            <a:r>
              <a:rPr lang="en-US" sz="2000" b="1" i="1" dirty="0">
                <a:latin typeface="Times New Roman" panose="02020603050405020304" pitchFamily="18" charset="0"/>
                <a:cs typeface="Times New Roman" panose="02020603050405020304" pitchFamily="18" charset="0"/>
              </a:rPr>
              <a:t>Legal environment</a:t>
            </a:r>
          </a:p>
          <a:p>
            <a:pPr marL="1028700" lvl="1" algn="just">
              <a:spcBef>
                <a:spcPct val="0"/>
              </a:spcBef>
              <a:defRPr/>
            </a:pPr>
            <a:r>
              <a:rPr lang="en-US" sz="2000" dirty="0">
                <a:latin typeface="Times New Roman" panose="02020603050405020304" pitchFamily="18" charset="0"/>
                <a:cs typeface="Times New Roman" panose="02020603050405020304" pitchFamily="18" charset="0"/>
              </a:rPr>
              <a:t>National legal systems</a:t>
            </a:r>
            <a:r>
              <a:rPr lang="cs-CZ" sz="2000" dirty="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a:p>
            <a:pPr marL="1028700" lvl="1" algn="just">
              <a:spcBef>
                <a:spcPct val="0"/>
              </a:spcBef>
              <a:defRPr/>
            </a:pPr>
            <a:r>
              <a:rPr lang="en-US" sz="2000" dirty="0">
                <a:latin typeface="Times New Roman" panose="02020603050405020304" pitchFamily="18" charset="0"/>
                <a:cs typeface="Times New Roman" panose="02020603050405020304" pitchFamily="18" charset="0"/>
              </a:rPr>
              <a:t>Regional law and regulation</a:t>
            </a:r>
            <a:r>
              <a:rPr lang="cs-CZ" sz="2000" dirty="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a:p>
            <a:pPr marL="1028700" lvl="1" algn="just">
              <a:spcBef>
                <a:spcPct val="0"/>
              </a:spcBef>
              <a:defRPr/>
            </a:pPr>
            <a:r>
              <a:rPr lang="en-US" sz="2000" dirty="0">
                <a:latin typeface="Times New Roman" panose="02020603050405020304" pitchFamily="18" charset="0"/>
                <a:cs typeface="Times New Roman" panose="02020603050405020304" pitchFamily="18" charset="0"/>
              </a:rPr>
              <a:t>International law and regulation</a:t>
            </a:r>
            <a:r>
              <a:rPr lang="cs-CZ" sz="2000" dirty="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000" b="1" i="1" dirty="0">
                <a:latin typeface="Times New Roman" panose="02020603050405020304" pitchFamily="18" charset="0"/>
                <a:cs typeface="Times New Roman" panose="02020603050405020304" pitchFamily="18" charset="0"/>
              </a:rPr>
              <a:t>Political environment</a:t>
            </a:r>
          </a:p>
          <a:p>
            <a:pPr marL="1028700" lvl="1" algn="just">
              <a:spcBef>
                <a:spcPct val="0"/>
              </a:spcBef>
              <a:defRPr/>
            </a:pPr>
            <a:r>
              <a:rPr lang="en-US" sz="2000" dirty="0">
                <a:latin typeface="Times New Roman" panose="02020603050405020304" pitchFamily="18" charset="0"/>
                <a:cs typeface="Times New Roman" panose="02020603050405020304" pitchFamily="18" charset="0"/>
              </a:rPr>
              <a:t>National political systems</a:t>
            </a:r>
            <a:r>
              <a:rPr lang="cs-CZ" sz="2000" dirty="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a:p>
            <a:pPr marL="1028700" lvl="1" algn="just">
              <a:spcBef>
                <a:spcPct val="0"/>
              </a:spcBef>
              <a:defRPr/>
            </a:pPr>
            <a:r>
              <a:rPr lang="en-US" sz="2000" dirty="0">
                <a:latin typeface="Times New Roman" panose="02020603050405020304" pitchFamily="18" charset="0"/>
                <a:cs typeface="Times New Roman" panose="02020603050405020304" pitchFamily="18" charset="0"/>
              </a:rPr>
              <a:t>Regional political ties</a:t>
            </a:r>
            <a:r>
              <a:rPr lang="cs-CZ" sz="2000" dirty="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a:p>
            <a:pPr marL="1028700" lvl="1" algn="just">
              <a:spcBef>
                <a:spcPct val="0"/>
              </a:spcBef>
              <a:defRPr/>
            </a:pPr>
            <a:r>
              <a:rPr lang="en-US" sz="2000" dirty="0">
                <a:latin typeface="Times New Roman" panose="02020603050405020304" pitchFamily="18" charset="0"/>
                <a:cs typeface="Times New Roman" panose="02020603050405020304" pitchFamily="18" charset="0"/>
              </a:rPr>
              <a:t>International relations</a:t>
            </a:r>
            <a:r>
              <a:rPr lang="cs-CZ" sz="2000" dirty="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000" b="1" i="1" dirty="0">
                <a:latin typeface="Times New Roman" panose="02020603050405020304" pitchFamily="18" charset="0"/>
                <a:cs typeface="Times New Roman" panose="02020603050405020304" pitchFamily="18" charset="0"/>
              </a:rPr>
              <a:t>Economic environment</a:t>
            </a:r>
          </a:p>
          <a:p>
            <a:pPr marL="1028700" lvl="1" algn="just">
              <a:spcBef>
                <a:spcPct val="0"/>
              </a:spcBef>
              <a:defRPr/>
            </a:pPr>
            <a:r>
              <a:rPr lang="en-US" sz="2000" dirty="0">
                <a:latin typeface="Times New Roman" panose="02020603050405020304" pitchFamily="18" charset="0"/>
                <a:cs typeface="Times New Roman" panose="02020603050405020304" pitchFamily="18" charset="0"/>
              </a:rPr>
              <a:t>National economies and financial regulation</a:t>
            </a:r>
            <a:r>
              <a:rPr lang="cs-CZ" sz="2000" dirty="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a:p>
            <a:pPr marL="1028700" lvl="1" algn="just">
              <a:spcBef>
                <a:spcPct val="0"/>
              </a:spcBef>
              <a:defRPr/>
            </a:pPr>
            <a:r>
              <a:rPr lang="en-US" sz="2000" dirty="0">
                <a:latin typeface="Times New Roman" panose="02020603050405020304" pitchFamily="18" charset="0"/>
                <a:cs typeface="Times New Roman" panose="02020603050405020304" pitchFamily="18" charset="0"/>
              </a:rPr>
              <a:t>Regional economic conditions</a:t>
            </a:r>
            <a:r>
              <a:rPr lang="cs-CZ" sz="2000" dirty="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a:p>
            <a:pPr marL="1028700" lvl="1" algn="just">
              <a:spcBef>
                <a:spcPct val="0"/>
              </a:spcBef>
              <a:defRPr/>
            </a:pPr>
            <a:r>
              <a:rPr lang="en-US" sz="2000" dirty="0">
                <a:latin typeface="Times New Roman" panose="02020603050405020304" pitchFamily="18" charset="0"/>
                <a:cs typeface="Times New Roman" panose="02020603050405020304" pitchFamily="18" charset="0"/>
              </a:rPr>
              <a:t>International economic trends.</a:t>
            </a:r>
          </a:p>
          <a:p>
            <a:pPr marL="285750" indent="-285750" algn="just">
              <a:spcBef>
                <a:spcPct val="0"/>
              </a:spcBef>
              <a:defRPr/>
            </a:pPr>
            <a:r>
              <a:rPr lang="en-US" sz="2000" b="1" i="1" dirty="0">
                <a:latin typeface="Times New Roman" panose="02020603050405020304" pitchFamily="18" charset="0"/>
                <a:cs typeface="Times New Roman" panose="02020603050405020304" pitchFamily="18" charset="0"/>
              </a:rPr>
              <a:t>Cultural environment</a:t>
            </a:r>
          </a:p>
          <a:p>
            <a:pPr marL="1028700" lvl="1" algn="just">
              <a:spcBef>
                <a:spcPct val="0"/>
              </a:spcBef>
              <a:defRPr/>
            </a:pPr>
            <a:r>
              <a:rPr lang="en-US" sz="2000" dirty="0">
                <a:latin typeface="Times New Roman" panose="02020603050405020304" pitchFamily="18" charset="0"/>
                <a:cs typeface="Times New Roman" panose="02020603050405020304" pitchFamily="18" charset="0"/>
              </a:rPr>
              <a:t>National cultures</a:t>
            </a:r>
            <a:r>
              <a:rPr lang="cs-CZ" sz="2000" dirty="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a:p>
            <a:pPr marL="1028700" lvl="1" algn="just">
              <a:spcBef>
                <a:spcPct val="0"/>
              </a:spcBef>
              <a:defRPr/>
            </a:pPr>
            <a:r>
              <a:rPr lang="en-US" sz="2000" dirty="0">
                <a:latin typeface="Times New Roman" panose="02020603050405020304" pitchFamily="18" charset="0"/>
                <a:cs typeface="Times New Roman" panose="02020603050405020304" pitchFamily="18" charset="0"/>
              </a:rPr>
              <a:t>Different languages</a:t>
            </a:r>
            <a:r>
              <a:rPr lang="cs-CZ" sz="2000" dirty="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a:p>
            <a:pPr marL="1028700" lvl="1" algn="just">
              <a:spcBef>
                <a:spcPct val="0"/>
              </a:spcBef>
              <a:defRPr/>
            </a:pPr>
            <a:r>
              <a:rPr lang="en-US" sz="2000" dirty="0">
                <a:latin typeface="Times New Roman" panose="02020603050405020304" pitchFamily="18" charset="0"/>
                <a:cs typeface="Times New Roman" panose="02020603050405020304" pitchFamily="18" charset="0"/>
              </a:rPr>
              <a:t>National social groupings</a:t>
            </a:r>
            <a:r>
              <a:rPr lang="cs-CZ" sz="2000" dirty="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a:p>
            <a:pPr marL="1028700" lvl="1" algn="just">
              <a:spcBef>
                <a:spcPct val="0"/>
              </a:spcBef>
              <a:defRPr/>
            </a:pPr>
            <a:r>
              <a:rPr lang="en-US" sz="2000" dirty="0">
                <a:latin typeface="Times New Roman" panose="02020603050405020304" pitchFamily="18" charset="0"/>
                <a:cs typeface="Times New Roman" panose="02020603050405020304" pitchFamily="18" charset="0"/>
              </a:rPr>
              <a:t>Changing cultural preferences due to international influences</a:t>
            </a:r>
            <a:r>
              <a:rPr lang="cs-CZ" sz="2000" dirty="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043981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5724644" cy="461665"/>
          </a:xfrm>
          <a:prstGeom prst="rect">
            <a:avLst/>
          </a:prstGeom>
        </p:spPr>
        <p:txBody>
          <a:bodyPr wrap="none">
            <a:spAutoFit/>
          </a:bodyPr>
          <a:lstStyle/>
          <a:p>
            <a:pPr lvl="0">
              <a:defRPr/>
            </a:pPr>
            <a:r>
              <a:rPr lang="cs-CZ" sz="2400" kern="0" dirty="0" err="1">
                <a:solidFill>
                  <a:srgbClr val="307871"/>
                </a:solidFill>
                <a:latin typeface="Times New Roman"/>
              </a:rPr>
              <a:t>External</a:t>
            </a:r>
            <a:r>
              <a:rPr lang="cs-CZ" sz="2400" kern="0" dirty="0">
                <a:solidFill>
                  <a:srgbClr val="307871"/>
                </a:solidFill>
                <a:latin typeface="Times New Roman"/>
              </a:rPr>
              <a:t> </a:t>
            </a:r>
            <a:r>
              <a:rPr kumimoji="0" lang="cs-CZ" sz="2400" b="0" i="0" u="none" strike="noStrike" kern="0" cap="none" spc="0" normalizeH="0" baseline="0" dirty="0" smtClean="0">
                <a:ln>
                  <a:noFill/>
                </a:ln>
                <a:solidFill>
                  <a:srgbClr val="307871"/>
                </a:solidFill>
                <a:effectLst/>
                <a:uLnTx/>
                <a:uFillTx/>
                <a:latin typeface="Times New Roman"/>
                <a:ea typeface="+mj-ea"/>
                <a:cs typeface="+mj-cs"/>
              </a:rPr>
              <a:t>International Business </a:t>
            </a: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Environment</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1091794"/>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sz="2400" b="1" dirty="0" err="1" smtClean="0">
                <a:latin typeface="Times New Roman" panose="02020603050405020304" pitchFamily="18" charset="0"/>
                <a:cs typeface="Times New Roman" panose="02020603050405020304" pitchFamily="18" charset="0"/>
              </a:rPr>
              <a:t>Complicating</a:t>
            </a:r>
            <a:r>
              <a:rPr lang="cs-CZ" sz="2400" b="1" dirty="0" smtClean="0">
                <a:latin typeface="Times New Roman" panose="02020603050405020304" pitchFamily="18" charset="0"/>
                <a:cs typeface="Times New Roman" panose="02020603050405020304" pitchFamily="18" charset="0"/>
              </a:rPr>
              <a:t> </a:t>
            </a:r>
            <a:r>
              <a:rPr lang="cs-CZ" sz="2400" b="1" dirty="0" err="1" smtClean="0">
                <a:latin typeface="Times New Roman" panose="02020603050405020304" pitchFamily="18" charset="0"/>
                <a:cs typeface="Times New Roman" panose="02020603050405020304" pitchFamily="18" charset="0"/>
              </a:rPr>
              <a:t>elements</a:t>
            </a:r>
            <a:endParaRPr lang="cs-CZ" sz="2400" b="1" dirty="0" smtClean="0">
              <a:latin typeface="Times New Roman" panose="02020603050405020304" pitchFamily="18" charset="0"/>
              <a:cs typeface="Times New Roman" panose="02020603050405020304" pitchFamily="18" charset="0"/>
            </a:endParaRPr>
          </a:p>
          <a:p>
            <a:pPr marL="285750" indent="-285750" algn="just">
              <a:spcBef>
                <a:spcPct val="0"/>
              </a:spcBef>
              <a:defRPr/>
            </a:pPr>
            <a:endParaRPr lang="cs-CZ" sz="2400" dirty="0" smtClean="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The complicating elements of the international business environment are the differences in legal, financial, political, economic and social systems in different countries, which include differences in currencies, laws, languages and cultures.</a:t>
            </a:r>
          </a:p>
          <a:p>
            <a:pPr marL="285750" indent="-285750" algn="just">
              <a:spcBef>
                <a:spcPct val="0"/>
              </a:spcBef>
              <a:defRPr/>
            </a:pPr>
            <a:endParaRPr lang="en-US"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These elements can be grouped into two sub-categories:</a:t>
            </a:r>
          </a:p>
          <a:p>
            <a:pPr marL="1028700" lvl="1" algn="just">
              <a:spcBef>
                <a:spcPct val="0"/>
              </a:spcBef>
              <a:defRPr/>
            </a:pPr>
            <a:r>
              <a:rPr lang="en-US" dirty="0">
                <a:latin typeface="Times New Roman" panose="02020603050405020304" pitchFamily="18" charset="0"/>
                <a:cs typeface="Times New Roman" panose="02020603050405020304" pitchFamily="18" charset="0"/>
              </a:rPr>
              <a:t>Systemic differences;</a:t>
            </a:r>
          </a:p>
          <a:p>
            <a:pPr marL="1028700" lvl="1" algn="just">
              <a:spcBef>
                <a:spcPct val="0"/>
              </a:spcBef>
              <a:defRPr/>
            </a:pPr>
            <a:r>
              <a:rPr lang="en-US" dirty="0">
                <a:latin typeface="Times New Roman" panose="02020603050405020304" pitchFamily="18" charset="0"/>
                <a:cs typeface="Times New Roman" panose="02020603050405020304" pitchFamily="18" charset="0"/>
              </a:rPr>
              <a:t>Cultural differences.</a:t>
            </a:r>
          </a:p>
          <a:p>
            <a:pPr marL="285750" indent="-285750" algn="just">
              <a:spcBef>
                <a:spcPct val="0"/>
              </a:spcBef>
              <a:defRPr/>
            </a:pPr>
            <a:endParaRPr lang="en-US"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Systemic and cultural differences neither regulate nor facilitate the conduct of international business. These differences can, however, make the conduct of international business more complex and difficult than the conduct of domestic business.</a:t>
            </a:r>
          </a:p>
        </p:txBody>
      </p:sp>
    </p:spTree>
    <p:extLst>
      <p:ext uri="{BB962C8B-B14F-4D97-AF65-F5344CB8AC3E}">
        <p14:creationId xmlns:p14="http://schemas.microsoft.com/office/powerpoint/2010/main" val="2825075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5639685"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Internal</a:t>
            </a:r>
            <a:r>
              <a:rPr kumimoji="0" lang="cs-CZ" sz="2400" b="0" i="0" u="none" strike="noStrike" kern="0" cap="none" spc="0" normalizeH="0" baseline="0" dirty="0" smtClean="0">
                <a:ln>
                  <a:noFill/>
                </a:ln>
                <a:solidFill>
                  <a:srgbClr val="307871"/>
                </a:solidFill>
                <a:effectLst/>
                <a:uLnTx/>
                <a:uFillTx/>
                <a:latin typeface="Times New Roman"/>
                <a:ea typeface="+mj-ea"/>
                <a:cs typeface="+mj-cs"/>
              </a:rPr>
              <a:t> International Business </a:t>
            </a: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Environment</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1091794"/>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Internal environment includes internal factors of the organizations which can be controlled by organizations. It refers to environment within the organization.</a:t>
            </a:r>
          </a:p>
          <a:p>
            <a:pPr marL="285750" indent="-285750" algn="just">
              <a:spcBef>
                <a:spcPct val="0"/>
              </a:spcBef>
              <a:defRPr/>
            </a:pPr>
            <a:endParaRPr lang="en-US"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Internal environment includes objectives of organization, managerial policies, departments of the organization, management and employees of the organization, labor management relationship, brand image and corporate images, </a:t>
            </a:r>
            <a:r>
              <a:rPr lang="en-US" sz="2400" dirty="0" err="1">
                <a:latin typeface="Times New Roman" panose="02020603050405020304" pitchFamily="18" charset="0"/>
                <a:cs typeface="Times New Roman" panose="02020603050405020304" pitchFamily="18" charset="0"/>
              </a:rPr>
              <a:t>phys</a:t>
            </a:r>
            <a:r>
              <a:rPr lang="cs-CZ" sz="2400" dirty="0">
                <a:latin typeface="Times New Roman" panose="02020603050405020304" pitchFamily="18" charset="0"/>
                <a:cs typeface="Times New Roman" panose="02020603050405020304" pitchFamily="18" charset="0"/>
              </a:rPr>
              <a:t>i</a:t>
            </a:r>
            <a:r>
              <a:rPr lang="en-US" sz="2400" dirty="0" err="1">
                <a:latin typeface="Times New Roman" panose="02020603050405020304" pitchFamily="18" charset="0"/>
                <a:cs typeface="Times New Roman" panose="02020603050405020304" pitchFamily="18" charset="0"/>
              </a:rPr>
              <a:t>cal</a:t>
            </a:r>
            <a:r>
              <a:rPr lang="en-US" sz="2400" dirty="0">
                <a:latin typeface="Times New Roman" panose="02020603050405020304" pitchFamily="18" charset="0"/>
                <a:cs typeface="Times New Roman" panose="02020603050405020304" pitchFamily="18" charset="0"/>
              </a:rPr>
              <a:t> resources etc.</a:t>
            </a:r>
          </a:p>
          <a:p>
            <a:pPr marL="285750" indent="-285750" algn="just">
              <a:spcBef>
                <a:spcPct val="0"/>
              </a:spcBef>
              <a:defRPr/>
            </a:pPr>
            <a:endParaRPr lang="en-US"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In the study of internal environment of transnational enterprises, attention will be paid to some selected topics.</a:t>
            </a:r>
          </a:p>
        </p:txBody>
      </p:sp>
    </p:spTree>
    <p:extLst>
      <p:ext uri="{BB962C8B-B14F-4D97-AF65-F5344CB8AC3E}">
        <p14:creationId xmlns:p14="http://schemas.microsoft.com/office/powerpoint/2010/main" val="26803709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5639685"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Internal</a:t>
            </a:r>
            <a:r>
              <a:rPr kumimoji="0" lang="cs-CZ" sz="2400" b="0" i="0" u="none" strike="noStrike" kern="0" cap="none" spc="0" normalizeH="0" baseline="0" dirty="0" smtClean="0">
                <a:ln>
                  <a:noFill/>
                </a:ln>
                <a:solidFill>
                  <a:srgbClr val="307871"/>
                </a:solidFill>
                <a:effectLst/>
                <a:uLnTx/>
                <a:uFillTx/>
                <a:latin typeface="Times New Roman"/>
                <a:ea typeface="+mj-ea"/>
                <a:cs typeface="+mj-cs"/>
              </a:rPr>
              <a:t> International Business </a:t>
            </a: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Environment</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957040"/>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sz="2400" b="1" dirty="0" err="1" smtClean="0">
                <a:latin typeface="Times New Roman" panose="02020603050405020304" pitchFamily="18" charset="0"/>
                <a:cs typeface="Times New Roman" panose="02020603050405020304" pitchFamily="18" charset="0"/>
              </a:rPr>
              <a:t>Strategies</a:t>
            </a:r>
            <a:r>
              <a:rPr lang="cs-CZ" sz="2400" b="1" dirty="0" smtClean="0">
                <a:latin typeface="Times New Roman" panose="02020603050405020304" pitchFamily="18" charset="0"/>
                <a:cs typeface="Times New Roman" panose="02020603050405020304" pitchFamily="18" charset="0"/>
              </a:rPr>
              <a:t> </a:t>
            </a:r>
            <a:r>
              <a:rPr lang="cs-CZ" sz="2400" b="1" dirty="0" err="1" smtClean="0">
                <a:latin typeface="Times New Roman" panose="02020603050405020304" pitchFamily="18" charset="0"/>
                <a:cs typeface="Times New Roman" panose="02020603050405020304" pitchFamily="18" charset="0"/>
              </a:rPr>
              <a:t>of</a:t>
            </a:r>
            <a:r>
              <a:rPr lang="cs-CZ" sz="2400" b="1" dirty="0" smtClean="0">
                <a:latin typeface="Times New Roman" panose="02020603050405020304" pitchFamily="18" charset="0"/>
                <a:cs typeface="Times New Roman" panose="02020603050405020304" pitchFamily="18" charset="0"/>
              </a:rPr>
              <a:t> </a:t>
            </a:r>
            <a:r>
              <a:rPr lang="cs-CZ" sz="2400" b="1" dirty="0" err="1" smtClean="0">
                <a:latin typeface="Times New Roman" panose="02020603050405020304" pitchFamily="18" charset="0"/>
                <a:cs typeface="Times New Roman" panose="02020603050405020304" pitchFamily="18" charset="0"/>
              </a:rPr>
              <a:t>international</a:t>
            </a:r>
            <a:r>
              <a:rPr lang="cs-CZ" sz="2400" b="1" dirty="0" smtClean="0">
                <a:latin typeface="Times New Roman" panose="02020603050405020304" pitchFamily="18" charset="0"/>
                <a:cs typeface="Times New Roman" panose="02020603050405020304" pitchFamily="18" charset="0"/>
              </a:rPr>
              <a:t> </a:t>
            </a:r>
            <a:r>
              <a:rPr lang="cs-CZ" sz="2400" b="1" dirty="0" err="1" smtClean="0">
                <a:latin typeface="Times New Roman" panose="02020603050405020304" pitchFamily="18" charset="0"/>
                <a:cs typeface="Times New Roman" panose="02020603050405020304" pitchFamily="18" charset="0"/>
              </a:rPr>
              <a:t>companies</a:t>
            </a:r>
            <a:endParaRPr lang="cs-CZ" sz="2400" b="1" dirty="0" smtClean="0">
              <a:latin typeface="Times New Roman" panose="02020603050405020304" pitchFamily="18" charset="0"/>
              <a:cs typeface="Times New Roman" panose="02020603050405020304" pitchFamily="18" charset="0"/>
            </a:endParaRPr>
          </a:p>
          <a:p>
            <a:pPr marL="0" indent="0" algn="just">
              <a:spcBef>
                <a:spcPct val="0"/>
              </a:spcBef>
              <a:buNone/>
              <a:defRPr/>
            </a:pPr>
            <a:endParaRPr lang="cs-CZ" sz="2400" b="1" dirty="0" smtClean="0">
              <a:latin typeface="Times New Roman" panose="02020603050405020304" pitchFamily="18" charset="0"/>
              <a:cs typeface="Times New Roman" panose="02020603050405020304" pitchFamily="18" charset="0"/>
            </a:endParaRPr>
          </a:p>
          <a:p>
            <a:pPr marL="285750" indent="-285750" algn="just">
              <a:spcBef>
                <a:spcPct val="0"/>
              </a:spcBef>
              <a:defRPr/>
            </a:pPr>
            <a:r>
              <a:rPr lang="en-US" sz="2300" b="1" i="1" dirty="0" smtClean="0">
                <a:latin typeface="Times New Roman" panose="02020603050405020304" pitchFamily="18" charset="0"/>
                <a:cs typeface="Times New Roman" panose="02020603050405020304" pitchFamily="18" charset="0"/>
              </a:rPr>
              <a:t>International </a:t>
            </a:r>
            <a:r>
              <a:rPr lang="en-US" sz="2300" b="1" i="1" dirty="0">
                <a:latin typeface="Times New Roman" panose="02020603050405020304" pitchFamily="18" charset="0"/>
                <a:cs typeface="Times New Roman" panose="02020603050405020304" pitchFamily="18" charset="0"/>
              </a:rPr>
              <a:t>strategy </a:t>
            </a:r>
            <a:r>
              <a:rPr lang="en-US" sz="2300" dirty="0">
                <a:latin typeface="Times New Roman" panose="02020603050405020304" pitchFamily="18" charset="0"/>
                <a:cs typeface="Times New Roman" panose="02020603050405020304" pitchFamily="18" charset="0"/>
              </a:rPr>
              <a:t>– core competencies are centralized and other activities are decentralized.</a:t>
            </a:r>
          </a:p>
          <a:p>
            <a:pPr marL="285750" indent="-285750" algn="just">
              <a:spcBef>
                <a:spcPct val="0"/>
              </a:spcBef>
              <a:defRPr/>
            </a:pPr>
            <a:endParaRPr lang="en-US" sz="23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300" b="1" i="1" dirty="0">
                <a:latin typeface="Times New Roman" panose="02020603050405020304" pitchFamily="18" charset="0"/>
                <a:cs typeface="Times New Roman" panose="02020603050405020304" pitchFamily="18" charset="0"/>
              </a:rPr>
              <a:t>Multi-domestic strategy </a:t>
            </a:r>
            <a:r>
              <a:rPr lang="en-US" sz="2300" dirty="0">
                <a:latin typeface="Times New Roman" panose="02020603050405020304" pitchFamily="18" charset="0"/>
                <a:cs typeface="Times New Roman" panose="02020603050405020304" pitchFamily="18" charset="0"/>
              </a:rPr>
              <a:t>– the </a:t>
            </a:r>
            <a:r>
              <a:rPr lang="en-US" altLang="cs-CZ" sz="2300" dirty="0">
                <a:latin typeface="Times New Roman" panose="02020603050405020304" pitchFamily="18" charset="0"/>
                <a:cs typeface="Times New Roman" panose="02020603050405020304" pitchFamily="18" charset="0"/>
              </a:rPr>
              <a:t>organization</a:t>
            </a:r>
            <a:r>
              <a:rPr lang="en-US" sz="2300" dirty="0">
                <a:latin typeface="Times New Roman" panose="02020603050405020304" pitchFamily="18" charset="0"/>
                <a:cs typeface="Times New Roman" panose="02020603050405020304" pitchFamily="18" charset="0"/>
              </a:rPr>
              <a:t> has operations in more than one country. The goal of the strategy is to optimize local competitive advantages, revenues and profits.</a:t>
            </a:r>
          </a:p>
          <a:p>
            <a:pPr marL="285750" indent="-285750" algn="just">
              <a:spcBef>
                <a:spcPct val="0"/>
              </a:spcBef>
              <a:defRPr/>
            </a:pPr>
            <a:endParaRPr lang="en-US" sz="23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300" b="1" i="1" dirty="0">
                <a:latin typeface="Times New Roman" panose="02020603050405020304" pitchFamily="18" charset="0"/>
                <a:cs typeface="Times New Roman" panose="02020603050405020304" pitchFamily="18" charset="0"/>
              </a:rPr>
              <a:t>Global strategy </a:t>
            </a:r>
            <a:r>
              <a:rPr lang="en-US" sz="2300" dirty="0">
                <a:latin typeface="Times New Roman" panose="02020603050405020304" pitchFamily="18" charset="0"/>
                <a:cs typeface="Times New Roman" panose="02020603050405020304" pitchFamily="18" charset="0"/>
              </a:rPr>
              <a:t>– the </a:t>
            </a:r>
            <a:r>
              <a:rPr lang="en-US" altLang="cs-CZ" sz="2300" dirty="0">
                <a:latin typeface="Times New Roman" panose="02020603050405020304" pitchFamily="18" charset="0"/>
                <a:cs typeface="Times New Roman" panose="02020603050405020304" pitchFamily="18" charset="0"/>
              </a:rPr>
              <a:t>organization</a:t>
            </a:r>
            <a:r>
              <a:rPr lang="en-US" sz="2300" dirty="0">
                <a:latin typeface="Times New Roman" panose="02020603050405020304" pitchFamily="18" charset="0"/>
                <a:cs typeface="Times New Roman" panose="02020603050405020304" pitchFamily="18" charset="0"/>
              </a:rPr>
              <a:t> has integrated operations in more than one country. A global strategy seeks to maximize worldwide performance through sharing and integration.</a:t>
            </a:r>
          </a:p>
          <a:p>
            <a:pPr marL="285750" indent="-285750" algn="just">
              <a:spcBef>
                <a:spcPct val="0"/>
              </a:spcBef>
              <a:defRPr/>
            </a:pPr>
            <a:endParaRPr lang="en-US" sz="23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300" b="1" i="1" dirty="0">
                <a:latin typeface="Times New Roman" panose="02020603050405020304" pitchFamily="18" charset="0"/>
                <a:cs typeface="Times New Roman" panose="02020603050405020304" pitchFamily="18" charset="0"/>
              </a:rPr>
              <a:t>Transnational strategy </a:t>
            </a:r>
            <a:r>
              <a:rPr lang="en-US" sz="2300" dirty="0">
                <a:latin typeface="Times New Roman" panose="02020603050405020304" pitchFamily="18" charset="0"/>
                <a:cs typeface="Times New Roman" panose="02020603050405020304" pitchFamily="18" charset="0"/>
              </a:rPr>
              <a:t>– is typically a global matrix that seeks to be both locally responsive and efficient. This strategy is based on the simultaneous attainment of location and experience curve economies, local responsiveness and global learning.</a:t>
            </a:r>
          </a:p>
        </p:txBody>
      </p:sp>
    </p:spTree>
    <p:extLst>
      <p:ext uri="{BB962C8B-B14F-4D97-AF65-F5344CB8AC3E}">
        <p14:creationId xmlns:p14="http://schemas.microsoft.com/office/powerpoint/2010/main" val="8437109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1704313"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Introduction</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1078225"/>
            <a:ext cx="10066762" cy="455390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International business environment is the sum of the governmental, intergovernmental and systematic factors that:</a:t>
            </a:r>
          </a:p>
          <a:p>
            <a:pPr marL="1028700" lvl="1" algn="just">
              <a:spcBef>
                <a:spcPct val="0"/>
              </a:spcBef>
              <a:defRPr/>
            </a:pPr>
            <a:r>
              <a:rPr lang="en-US" dirty="0">
                <a:latin typeface="Times New Roman" panose="02020603050405020304" pitchFamily="18" charset="0"/>
                <a:cs typeface="Times New Roman" panose="02020603050405020304" pitchFamily="18" charset="0"/>
              </a:rPr>
              <a:t>govern or influence the conduct of international business</a:t>
            </a:r>
            <a:r>
              <a:rPr lang="cs-CZ" dirty="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marL="1028700" lvl="1" algn="just">
              <a:spcBef>
                <a:spcPct val="0"/>
              </a:spcBef>
              <a:defRPr/>
            </a:pPr>
            <a:r>
              <a:rPr lang="en-US" dirty="0">
                <a:latin typeface="Times New Roman" panose="02020603050405020304" pitchFamily="18" charset="0"/>
                <a:cs typeface="Times New Roman" panose="02020603050405020304" pitchFamily="18" charset="0"/>
              </a:rPr>
              <a:t>are not present in domestic business environments.</a:t>
            </a:r>
          </a:p>
          <a:p>
            <a:pPr marL="285750" indent="-285750" algn="just">
              <a:spcBef>
                <a:spcPct val="0"/>
              </a:spcBef>
              <a:defRPr/>
            </a:pPr>
            <a:endParaRPr lang="en-US"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International entrepreneurial activities are provided in the context of diverse environmental influences.</a:t>
            </a:r>
          </a:p>
          <a:p>
            <a:pPr marL="285750" indent="-285750" algn="just">
              <a:spcBef>
                <a:spcPct val="0"/>
              </a:spcBef>
              <a:defRPr/>
            </a:pPr>
            <a:endParaRPr lang="en-US"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International business environment presents an array of both governmental and non-governmental players which impact on transnational corporations. They include national and regional authorities, as well as formal and informal international organizations.</a:t>
            </a:r>
          </a:p>
          <a:p>
            <a:pPr marL="0" indent="0" algn="just">
              <a:spcBef>
                <a:spcPct val="0"/>
              </a:spcBef>
              <a:buNone/>
              <a:defRPr/>
            </a:pPr>
            <a:endParaRPr lang="en-US" altLang="cs-CZ" sz="2400" dirty="0">
              <a:latin typeface="Times New Roman" panose="02020603050405020304" pitchFamily="18" charset="0"/>
              <a:cs typeface="Times New Roman" panose="02020603050405020304" pitchFamily="18" charset="0"/>
            </a:endParaRPr>
          </a:p>
          <a:p>
            <a:pPr marL="342900" indent="-342900" algn="just">
              <a:spcBef>
                <a:spcPct val="0"/>
              </a:spcBef>
              <a:defRPr/>
            </a:pPr>
            <a:endParaRPr lang="cs-CZ"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794885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5639685"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Internal</a:t>
            </a:r>
            <a:r>
              <a:rPr kumimoji="0" lang="cs-CZ" sz="2400" b="0" i="0" u="none" strike="noStrike" kern="0" cap="none" spc="0" normalizeH="0" baseline="0" dirty="0" smtClean="0">
                <a:ln>
                  <a:noFill/>
                </a:ln>
                <a:solidFill>
                  <a:srgbClr val="307871"/>
                </a:solidFill>
                <a:effectLst/>
                <a:uLnTx/>
                <a:uFillTx/>
                <a:latin typeface="Times New Roman"/>
                <a:ea typeface="+mj-ea"/>
                <a:cs typeface="+mj-cs"/>
              </a:rPr>
              <a:t> International Business </a:t>
            </a: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Environment</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957040"/>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endParaRPr lang="en-US" sz="2300" dirty="0">
              <a:latin typeface="Times New Roman" panose="02020603050405020304" pitchFamily="18" charset="0"/>
              <a:cs typeface="Times New Roman" panose="02020603050405020304" pitchFamily="18" charset="0"/>
            </a:endParaRPr>
          </a:p>
        </p:txBody>
      </p:sp>
      <p:graphicFrame>
        <p:nvGraphicFramePr>
          <p:cNvPr id="6" name="Zástupný symbol pro obsah 8"/>
          <p:cNvGraphicFramePr>
            <a:graphicFrameLocks/>
          </p:cNvGraphicFramePr>
          <p:nvPr>
            <p:extLst>
              <p:ext uri="{D42A27DB-BD31-4B8C-83A1-F6EECF244321}">
                <p14:modId xmlns:p14="http://schemas.microsoft.com/office/powerpoint/2010/main" val="3604801102"/>
              </p:ext>
            </p:extLst>
          </p:nvPr>
        </p:nvGraphicFramePr>
        <p:xfrm>
          <a:off x="699341" y="957040"/>
          <a:ext cx="8350620" cy="5303520"/>
        </p:xfrm>
        <a:graphic>
          <a:graphicData uri="http://schemas.openxmlformats.org/drawingml/2006/table">
            <a:tbl>
              <a:tblPr firstRow="1" bandRow="1">
                <a:tableStyleId>{5C22544A-7EE6-4342-B048-85BDC9FD1C3A}</a:tableStyleId>
              </a:tblPr>
              <a:tblGrid>
                <a:gridCol w="1670124">
                  <a:extLst>
                    <a:ext uri="{9D8B030D-6E8A-4147-A177-3AD203B41FA5}">
                      <a16:colId xmlns:a16="http://schemas.microsoft.com/office/drawing/2014/main" val="20000"/>
                    </a:ext>
                  </a:extLst>
                </a:gridCol>
                <a:gridCol w="1670124">
                  <a:extLst>
                    <a:ext uri="{9D8B030D-6E8A-4147-A177-3AD203B41FA5}">
                      <a16:colId xmlns:a16="http://schemas.microsoft.com/office/drawing/2014/main" val="20001"/>
                    </a:ext>
                  </a:extLst>
                </a:gridCol>
                <a:gridCol w="1670124">
                  <a:extLst>
                    <a:ext uri="{9D8B030D-6E8A-4147-A177-3AD203B41FA5}">
                      <a16:colId xmlns:a16="http://schemas.microsoft.com/office/drawing/2014/main" val="20002"/>
                    </a:ext>
                  </a:extLst>
                </a:gridCol>
                <a:gridCol w="1670124">
                  <a:extLst>
                    <a:ext uri="{9D8B030D-6E8A-4147-A177-3AD203B41FA5}">
                      <a16:colId xmlns:a16="http://schemas.microsoft.com/office/drawing/2014/main" val="20003"/>
                    </a:ext>
                  </a:extLst>
                </a:gridCol>
                <a:gridCol w="1670124">
                  <a:extLst>
                    <a:ext uri="{9D8B030D-6E8A-4147-A177-3AD203B41FA5}">
                      <a16:colId xmlns:a16="http://schemas.microsoft.com/office/drawing/2014/main" val="20004"/>
                    </a:ext>
                  </a:extLst>
                </a:gridCol>
              </a:tblGrid>
              <a:tr h="370840">
                <a:tc>
                  <a:txBody>
                    <a:bodyPr/>
                    <a:lstStyle/>
                    <a:p>
                      <a:r>
                        <a:rPr lang="en-US" sz="1800" noProof="0" dirty="0" smtClean="0">
                          <a:latin typeface="Times New Roman" panose="02020603050405020304" pitchFamily="18" charset="0"/>
                          <a:cs typeface="Times New Roman" panose="02020603050405020304" pitchFamily="18" charset="0"/>
                        </a:rPr>
                        <a:t>Structure</a:t>
                      </a:r>
                      <a:r>
                        <a:rPr lang="en-US" sz="1800" baseline="0" noProof="0" dirty="0" smtClean="0">
                          <a:latin typeface="Times New Roman" panose="02020603050405020304" pitchFamily="18" charset="0"/>
                          <a:cs typeface="Times New Roman" panose="02020603050405020304" pitchFamily="18" charset="0"/>
                        </a:rPr>
                        <a:t> and controls</a:t>
                      </a:r>
                      <a:endParaRPr lang="en-US" sz="1800" noProof="0" dirty="0">
                        <a:latin typeface="Times New Roman" panose="02020603050405020304" pitchFamily="18" charset="0"/>
                        <a:cs typeface="Times New Roman" panose="02020603050405020304" pitchFamily="18" charset="0"/>
                      </a:endParaRPr>
                    </a:p>
                  </a:txBody>
                  <a:tcPr/>
                </a:tc>
                <a:tc>
                  <a:txBody>
                    <a:bodyPr/>
                    <a:lstStyle/>
                    <a:p>
                      <a:r>
                        <a:rPr lang="en-US" sz="1800" noProof="0" smtClean="0">
                          <a:latin typeface="Times New Roman" panose="02020603050405020304" pitchFamily="18" charset="0"/>
                          <a:cs typeface="Times New Roman" panose="02020603050405020304" pitchFamily="18" charset="0"/>
                        </a:rPr>
                        <a:t>International</a:t>
                      </a:r>
                      <a:endParaRPr lang="en-US" sz="1800" noProof="0">
                        <a:latin typeface="Times New Roman" panose="02020603050405020304" pitchFamily="18" charset="0"/>
                        <a:cs typeface="Times New Roman" panose="02020603050405020304" pitchFamily="18" charset="0"/>
                      </a:endParaRPr>
                    </a:p>
                  </a:txBody>
                  <a:tcPr/>
                </a:tc>
                <a:tc>
                  <a:txBody>
                    <a:bodyPr/>
                    <a:lstStyle/>
                    <a:p>
                      <a:r>
                        <a:rPr lang="en-US" sz="1800" noProof="0" smtClean="0">
                          <a:latin typeface="Times New Roman" panose="02020603050405020304" pitchFamily="18" charset="0"/>
                          <a:cs typeface="Times New Roman" panose="02020603050405020304" pitchFamily="18" charset="0"/>
                        </a:rPr>
                        <a:t>Multi-domestic</a:t>
                      </a:r>
                      <a:endParaRPr lang="en-US" sz="1800" noProof="0">
                        <a:latin typeface="Times New Roman" panose="02020603050405020304" pitchFamily="18" charset="0"/>
                        <a:cs typeface="Times New Roman" panose="02020603050405020304" pitchFamily="18" charset="0"/>
                      </a:endParaRPr>
                    </a:p>
                  </a:txBody>
                  <a:tcPr/>
                </a:tc>
                <a:tc>
                  <a:txBody>
                    <a:bodyPr/>
                    <a:lstStyle/>
                    <a:p>
                      <a:r>
                        <a:rPr lang="en-US" sz="1800" noProof="0" smtClean="0">
                          <a:latin typeface="Times New Roman" panose="02020603050405020304" pitchFamily="18" charset="0"/>
                          <a:cs typeface="Times New Roman" panose="02020603050405020304" pitchFamily="18" charset="0"/>
                        </a:rPr>
                        <a:t>Global</a:t>
                      </a:r>
                      <a:endParaRPr lang="en-US" sz="1800" noProof="0">
                        <a:latin typeface="Times New Roman" panose="02020603050405020304" pitchFamily="18" charset="0"/>
                        <a:cs typeface="Times New Roman" panose="02020603050405020304" pitchFamily="18" charset="0"/>
                      </a:endParaRPr>
                    </a:p>
                  </a:txBody>
                  <a:tcPr/>
                </a:tc>
                <a:tc>
                  <a:txBody>
                    <a:bodyPr/>
                    <a:lstStyle/>
                    <a:p>
                      <a:r>
                        <a:rPr lang="en-US" sz="1800" noProof="0" smtClean="0">
                          <a:latin typeface="Times New Roman" panose="02020603050405020304" pitchFamily="18" charset="0"/>
                          <a:cs typeface="Times New Roman" panose="02020603050405020304" pitchFamily="18" charset="0"/>
                        </a:rPr>
                        <a:t>Transnational </a:t>
                      </a:r>
                      <a:endParaRPr lang="en-US" sz="1800" noProof="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0"/>
                  </a:ext>
                </a:extLst>
              </a:tr>
              <a:tr h="370840">
                <a:tc>
                  <a:txBody>
                    <a:bodyPr/>
                    <a:lstStyle/>
                    <a:p>
                      <a:r>
                        <a:rPr lang="en-US" sz="1800" noProof="0" smtClean="0">
                          <a:latin typeface="Times New Roman" panose="02020603050405020304" pitchFamily="18" charset="0"/>
                          <a:cs typeface="Times New Roman" panose="02020603050405020304" pitchFamily="18" charset="0"/>
                        </a:rPr>
                        <a:t>Vertical differentiation</a:t>
                      </a:r>
                      <a:endParaRPr lang="en-US" sz="1800" noProof="0">
                        <a:latin typeface="Times New Roman" panose="02020603050405020304" pitchFamily="18" charset="0"/>
                        <a:cs typeface="Times New Roman" panose="02020603050405020304" pitchFamily="18" charset="0"/>
                      </a:endParaRPr>
                    </a:p>
                  </a:txBody>
                  <a:tcPr/>
                </a:tc>
                <a:tc>
                  <a:txBody>
                    <a:bodyPr/>
                    <a:lstStyle/>
                    <a:p>
                      <a:r>
                        <a:rPr lang="en-US" sz="1800" noProof="0" smtClean="0">
                          <a:latin typeface="Times New Roman" panose="02020603050405020304" pitchFamily="18" charset="0"/>
                          <a:cs typeface="Times New Roman" panose="02020603050405020304" pitchFamily="18" charset="0"/>
                        </a:rPr>
                        <a:t>Core competency centralized, other decentralized</a:t>
                      </a:r>
                      <a:endParaRPr lang="en-US" sz="1800" noProof="0">
                        <a:latin typeface="Times New Roman" panose="02020603050405020304" pitchFamily="18" charset="0"/>
                        <a:cs typeface="Times New Roman" panose="02020603050405020304" pitchFamily="18" charset="0"/>
                      </a:endParaRPr>
                    </a:p>
                  </a:txBody>
                  <a:tcPr/>
                </a:tc>
                <a:tc>
                  <a:txBody>
                    <a:bodyPr/>
                    <a:lstStyle/>
                    <a:p>
                      <a:r>
                        <a:rPr lang="en-US" sz="1800" noProof="0" smtClean="0">
                          <a:latin typeface="Times New Roman" panose="02020603050405020304" pitchFamily="18" charset="0"/>
                          <a:cs typeface="Times New Roman" panose="02020603050405020304" pitchFamily="18" charset="0"/>
                        </a:rPr>
                        <a:t>Decentralized </a:t>
                      </a:r>
                      <a:endParaRPr lang="en-US" sz="1800" noProof="0">
                        <a:latin typeface="Times New Roman" panose="02020603050405020304" pitchFamily="18" charset="0"/>
                        <a:cs typeface="Times New Roman" panose="02020603050405020304" pitchFamily="18" charset="0"/>
                      </a:endParaRPr>
                    </a:p>
                  </a:txBody>
                  <a:tcPr/>
                </a:tc>
                <a:tc>
                  <a:txBody>
                    <a:bodyPr/>
                    <a:lstStyle/>
                    <a:p>
                      <a:r>
                        <a:rPr lang="en-US" sz="1800" noProof="0" smtClean="0">
                          <a:latin typeface="Times New Roman" panose="02020603050405020304" pitchFamily="18" charset="0"/>
                          <a:cs typeface="Times New Roman" panose="02020603050405020304" pitchFamily="18" charset="0"/>
                        </a:rPr>
                        <a:t>Some</a:t>
                      </a:r>
                      <a:r>
                        <a:rPr lang="en-US" sz="1800" baseline="0" noProof="0" smtClean="0">
                          <a:latin typeface="Times New Roman" panose="02020603050405020304" pitchFamily="18" charset="0"/>
                          <a:cs typeface="Times New Roman" panose="02020603050405020304" pitchFamily="18" charset="0"/>
                        </a:rPr>
                        <a:t> centralized</a:t>
                      </a:r>
                      <a:endParaRPr lang="en-US" sz="1800" noProof="0">
                        <a:latin typeface="Times New Roman" panose="02020603050405020304" pitchFamily="18" charset="0"/>
                        <a:cs typeface="Times New Roman" panose="02020603050405020304" pitchFamily="18" charset="0"/>
                      </a:endParaRPr>
                    </a:p>
                  </a:txBody>
                  <a:tcPr/>
                </a:tc>
                <a:tc>
                  <a:txBody>
                    <a:bodyPr/>
                    <a:lstStyle/>
                    <a:p>
                      <a:r>
                        <a:rPr lang="en-US" sz="1800" noProof="0" smtClean="0">
                          <a:latin typeface="Times New Roman" panose="02020603050405020304" pitchFamily="18" charset="0"/>
                          <a:cs typeface="Times New Roman" panose="02020603050405020304" pitchFamily="18" charset="0"/>
                        </a:rPr>
                        <a:t>Mixed</a:t>
                      </a:r>
                      <a:endParaRPr lang="en-US" sz="1800" noProof="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1"/>
                  </a:ext>
                </a:extLst>
              </a:tr>
              <a:tr h="370840">
                <a:tc>
                  <a:txBody>
                    <a:bodyPr/>
                    <a:lstStyle/>
                    <a:p>
                      <a:r>
                        <a:rPr lang="en-US" sz="1800" noProof="0" smtClean="0">
                          <a:latin typeface="Times New Roman" panose="02020603050405020304" pitchFamily="18" charset="0"/>
                          <a:cs typeface="Times New Roman" panose="02020603050405020304" pitchFamily="18" charset="0"/>
                        </a:rPr>
                        <a:t>Horizontal differentiation</a:t>
                      </a:r>
                      <a:endParaRPr lang="en-US" sz="1800" noProof="0">
                        <a:latin typeface="Times New Roman" panose="02020603050405020304" pitchFamily="18" charset="0"/>
                        <a:cs typeface="Times New Roman" panose="02020603050405020304" pitchFamily="18" charset="0"/>
                      </a:endParaRPr>
                    </a:p>
                  </a:txBody>
                  <a:tcPr/>
                </a:tc>
                <a:tc>
                  <a:txBody>
                    <a:bodyPr/>
                    <a:lstStyle/>
                    <a:p>
                      <a:r>
                        <a:rPr lang="en-US" sz="1800" noProof="0" smtClean="0">
                          <a:latin typeface="Times New Roman" panose="02020603050405020304" pitchFamily="18" charset="0"/>
                          <a:cs typeface="Times New Roman" panose="02020603050405020304" pitchFamily="18" charset="0"/>
                        </a:rPr>
                        <a:t>Product division</a:t>
                      </a:r>
                      <a:endParaRPr lang="en-US" sz="1800" noProof="0">
                        <a:latin typeface="Times New Roman" panose="02020603050405020304" pitchFamily="18" charset="0"/>
                        <a:cs typeface="Times New Roman" panose="02020603050405020304" pitchFamily="18" charset="0"/>
                      </a:endParaRPr>
                    </a:p>
                  </a:txBody>
                  <a:tcPr/>
                </a:tc>
                <a:tc>
                  <a:txBody>
                    <a:bodyPr/>
                    <a:lstStyle/>
                    <a:p>
                      <a:r>
                        <a:rPr lang="en-US" sz="1800" noProof="0" smtClean="0">
                          <a:latin typeface="Times New Roman" panose="02020603050405020304" pitchFamily="18" charset="0"/>
                          <a:cs typeface="Times New Roman" panose="02020603050405020304" pitchFamily="18" charset="0"/>
                        </a:rPr>
                        <a:t>Area structure</a:t>
                      </a:r>
                      <a:endParaRPr lang="en-US" sz="1800" noProof="0">
                        <a:latin typeface="Times New Roman" panose="02020603050405020304" pitchFamily="18" charset="0"/>
                        <a:cs typeface="Times New Roman" panose="02020603050405020304" pitchFamily="18" charset="0"/>
                      </a:endParaRPr>
                    </a:p>
                  </a:txBody>
                  <a:tcPr/>
                </a:tc>
                <a:tc>
                  <a:txBody>
                    <a:bodyPr/>
                    <a:lstStyle/>
                    <a:p>
                      <a:r>
                        <a:rPr lang="en-US" sz="1800" noProof="0" smtClean="0">
                          <a:latin typeface="Times New Roman" panose="02020603050405020304" pitchFamily="18" charset="0"/>
                          <a:cs typeface="Times New Roman" panose="02020603050405020304" pitchFamily="18" charset="0"/>
                        </a:rPr>
                        <a:t>Product division</a:t>
                      </a:r>
                      <a:endParaRPr lang="en-US" sz="1800" noProof="0">
                        <a:latin typeface="Times New Roman" panose="02020603050405020304" pitchFamily="18" charset="0"/>
                        <a:cs typeface="Times New Roman" panose="02020603050405020304" pitchFamily="18" charset="0"/>
                      </a:endParaRPr>
                    </a:p>
                  </a:txBody>
                  <a:tcPr/>
                </a:tc>
                <a:tc>
                  <a:txBody>
                    <a:bodyPr/>
                    <a:lstStyle/>
                    <a:p>
                      <a:r>
                        <a:rPr lang="en-US" sz="1800" noProof="0" smtClean="0">
                          <a:latin typeface="Times New Roman" panose="02020603050405020304" pitchFamily="18" charset="0"/>
                          <a:cs typeface="Times New Roman" panose="02020603050405020304" pitchFamily="18" charset="0"/>
                        </a:rPr>
                        <a:t>Informal matrix</a:t>
                      </a:r>
                      <a:endParaRPr lang="en-US" sz="1800" noProof="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2"/>
                  </a:ext>
                </a:extLst>
              </a:tr>
              <a:tr h="370840">
                <a:tc>
                  <a:txBody>
                    <a:bodyPr/>
                    <a:lstStyle/>
                    <a:p>
                      <a:r>
                        <a:rPr lang="en-US" sz="1800" noProof="0" smtClean="0">
                          <a:latin typeface="Times New Roman" panose="02020603050405020304" pitchFamily="18" charset="0"/>
                          <a:cs typeface="Times New Roman" panose="02020603050405020304" pitchFamily="18" charset="0"/>
                        </a:rPr>
                        <a:t>Need for coordination</a:t>
                      </a:r>
                      <a:endParaRPr lang="en-US" sz="1800" noProof="0">
                        <a:latin typeface="Times New Roman" panose="02020603050405020304" pitchFamily="18" charset="0"/>
                        <a:cs typeface="Times New Roman" panose="02020603050405020304" pitchFamily="18" charset="0"/>
                      </a:endParaRPr>
                    </a:p>
                  </a:txBody>
                  <a:tcPr/>
                </a:tc>
                <a:tc>
                  <a:txBody>
                    <a:bodyPr/>
                    <a:lstStyle/>
                    <a:p>
                      <a:r>
                        <a:rPr lang="en-US" sz="1800" noProof="0" smtClean="0">
                          <a:latin typeface="Times New Roman" panose="02020603050405020304" pitchFamily="18" charset="0"/>
                          <a:cs typeface="Times New Roman" panose="02020603050405020304" pitchFamily="18" charset="0"/>
                        </a:rPr>
                        <a:t>Moderate</a:t>
                      </a:r>
                      <a:endParaRPr lang="en-US" sz="1800" noProof="0">
                        <a:latin typeface="Times New Roman" panose="02020603050405020304" pitchFamily="18" charset="0"/>
                        <a:cs typeface="Times New Roman" panose="02020603050405020304" pitchFamily="18" charset="0"/>
                      </a:endParaRPr>
                    </a:p>
                  </a:txBody>
                  <a:tcPr/>
                </a:tc>
                <a:tc>
                  <a:txBody>
                    <a:bodyPr/>
                    <a:lstStyle/>
                    <a:p>
                      <a:r>
                        <a:rPr lang="en-US" sz="1800" noProof="0" smtClean="0">
                          <a:latin typeface="Times New Roman" panose="02020603050405020304" pitchFamily="18" charset="0"/>
                          <a:cs typeface="Times New Roman" panose="02020603050405020304" pitchFamily="18" charset="0"/>
                        </a:rPr>
                        <a:t>Low </a:t>
                      </a:r>
                      <a:endParaRPr lang="en-US" sz="1800" noProof="0">
                        <a:latin typeface="Times New Roman" panose="02020603050405020304" pitchFamily="18" charset="0"/>
                        <a:cs typeface="Times New Roman" panose="02020603050405020304" pitchFamily="18" charset="0"/>
                      </a:endParaRPr>
                    </a:p>
                  </a:txBody>
                  <a:tcPr/>
                </a:tc>
                <a:tc>
                  <a:txBody>
                    <a:bodyPr/>
                    <a:lstStyle/>
                    <a:p>
                      <a:r>
                        <a:rPr lang="en-US" sz="1800" noProof="0" smtClean="0">
                          <a:latin typeface="Times New Roman" panose="02020603050405020304" pitchFamily="18" charset="0"/>
                          <a:cs typeface="Times New Roman" panose="02020603050405020304" pitchFamily="18" charset="0"/>
                        </a:rPr>
                        <a:t>High</a:t>
                      </a:r>
                      <a:endParaRPr lang="en-US" sz="1800" noProof="0">
                        <a:latin typeface="Times New Roman" panose="02020603050405020304" pitchFamily="18" charset="0"/>
                        <a:cs typeface="Times New Roman" panose="02020603050405020304" pitchFamily="18" charset="0"/>
                      </a:endParaRPr>
                    </a:p>
                  </a:txBody>
                  <a:tcPr/>
                </a:tc>
                <a:tc>
                  <a:txBody>
                    <a:bodyPr/>
                    <a:lstStyle/>
                    <a:p>
                      <a:r>
                        <a:rPr lang="en-US" sz="1800" noProof="0" smtClean="0">
                          <a:latin typeface="Times New Roman" panose="02020603050405020304" pitchFamily="18" charset="0"/>
                          <a:cs typeface="Times New Roman" panose="02020603050405020304" pitchFamily="18" charset="0"/>
                        </a:rPr>
                        <a:t>Very high</a:t>
                      </a:r>
                      <a:endParaRPr lang="en-US" sz="1800" noProof="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3"/>
                  </a:ext>
                </a:extLst>
              </a:tr>
              <a:tr h="370840">
                <a:tc>
                  <a:txBody>
                    <a:bodyPr/>
                    <a:lstStyle/>
                    <a:p>
                      <a:r>
                        <a:rPr lang="en-US" sz="1800" noProof="0" smtClean="0">
                          <a:latin typeface="Times New Roman" panose="02020603050405020304" pitchFamily="18" charset="0"/>
                          <a:cs typeface="Times New Roman" panose="02020603050405020304" pitchFamily="18" charset="0"/>
                        </a:rPr>
                        <a:t>Integrating mechanisms</a:t>
                      </a:r>
                      <a:endParaRPr lang="en-US" sz="1800" noProof="0">
                        <a:latin typeface="Times New Roman" panose="02020603050405020304" pitchFamily="18" charset="0"/>
                        <a:cs typeface="Times New Roman" panose="02020603050405020304" pitchFamily="18" charset="0"/>
                      </a:endParaRPr>
                    </a:p>
                  </a:txBody>
                  <a:tcPr/>
                </a:tc>
                <a:tc>
                  <a:txBody>
                    <a:bodyPr/>
                    <a:lstStyle/>
                    <a:p>
                      <a:r>
                        <a:rPr lang="en-US" sz="1800" noProof="0" smtClean="0">
                          <a:latin typeface="Times New Roman" panose="02020603050405020304" pitchFamily="18" charset="0"/>
                          <a:cs typeface="Times New Roman" panose="02020603050405020304" pitchFamily="18" charset="0"/>
                        </a:rPr>
                        <a:t>Few </a:t>
                      </a:r>
                      <a:endParaRPr lang="en-US" sz="1800" noProof="0">
                        <a:latin typeface="Times New Roman" panose="02020603050405020304" pitchFamily="18" charset="0"/>
                        <a:cs typeface="Times New Roman" panose="02020603050405020304" pitchFamily="18" charset="0"/>
                      </a:endParaRPr>
                    </a:p>
                  </a:txBody>
                  <a:tcPr/>
                </a:tc>
                <a:tc>
                  <a:txBody>
                    <a:bodyPr/>
                    <a:lstStyle/>
                    <a:p>
                      <a:r>
                        <a:rPr lang="en-US" sz="1800" noProof="0" smtClean="0">
                          <a:latin typeface="Times New Roman" panose="02020603050405020304" pitchFamily="18" charset="0"/>
                          <a:cs typeface="Times New Roman" panose="02020603050405020304" pitchFamily="18" charset="0"/>
                        </a:rPr>
                        <a:t>None </a:t>
                      </a:r>
                      <a:endParaRPr lang="en-US" sz="1800" noProof="0">
                        <a:latin typeface="Times New Roman" panose="02020603050405020304" pitchFamily="18" charset="0"/>
                        <a:cs typeface="Times New Roman" panose="02020603050405020304" pitchFamily="18" charset="0"/>
                      </a:endParaRPr>
                    </a:p>
                  </a:txBody>
                  <a:tcPr/>
                </a:tc>
                <a:tc>
                  <a:txBody>
                    <a:bodyPr/>
                    <a:lstStyle/>
                    <a:p>
                      <a:r>
                        <a:rPr lang="en-US" sz="1800" noProof="0" smtClean="0">
                          <a:latin typeface="Times New Roman" panose="02020603050405020304" pitchFamily="18" charset="0"/>
                          <a:cs typeface="Times New Roman" panose="02020603050405020304" pitchFamily="18" charset="0"/>
                        </a:rPr>
                        <a:t>Many </a:t>
                      </a:r>
                      <a:endParaRPr lang="en-US" sz="1800" noProof="0">
                        <a:latin typeface="Times New Roman" panose="02020603050405020304" pitchFamily="18" charset="0"/>
                        <a:cs typeface="Times New Roman" panose="02020603050405020304" pitchFamily="18" charset="0"/>
                      </a:endParaRPr>
                    </a:p>
                  </a:txBody>
                  <a:tcPr/>
                </a:tc>
                <a:tc>
                  <a:txBody>
                    <a:bodyPr/>
                    <a:lstStyle/>
                    <a:p>
                      <a:r>
                        <a:rPr lang="en-US" sz="1800" noProof="0" smtClean="0">
                          <a:latin typeface="Times New Roman" panose="02020603050405020304" pitchFamily="18" charset="0"/>
                          <a:cs typeface="Times New Roman" panose="02020603050405020304" pitchFamily="18" charset="0"/>
                        </a:rPr>
                        <a:t>Very</a:t>
                      </a:r>
                      <a:r>
                        <a:rPr lang="en-US" sz="1800" baseline="0" noProof="0" smtClean="0">
                          <a:latin typeface="Times New Roman" panose="02020603050405020304" pitchFamily="18" charset="0"/>
                          <a:cs typeface="Times New Roman" panose="02020603050405020304" pitchFamily="18" charset="0"/>
                        </a:rPr>
                        <a:t> many</a:t>
                      </a:r>
                      <a:endParaRPr lang="en-US" sz="1800" noProof="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4"/>
                  </a:ext>
                </a:extLst>
              </a:tr>
              <a:tr h="370840">
                <a:tc>
                  <a:txBody>
                    <a:bodyPr/>
                    <a:lstStyle/>
                    <a:p>
                      <a:r>
                        <a:rPr lang="en-US" sz="1800" noProof="0" smtClean="0">
                          <a:latin typeface="Times New Roman" panose="02020603050405020304" pitchFamily="18" charset="0"/>
                          <a:cs typeface="Times New Roman" panose="02020603050405020304" pitchFamily="18" charset="0"/>
                        </a:rPr>
                        <a:t>Performance ambiguity</a:t>
                      </a:r>
                      <a:endParaRPr lang="en-US" sz="1800" noProof="0">
                        <a:latin typeface="Times New Roman" panose="02020603050405020304" pitchFamily="18" charset="0"/>
                        <a:cs typeface="Times New Roman" panose="02020603050405020304" pitchFamily="18" charset="0"/>
                      </a:endParaRPr>
                    </a:p>
                  </a:txBody>
                  <a:tcPr/>
                </a:tc>
                <a:tc>
                  <a:txBody>
                    <a:bodyPr/>
                    <a:lstStyle/>
                    <a:p>
                      <a:r>
                        <a:rPr lang="en-US" sz="1800" noProof="0" smtClean="0">
                          <a:latin typeface="Times New Roman" panose="02020603050405020304" pitchFamily="18" charset="0"/>
                          <a:cs typeface="Times New Roman" panose="02020603050405020304" pitchFamily="18" charset="0"/>
                        </a:rPr>
                        <a:t>Moderate </a:t>
                      </a:r>
                      <a:endParaRPr lang="en-US" sz="1800" noProof="0">
                        <a:latin typeface="Times New Roman" panose="02020603050405020304" pitchFamily="18" charset="0"/>
                        <a:cs typeface="Times New Roman" panose="02020603050405020304" pitchFamily="18" charset="0"/>
                      </a:endParaRPr>
                    </a:p>
                  </a:txBody>
                  <a:tcPr/>
                </a:tc>
                <a:tc>
                  <a:txBody>
                    <a:bodyPr/>
                    <a:lstStyle/>
                    <a:p>
                      <a:r>
                        <a:rPr lang="en-US" sz="1800" noProof="0" smtClean="0">
                          <a:latin typeface="Times New Roman" panose="02020603050405020304" pitchFamily="18" charset="0"/>
                          <a:cs typeface="Times New Roman" panose="02020603050405020304" pitchFamily="18" charset="0"/>
                        </a:rPr>
                        <a:t>Low </a:t>
                      </a:r>
                      <a:endParaRPr lang="en-US" sz="1800" noProof="0">
                        <a:latin typeface="Times New Roman" panose="02020603050405020304" pitchFamily="18" charset="0"/>
                        <a:cs typeface="Times New Roman" panose="02020603050405020304" pitchFamily="18" charset="0"/>
                      </a:endParaRPr>
                    </a:p>
                  </a:txBody>
                  <a:tcPr/>
                </a:tc>
                <a:tc>
                  <a:txBody>
                    <a:bodyPr/>
                    <a:lstStyle/>
                    <a:p>
                      <a:r>
                        <a:rPr lang="en-US" sz="1800" noProof="0" smtClean="0">
                          <a:latin typeface="Times New Roman" panose="02020603050405020304" pitchFamily="18" charset="0"/>
                          <a:cs typeface="Times New Roman" panose="02020603050405020304" pitchFamily="18" charset="0"/>
                        </a:rPr>
                        <a:t>High</a:t>
                      </a:r>
                      <a:endParaRPr lang="en-US" sz="1800" noProof="0">
                        <a:latin typeface="Times New Roman" panose="02020603050405020304" pitchFamily="18" charset="0"/>
                        <a:cs typeface="Times New Roman" panose="02020603050405020304" pitchFamily="18" charset="0"/>
                      </a:endParaRPr>
                    </a:p>
                  </a:txBody>
                  <a:tcPr/>
                </a:tc>
                <a:tc>
                  <a:txBody>
                    <a:bodyPr/>
                    <a:lstStyle/>
                    <a:p>
                      <a:r>
                        <a:rPr lang="en-US" sz="1800" noProof="0" smtClean="0">
                          <a:latin typeface="Times New Roman" panose="02020603050405020304" pitchFamily="18" charset="0"/>
                          <a:cs typeface="Times New Roman" panose="02020603050405020304" pitchFamily="18" charset="0"/>
                        </a:rPr>
                        <a:t>Very high</a:t>
                      </a:r>
                      <a:endParaRPr lang="en-US" sz="1800" noProof="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5"/>
                  </a:ext>
                </a:extLst>
              </a:tr>
              <a:tr h="370840">
                <a:tc>
                  <a:txBody>
                    <a:bodyPr/>
                    <a:lstStyle/>
                    <a:p>
                      <a:r>
                        <a:rPr lang="en-US" sz="1800" noProof="0" smtClean="0">
                          <a:latin typeface="Times New Roman" panose="02020603050405020304" pitchFamily="18" charset="0"/>
                          <a:cs typeface="Times New Roman" panose="02020603050405020304" pitchFamily="18" charset="0"/>
                        </a:rPr>
                        <a:t>Need for controls</a:t>
                      </a:r>
                      <a:endParaRPr lang="en-US" sz="1800" noProof="0">
                        <a:latin typeface="Times New Roman" panose="02020603050405020304" pitchFamily="18" charset="0"/>
                        <a:cs typeface="Times New Roman" panose="02020603050405020304" pitchFamily="18" charset="0"/>
                      </a:endParaRPr>
                    </a:p>
                  </a:txBody>
                  <a:tcPr/>
                </a:tc>
                <a:tc>
                  <a:txBody>
                    <a:bodyPr/>
                    <a:lstStyle/>
                    <a:p>
                      <a:r>
                        <a:rPr lang="en-US" sz="1800" noProof="0" smtClean="0">
                          <a:latin typeface="Times New Roman" panose="02020603050405020304" pitchFamily="18" charset="0"/>
                          <a:cs typeface="Times New Roman" panose="02020603050405020304" pitchFamily="18" charset="0"/>
                        </a:rPr>
                        <a:t>Moderate </a:t>
                      </a:r>
                      <a:endParaRPr lang="en-US" sz="1800" noProof="0">
                        <a:latin typeface="Times New Roman" panose="02020603050405020304" pitchFamily="18" charset="0"/>
                        <a:cs typeface="Times New Roman" panose="02020603050405020304" pitchFamily="18" charset="0"/>
                      </a:endParaRPr>
                    </a:p>
                  </a:txBody>
                  <a:tcPr/>
                </a:tc>
                <a:tc>
                  <a:txBody>
                    <a:bodyPr/>
                    <a:lstStyle/>
                    <a:p>
                      <a:r>
                        <a:rPr lang="en-US" sz="1800" noProof="0" smtClean="0">
                          <a:latin typeface="Times New Roman" panose="02020603050405020304" pitchFamily="18" charset="0"/>
                          <a:cs typeface="Times New Roman" panose="02020603050405020304" pitchFamily="18" charset="0"/>
                        </a:rPr>
                        <a:t>Low </a:t>
                      </a:r>
                      <a:endParaRPr lang="en-US" sz="1800" noProof="0">
                        <a:latin typeface="Times New Roman" panose="02020603050405020304" pitchFamily="18" charset="0"/>
                        <a:cs typeface="Times New Roman" panose="02020603050405020304" pitchFamily="18" charset="0"/>
                      </a:endParaRPr>
                    </a:p>
                  </a:txBody>
                  <a:tcPr/>
                </a:tc>
                <a:tc>
                  <a:txBody>
                    <a:bodyPr/>
                    <a:lstStyle/>
                    <a:p>
                      <a:r>
                        <a:rPr lang="en-US" sz="1800" noProof="0" smtClean="0">
                          <a:latin typeface="Times New Roman" panose="02020603050405020304" pitchFamily="18" charset="0"/>
                          <a:cs typeface="Times New Roman" panose="02020603050405020304" pitchFamily="18" charset="0"/>
                        </a:rPr>
                        <a:t>High </a:t>
                      </a:r>
                      <a:endParaRPr lang="en-US" sz="1800" noProof="0">
                        <a:latin typeface="Times New Roman" panose="02020603050405020304" pitchFamily="18" charset="0"/>
                        <a:cs typeface="Times New Roman" panose="02020603050405020304" pitchFamily="18" charset="0"/>
                      </a:endParaRPr>
                    </a:p>
                  </a:txBody>
                  <a:tcPr/>
                </a:tc>
                <a:tc>
                  <a:txBody>
                    <a:bodyPr/>
                    <a:lstStyle/>
                    <a:p>
                      <a:r>
                        <a:rPr lang="en-US" sz="1800" noProof="0" dirty="0" smtClean="0">
                          <a:latin typeface="Times New Roman" panose="02020603050405020304" pitchFamily="18" charset="0"/>
                          <a:cs typeface="Times New Roman" panose="02020603050405020304" pitchFamily="18" charset="0"/>
                        </a:rPr>
                        <a:t>Very</a:t>
                      </a:r>
                      <a:r>
                        <a:rPr lang="en-US" sz="1800" baseline="0" noProof="0" dirty="0" smtClean="0">
                          <a:latin typeface="Times New Roman" panose="02020603050405020304" pitchFamily="18" charset="0"/>
                          <a:cs typeface="Times New Roman" panose="02020603050405020304" pitchFamily="18" charset="0"/>
                        </a:rPr>
                        <a:t> high</a:t>
                      </a:r>
                      <a:endParaRPr lang="en-US" sz="1800" noProof="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30083898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5639685"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Internal</a:t>
            </a:r>
            <a:r>
              <a:rPr kumimoji="0" lang="cs-CZ" sz="2400" b="0" i="0" u="none" strike="noStrike" kern="0" cap="none" spc="0" normalizeH="0" baseline="0" dirty="0" smtClean="0">
                <a:ln>
                  <a:noFill/>
                </a:ln>
                <a:solidFill>
                  <a:srgbClr val="307871"/>
                </a:solidFill>
                <a:effectLst/>
                <a:uLnTx/>
                <a:uFillTx/>
                <a:latin typeface="Times New Roman"/>
                <a:ea typeface="+mj-ea"/>
                <a:cs typeface="+mj-cs"/>
              </a:rPr>
              <a:t> International Business </a:t>
            </a: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Environment</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957040"/>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sz="2100" b="1" dirty="0" err="1" smtClean="0">
                <a:latin typeface="Times New Roman" panose="02020603050405020304" pitchFamily="18" charset="0"/>
                <a:cs typeface="Times New Roman" panose="02020603050405020304" pitchFamily="18" charset="0"/>
              </a:rPr>
              <a:t>Organizational</a:t>
            </a:r>
            <a:r>
              <a:rPr lang="cs-CZ" sz="2100" b="1" dirty="0" smtClean="0">
                <a:latin typeface="Times New Roman" panose="02020603050405020304" pitchFamily="18" charset="0"/>
                <a:cs typeface="Times New Roman" panose="02020603050405020304" pitchFamily="18" charset="0"/>
              </a:rPr>
              <a:t> </a:t>
            </a:r>
            <a:r>
              <a:rPr lang="cs-CZ" sz="2100" b="1" dirty="0" err="1" smtClean="0">
                <a:latin typeface="Times New Roman" panose="02020603050405020304" pitchFamily="18" charset="0"/>
                <a:cs typeface="Times New Roman" panose="02020603050405020304" pitchFamily="18" charset="0"/>
              </a:rPr>
              <a:t>structure</a:t>
            </a:r>
            <a:r>
              <a:rPr lang="cs-CZ" sz="2100" b="1" dirty="0" smtClean="0">
                <a:latin typeface="Times New Roman" panose="02020603050405020304" pitchFamily="18" charset="0"/>
                <a:cs typeface="Times New Roman" panose="02020603050405020304" pitchFamily="18" charset="0"/>
              </a:rPr>
              <a:t> </a:t>
            </a:r>
            <a:r>
              <a:rPr lang="cs-CZ" sz="2100" b="1" dirty="0" err="1" smtClean="0">
                <a:latin typeface="Times New Roman" panose="02020603050405020304" pitchFamily="18" charset="0"/>
                <a:cs typeface="Times New Roman" panose="02020603050405020304" pitchFamily="18" charset="0"/>
              </a:rPr>
              <a:t>of</a:t>
            </a:r>
            <a:r>
              <a:rPr lang="cs-CZ" sz="2100" b="1" dirty="0" smtClean="0">
                <a:latin typeface="Times New Roman" panose="02020603050405020304" pitchFamily="18" charset="0"/>
                <a:cs typeface="Times New Roman" panose="02020603050405020304" pitchFamily="18" charset="0"/>
              </a:rPr>
              <a:t> </a:t>
            </a:r>
            <a:r>
              <a:rPr lang="cs-CZ" sz="2100" b="1" dirty="0" err="1" smtClean="0">
                <a:latin typeface="Times New Roman" panose="02020603050405020304" pitchFamily="18" charset="0"/>
                <a:cs typeface="Times New Roman" panose="02020603050405020304" pitchFamily="18" charset="0"/>
              </a:rPr>
              <a:t>international</a:t>
            </a:r>
            <a:r>
              <a:rPr lang="cs-CZ" sz="2100" b="1" dirty="0" smtClean="0">
                <a:latin typeface="Times New Roman" panose="02020603050405020304" pitchFamily="18" charset="0"/>
                <a:cs typeface="Times New Roman" panose="02020603050405020304" pitchFamily="18" charset="0"/>
              </a:rPr>
              <a:t> </a:t>
            </a:r>
            <a:r>
              <a:rPr lang="cs-CZ" sz="2100" b="1" dirty="0" err="1" smtClean="0">
                <a:latin typeface="Times New Roman" panose="02020603050405020304" pitchFamily="18" charset="0"/>
                <a:cs typeface="Times New Roman" panose="02020603050405020304" pitchFamily="18" charset="0"/>
              </a:rPr>
              <a:t>companies</a:t>
            </a:r>
            <a:endParaRPr lang="cs-CZ" sz="2100" b="1" dirty="0" smtClean="0">
              <a:latin typeface="Times New Roman" panose="02020603050405020304" pitchFamily="18" charset="0"/>
              <a:cs typeface="Times New Roman" panose="02020603050405020304" pitchFamily="18" charset="0"/>
            </a:endParaRPr>
          </a:p>
          <a:p>
            <a:pPr marL="0" indent="0" algn="just">
              <a:spcBef>
                <a:spcPct val="0"/>
              </a:spcBef>
              <a:buNone/>
              <a:defRPr/>
            </a:pPr>
            <a:endParaRPr lang="cs-CZ" sz="2100" b="1" dirty="0" smtClean="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100" dirty="0">
                <a:latin typeface="Times New Roman" panose="02020603050405020304" pitchFamily="18" charset="0"/>
                <a:cs typeface="Times New Roman" panose="02020603050405020304" pitchFamily="18" charset="0"/>
              </a:rPr>
              <a:t>Organizations</a:t>
            </a:r>
            <a:r>
              <a:rPr lang="en-US" sz="2100" dirty="0">
                <a:latin typeface="Times New Roman" panose="02020603050405020304" pitchFamily="18" charset="0"/>
                <a:cs typeface="Times New Roman" panose="02020603050405020304" pitchFamily="18" charset="0"/>
              </a:rPr>
              <a:t> operating in foreign markets are usually organized as a parent company and subsidiaries:</a:t>
            </a:r>
          </a:p>
          <a:p>
            <a:pPr marL="285750" indent="-285750" algn="just">
              <a:spcBef>
                <a:spcPct val="0"/>
              </a:spcBef>
              <a:defRPr/>
            </a:pPr>
            <a:endParaRPr lang="en-US" sz="2100" dirty="0">
              <a:latin typeface="Times New Roman" panose="02020603050405020304" pitchFamily="18" charset="0"/>
              <a:cs typeface="Times New Roman" panose="02020603050405020304" pitchFamily="18" charset="0"/>
            </a:endParaRPr>
          </a:p>
          <a:p>
            <a:pPr marL="1028700" lvl="1" algn="just">
              <a:spcBef>
                <a:spcPct val="0"/>
              </a:spcBef>
              <a:defRPr/>
            </a:pPr>
            <a:r>
              <a:rPr lang="en-US" sz="2100" dirty="0">
                <a:latin typeface="Times New Roman" panose="02020603050405020304" pitchFamily="18" charset="0"/>
                <a:cs typeface="Times New Roman" panose="02020603050405020304" pitchFamily="18" charset="0"/>
              </a:rPr>
              <a:t>Parent company – located in the home country co-ordinates the activities of other companies in the group. Parent company is likely to be registered in its home country.</a:t>
            </a:r>
          </a:p>
          <a:p>
            <a:pPr marL="285750" indent="-285750" algn="just">
              <a:spcBef>
                <a:spcPct val="0"/>
              </a:spcBef>
              <a:defRPr/>
            </a:pPr>
            <a:endParaRPr lang="en-US" sz="2100" dirty="0">
              <a:latin typeface="Times New Roman" panose="02020603050405020304" pitchFamily="18" charset="0"/>
              <a:cs typeface="Times New Roman" panose="02020603050405020304" pitchFamily="18" charset="0"/>
            </a:endParaRPr>
          </a:p>
          <a:p>
            <a:pPr marL="1028700" lvl="1" algn="just">
              <a:spcBef>
                <a:spcPct val="0"/>
              </a:spcBef>
              <a:defRPr/>
            </a:pPr>
            <a:r>
              <a:rPr lang="en-US" sz="2100" dirty="0">
                <a:latin typeface="Times New Roman" panose="02020603050405020304" pitchFamily="18" charset="0"/>
                <a:cs typeface="Times New Roman" panose="02020603050405020304" pitchFamily="18" charset="0"/>
              </a:rPr>
              <a:t>Affiliates – organizations connected through ownership or other strategic to a corporation. The parent company has a significant equity stake, but short of majority ownership.</a:t>
            </a:r>
          </a:p>
          <a:p>
            <a:pPr marL="285750" indent="-285750" algn="just">
              <a:spcBef>
                <a:spcPct val="0"/>
              </a:spcBef>
              <a:defRPr/>
            </a:pPr>
            <a:endParaRPr lang="en-US" sz="2100" dirty="0">
              <a:latin typeface="Times New Roman" panose="02020603050405020304" pitchFamily="18" charset="0"/>
              <a:cs typeface="Times New Roman" panose="02020603050405020304" pitchFamily="18" charset="0"/>
            </a:endParaRPr>
          </a:p>
          <a:p>
            <a:pPr marL="1028700" lvl="1" algn="just">
              <a:spcBef>
                <a:spcPct val="0"/>
              </a:spcBef>
              <a:defRPr/>
            </a:pPr>
            <a:r>
              <a:rPr lang="en-US" sz="2100" dirty="0">
                <a:latin typeface="Times New Roman" panose="02020603050405020304" pitchFamily="18" charset="0"/>
                <a:cs typeface="Times New Roman" panose="02020603050405020304" pitchFamily="18" charset="0"/>
              </a:rPr>
              <a:t>Subsidiary company – is a company owned wholly or substantially by another company, which is in a position to exert control. Subsidiaries registered in the countries where they carry out their activities. The subsidiary can be viewed as a local company. A subsidiary is a company which is at least 50% owned by a parent company.</a:t>
            </a:r>
          </a:p>
        </p:txBody>
      </p:sp>
    </p:spTree>
    <p:extLst>
      <p:ext uri="{BB962C8B-B14F-4D97-AF65-F5344CB8AC3E}">
        <p14:creationId xmlns:p14="http://schemas.microsoft.com/office/powerpoint/2010/main" val="191385530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5639685"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Internal</a:t>
            </a:r>
            <a:r>
              <a:rPr kumimoji="0" lang="cs-CZ" sz="2400" b="0" i="0" u="none" strike="noStrike" kern="0" cap="none" spc="0" normalizeH="0" baseline="0" dirty="0" smtClean="0">
                <a:ln>
                  <a:noFill/>
                </a:ln>
                <a:solidFill>
                  <a:srgbClr val="307871"/>
                </a:solidFill>
                <a:effectLst/>
                <a:uLnTx/>
                <a:uFillTx/>
                <a:latin typeface="Times New Roman"/>
                <a:ea typeface="+mj-ea"/>
                <a:cs typeface="+mj-cs"/>
              </a:rPr>
              <a:t> International Business </a:t>
            </a: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Environment</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957040"/>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sz="2400" b="1" dirty="0" smtClean="0">
                <a:latin typeface="Times New Roman" panose="02020603050405020304" pitchFamily="18" charset="0"/>
                <a:cs typeface="Times New Roman" panose="02020603050405020304" pitchFamily="18" charset="0"/>
              </a:rPr>
              <a:t>Mind-set </a:t>
            </a:r>
            <a:r>
              <a:rPr lang="cs-CZ" sz="2400" b="1" dirty="0" err="1" smtClean="0">
                <a:latin typeface="Times New Roman" panose="02020603050405020304" pitchFamily="18" charset="0"/>
                <a:cs typeface="Times New Roman" panose="02020603050405020304" pitchFamily="18" charset="0"/>
              </a:rPr>
              <a:t>of</a:t>
            </a:r>
            <a:r>
              <a:rPr lang="cs-CZ" sz="2400" b="1" dirty="0" smtClean="0">
                <a:latin typeface="Times New Roman" panose="02020603050405020304" pitchFamily="18" charset="0"/>
                <a:cs typeface="Times New Roman" panose="02020603050405020304" pitchFamily="18" charset="0"/>
              </a:rPr>
              <a:t> </a:t>
            </a:r>
            <a:r>
              <a:rPr lang="cs-CZ" sz="2400" b="1" dirty="0" err="1" smtClean="0">
                <a:latin typeface="Times New Roman" panose="02020603050405020304" pitchFamily="18" charset="0"/>
                <a:cs typeface="Times New Roman" panose="02020603050405020304" pitchFamily="18" charset="0"/>
              </a:rPr>
              <a:t>international</a:t>
            </a:r>
            <a:r>
              <a:rPr lang="cs-CZ" sz="2400" b="1" dirty="0" smtClean="0">
                <a:latin typeface="Times New Roman" panose="02020603050405020304" pitchFamily="18" charset="0"/>
                <a:cs typeface="Times New Roman" panose="02020603050405020304" pitchFamily="18" charset="0"/>
              </a:rPr>
              <a:t> </a:t>
            </a:r>
            <a:r>
              <a:rPr lang="cs-CZ" sz="2400" b="1" dirty="0" err="1" smtClean="0">
                <a:latin typeface="Times New Roman" panose="02020603050405020304" pitchFamily="18" charset="0"/>
                <a:cs typeface="Times New Roman" panose="02020603050405020304" pitchFamily="18" charset="0"/>
              </a:rPr>
              <a:t>companies</a:t>
            </a:r>
            <a:endParaRPr lang="cs-CZ" sz="2400" b="1" dirty="0" smtClean="0">
              <a:latin typeface="Times New Roman" panose="02020603050405020304" pitchFamily="18" charset="0"/>
              <a:cs typeface="Times New Roman" panose="02020603050405020304" pitchFamily="18" charset="0"/>
            </a:endParaRPr>
          </a:p>
          <a:p>
            <a:pPr marL="0" indent="0" algn="just">
              <a:spcBef>
                <a:spcPct val="0"/>
              </a:spcBef>
              <a:buNone/>
              <a:defRPr/>
            </a:pPr>
            <a:endParaRPr lang="cs-CZ" sz="2400" b="1" dirty="0" smtClean="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The </a:t>
            </a:r>
            <a:r>
              <a:rPr lang="en-US" sz="2400" b="1" dirty="0">
                <a:latin typeface="Times New Roman" panose="02020603050405020304" pitchFamily="18" charset="0"/>
                <a:cs typeface="Times New Roman" panose="02020603050405020304" pitchFamily="18" charset="0"/>
              </a:rPr>
              <a:t>ethnocentric organization </a:t>
            </a:r>
            <a:r>
              <a:rPr lang="en-US" sz="2400" dirty="0">
                <a:latin typeface="Times New Roman" panose="02020603050405020304" pitchFamily="18" charset="0"/>
                <a:cs typeface="Times New Roman" panose="02020603050405020304" pitchFamily="18" charset="0"/>
              </a:rPr>
              <a:t>has an unquestioning belief that its own national culture and ways of doings thing are the best. Ethnocentrism is the belief that the values, practices and behaviors of the home country are intrinsically superior to those in other nations.</a:t>
            </a:r>
          </a:p>
          <a:p>
            <a:pPr algn="just">
              <a:spcBef>
                <a:spcPct val="0"/>
              </a:spcBef>
              <a:buNone/>
              <a:defRPr/>
            </a:pPr>
            <a:endParaRPr lang="en-US"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A strong sense of national power can be a source of this outlook, along with that the country´s culture and history have helped to make it a world leader.</a:t>
            </a:r>
          </a:p>
          <a:p>
            <a:pPr marL="285750" indent="-285750" algn="just">
              <a:spcBef>
                <a:spcPct val="0"/>
              </a:spcBef>
              <a:defRPr/>
            </a:pPr>
            <a:endParaRPr lang="en-US"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The ethnocentric </a:t>
            </a:r>
            <a:r>
              <a:rPr lang="en-US" altLang="cs-CZ" sz="2400" dirty="0">
                <a:latin typeface="Times New Roman" panose="02020603050405020304" pitchFamily="18" charset="0"/>
                <a:cs typeface="Times New Roman" panose="02020603050405020304" pitchFamily="18" charset="0"/>
              </a:rPr>
              <a:t>organization</a:t>
            </a:r>
            <a:r>
              <a:rPr lang="en-US" sz="2400" dirty="0">
                <a:latin typeface="Times New Roman" panose="02020603050405020304" pitchFamily="18" charset="0"/>
                <a:cs typeface="Times New Roman" panose="02020603050405020304" pitchFamily="18" charset="0"/>
              </a:rPr>
              <a:t> tends to be dominated by the head office in its home country, which takes the major strategic decisions.</a:t>
            </a:r>
          </a:p>
        </p:txBody>
      </p:sp>
    </p:spTree>
    <p:extLst>
      <p:ext uri="{BB962C8B-B14F-4D97-AF65-F5344CB8AC3E}">
        <p14:creationId xmlns:p14="http://schemas.microsoft.com/office/powerpoint/2010/main" val="213147155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5639685"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Internal</a:t>
            </a:r>
            <a:r>
              <a:rPr kumimoji="0" lang="cs-CZ" sz="2400" b="0" i="0" u="none" strike="noStrike" kern="0" cap="none" spc="0" normalizeH="0" baseline="0" dirty="0" smtClean="0">
                <a:ln>
                  <a:noFill/>
                </a:ln>
                <a:solidFill>
                  <a:srgbClr val="307871"/>
                </a:solidFill>
                <a:effectLst/>
                <a:uLnTx/>
                <a:uFillTx/>
                <a:latin typeface="Times New Roman"/>
                <a:ea typeface="+mj-ea"/>
                <a:cs typeface="+mj-cs"/>
              </a:rPr>
              <a:t> International Business </a:t>
            </a: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Environment</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957040"/>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sz="2400" b="1" dirty="0" smtClean="0">
                <a:latin typeface="Times New Roman" panose="02020603050405020304" pitchFamily="18" charset="0"/>
                <a:cs typeface="Times New Roman" panose="02020603050405020304" pitchFamily="18" charset="0"/>
              </a:rPr>
              <a:t>Mind-set </a:t>
            </a:r>
            <a:r>
              <a:rPr lang="cs-CZ" sz="2400" b="1" dirty="0" err="1" smtClean="0">
                <a:latin typeface="Times New Roman" panose="02020603050405020304" pitchFamily="18" charset="0"/>
                <a:cs typeface="Times New Roman" panose="02020603050405020304" pitchFamily="18" charset="0"/>
              </a:rPr>
              <a:t>of</a:t>
            </a:r>
            <a:r>
              <a:rPr lang="cs-CZ" sz="2400" b="1" dirty="0" smtClean="0">
                <a:latin typeface="Times New Roman" panose="02020603050405020304" pitchFamily="18" charset="0"/>
                <a:cs typeface="Times New Roman" panose="02020603050405020304" pitchFamily="18" charset="0"/>
              </a:rPr>
              <a:t> </a:t>
            </a:r>
            <a:r>
              <a:rPr lang="cs-CZ" sz="2400" b="1" dirty="0" err="1" smtClean="0">
                <a:latin typeface="Times New Roman" panose="02020603050405020304" pitchFamily="18" charset="0"/>
                <a:cs typeface="Times New Roman" panose="02020603050405020304" pitchFamily="18" charset="0"/>
              </a:rPr>
              <a:t>international</a:t>
            </a:r>
            <a:r>
              <a:rPr lang="cs-CZ" sz="2400" b="1" dirty="0" smtClean="0">
                <a:latin typeface="Times New Roman" panose="02020603050405020304" pitchFamily="18" charset="0"/>
                <a:cs typeface="Times New Roman" panose="02020603050405020304" pitchFamily="18" charset="0"/>
              </a:rPr>
              <a:t> </a:t>
            </a:r>
            <a:r>
              <a:rPr lang="cs-CZ" sz="2400" b="1" dirty="0" err="1" smtClean="0">
                <a:latin typeface="Times New Roman" panose="02020603050405020304" pitchFamily="18" charset="0"/>
                <a:cs typeface="Times New Roman" panose="02020603050405020304" pitchFamily="18" charset="0"/>
              </a:rPr>
              <a:t>companies</a:t>
            </a:r>
            <a:endParaRPr lang="cs-CZ" sz="2400" b="1" dirty="0" smtClean="0">
              <a:latin typeface="Times New Roman" panose="02020603050405020304" pitchFamily="18" charset="0"/>
              <a:cs typeface="Times New Roman" panose="02020603050405020304" pitchFamily="18" charset="0"/>
            </a:endParaRPr>
          </a:p>
          <a:p>
            <a:pPr marL="0" indent="0" algn="just">
              <a:spcBef>
                <a:spcPct val="0"/>
              </a:spcBef>
              <a:buNone/>
              <a:defRPr/>
            </a:pPr>
            <a:endParaRPr lang="cs-CZ" sz="2400" b="1" dirty="0" smtClean="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b="1" dirty="0">
                <a:latin typeface="Times New Roman" panose="02020603050405020304" pitchFamily="18" charset="0"/>
                <a:cs typeface="Times New Roman" panose="02020603050405020304" pitchFamily="18" charset="0"/>
              </a:rPr>
              <a:t>Polycentric </a:t>
            </a:r>
            <a:r>
              <a:rPr lang="cs-CZ" sz="2400" b="1" dirty="0" smtClean="0">
                <a:latin typeface="Times New Roman" panose="02020603050405020304" pitchFamily="18" charset="0"/>
                <a:cs typeface="Times New Roman" panose="02020603050405020304" pitchFamily="18" charset="0"/>
              </a:rPr>
              <a:t>mind-set</a:t>
            </a:r>
            <a:r>
              <a:rPr lang="en-US" sz="2400" b="1"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accepts the importance of adapting to differences, real or imaginary, between the home and host country.</a:t>
            </a:r>
          </a:p>
          <a:p>
            <a:pPr marL="285750" indent="-285750" algn="just">
              <a:spcBef>
                <a:spcPct val="0"/>
              </a:spcBef>
              <a:defRPr/>
            </a:pPr>
            <a:endParaRPr lang="en-US"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Polycentric manager champions the ways of foreign markets as just as enlightened as the practices of the parent company and home nation, if not more so.</a:t>
            </a:r>
          </a:p>
          <a:p>
            <a:pPr marL="285750" indent="-285750" algn="just">
              <a:spcBef>
                <a:spcPct val="0"/>
              </a:spcBef>
              <a:defRPr/>
            </a:pPr>
            <a:endParaRPr lang="en-US"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Polycentric </a:t>
            </a:r>
            <a:r>
              <a:rPr lang="en-US" altLang="cs-CZ" sz="2400" dirty="0">
                <a:latin typeface="Times New Roman" panose="02020603050405020304" pitchFamily="18" charset="0"/>
                <a:cs typeface="Times New Roman" panose="02020603050405020304" pitchFamily="18" charset="0"/>
              </a:rPr>
              <a:t>organization</a:t>
            </a:r>
            <a:r>
              <a:rPr lang="en-US" sz="2400" dirty="0">
                <a:latin typeface="Times New Roman" panose="02020603050405020304" pitchFamily="18" charset="0"/>
                <a:cs typeface="Times New Roman" panose="02020603050405020304" pitchFamily="18" charset="0"/>
              </a:rPr>
              <a:t> accepts that its own cultural assumptions are a part of its background, but strives to understand and work with those in other countries as it becomes international in scope.</a:t>
            </a:r>
          </a:p>
          <a:p>
            <a:pPr marL="285750" indent="-285750" algn="just">
              <a:spcBef>
                <a:spcPct val="0"/>
              </a:spcBef>
              <a:defRPr/>
            </a:pPr>
            <a:endParaRPr lang="en-US"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Polycentric </a:t>
            </a:r>
            <a:r>
              <a:rPr lang="en-US" altLang="cs-CZ" sz="2400" dirty="0">
                <a:latin typeface="Times New Roman" panose="02020603050405020304" pitchFamily="18" charset="0"/>
                <a:cs typeface="Times New Roman" panose="02020603050405020304" pitchFamily="18" charset="0"/>
              </a:rPr>
              <a:t>organization</a:t>
            </a:r>
            <a:r>
              <a:rPr lang="en-US" sz="2400" dirty="0">
                <a:latin typeface="Times New Roman" panose="02020603050405020304" pitchFamily="18" charset="0"/>
                <a:cs typeface="Times New Roman" panose="02020603050405020304" pitchFamily="18" charset="0"/>
              </a:rPr>
              <a:t> appreciates the need for cross-cultural skills in international business.</a:t>
            </a:r>
          </a:p>
        </p:txBody>
      </p:sp>
    </p:spTree>
    <p:extLst>
      <p:ext uri="{BB962C8B-B14F-4D97-AF65-F5344CB8AC3E}">
        <p14:creationId xmlns:p14="http://schemas.microsoft.com/office/powerpoint/2010/main" val="350660867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5639685"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Internal</a:t>
            </a:r>
            <a:r>
              <a:rPr kumimoji="0" lang="cs-CZ" sz="2400" b="0" i="0" u="none" strike="noStrike" kern="0" cap="none" spc="0" normalizeH="0" baseline="0" dirty="0" smtClean="0">
                <a:ln>
                  <a:noFill/>
                </a:ln>
                <a:solidFill>
                  <a:srgbClr val="307871"/>
                </a:solidFill>
                <a:effectLst/>
                <a:uLnTx/>
                <a:uFillTx/>
                <a:latin typeface="Times New Roman"/>
                <a:ea typeface="+mj-ea"/>
                <a:cs typeface="+mj-cs"/>
              </a:rPr>
              <a:t> International Business </a:t>
            </a: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Environment</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957040"/>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sz="2400" b="1" dirty="0" smtClean="0">
                <a:latin typeface="Times New Roman" panose="02020603050405020304" pitchFamily="18" charset="0"/>
                <a:cs typeface="Times New Roman" panose="02020603050405020304" pitchFamily="18" charset="0"/>
              </a:rPr>
              <a:t>Mind-set </a:t>
            </a:r>
            <a:r>
              <a:rPr lang="cs-CZ" sz="2400" b="1" dirty="0" err="1" smtClean="0">
                <a:latin typeface="Times New Roman" panose="02020603050405020304" pitchFamily="18" charset="0"/>
                <a:cs typeface="Times New Roman" panose="02020603050405020304" pitchFamily="18" charset="0"/>
              </a:rPr>
              <a:t>of</a:t>
            </a:r>
            <a:r>
              <a:rPr lang="cs-CZ" sz="2400" b="1" dirty="0" smtClean="0">
                <a:latin typeface="Times New Roman" panose="02020603050405020304" pitchFamily="18" charset="0"/>
                <a:cs typeface="Times New Roman" panose="02020603050405020304" pitchFamily="18" charset="0"/>
              </a:rPr>
              <a:t> </a:t>
            </a:r>
            <a:r>
              <a:rPr lang="cs-CZ" sz="2400" b="1" dirty="0" err="1" smtClean="0">
                <a:latin typeface="Times New Roman" panose="02020603050405020304" pitchFamily="18" charset="0"/>
                <a:cs typeface="Times New Roman" panose="02020603050405020304" pitchFamily="18" charset="0"/>
              </a:rPr>
              <a:t>international</a:t>
            </a:r>
            <a:r>
              <a:rPr lang="cs-CZ" sz="2400" b="1" dirty="0" smtClean="0">
                <a:latin typeface="Times New Roman" panose="02020603050405020304" pitchFamily="18" charset="0"/>
                <a:cs typeface="Times New Roman" panose="02020603050405020304" pitchFamily="18" charset="0"/>
              </a:rPr>
              <a:t> </a:t>
            </a:r>
            <a:r>
              <a:rPr lang="cs-CZ" sz="2400" b="1" dirty="0" err="1" smtClean="0">
                <a:latin typeface="Times New Roman" panose="02020603050405020304" pitchFamily="18" charset="0"/>
                <a:cs typeface="Times New Roman" panose="02020603050405020304" pitchFamily="18" charset="0"/>
              </a:rPr>
              <a:t>companies</a:t>
            </a:r>
            <a:endParaRPr lang="cs-CZ" sz="2400" b="1" dirty="0" smtClean="0">
              <a:latin typeface="Times New Roman" panose="02020603050405020304" pitchFamily="18" charset="0"/>
              <a:cs typeface="Times New Roman" panose="02020603050405020304" pitchFamily="18" charset="0"/>
            </a:endParaRPr>
          </a:p>
          <a:p>
            <a:pPr marL="0" indent="0" algn="just">
              <a:spcBef>
                <a:spcPct val="0"/>
              </a:spcBef>
              <a:buNone/>
              <a:defRPr/>
            </a:pPr>
            <a:endParaRPr lang="cs-CZ" sz="2400" b="1" dirty="0" smtClean="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b="1" dirty="0">
                <a:latin typeface="Times New Roman" panose="02020603050405020304" pitchFamily="18" charset="0"/>
                <a:cs typeface="Times New Roman" panose="02020603050405020304" pitchFamily="18" charset="0"/>
              </a:rPr>
              <a:t>Geocentric mind-set </a:t>
            </a:r>
            <a:r>
              <a:rPr lang="en-US" sz="2400" dirty="0">
                <a:latin typeface="Times New Roman" panose="02020603050405020304" pitchFamily="18" charset="0"/>
                <a:cs typeface="Times New Roman" panose="02020603050405020304" pitchFamily="18" charset="0"/>
              </a:rPr>
              <a:t>is </a:t>
            </a:r>
            <a:r>
              <a:rPr lang="en-US" sz="2400" dirty="0" err="1">
                <a:latin typeface="Times New Roman" panose="02020603050405020304" pitchFamily="18" charset="0"/>
                <a:cs typeface="Times New Roman" panose="02020603050405020304" pitchFamily="18" charset="0"/>
              </a:rPr>
              <a:t>nottied</a:t>
            </a:r>
            <a:r>
              <a:rPr lang="en-US" sz="2400" dirty="0">
                <a:latin typeface="Times New Roman" panose="02020603050405020304" pitchFamily="18" charset="0"/>
                <a:cs typeface="Times New Roman" panose="02020603050405020304" pitchFamily="18" charset="0"/>
              </a:rPr>
              <a:t> to a particular home or host nations. </a:t>
            </a:r>
            <a:r>
              <a:rPr lang="en-US" sz="2400" dirty="0" err="1">
                <a:latin typeface="Times New Roman" panose="02020603050405020304" pitchFamily="18" charset="0"/>
                <a:cs typeface="Times New Roman" panose="02020603050405020304" pitchFamily="18" charset="0"/>
              </a:rPr>
              <a:t>Geocentrism</a:t>
            </a:r>
            <a:r>
              <a:rPr lang="en-US" sz="2400" dirty="0">
                <a:latin typeface="Times New Roman" panose="02020603050405020304" pitchFamily="18" charset="0"/>
                <a:cs typeface="Times New Roman" panose="02020603050405020304" pitchFamily="18" charset="0"/>
              </a:rPr>
              <a:t> hold that all nations have inalienable traits that are neither superior nor inferior but simply there.</a:t>
            </a:r>
          </a:p>
          <a:p>
            <a:pPr marL="285750" indent="-285750" algn="just">
              <a:spcBef>
                <a:spcPct val="0"/>
              </a:spcBef>
              <a:defRPr/>
            </a:pPr>
            <a:endParaRPr lang="en-US"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Geocentric organization aims to focus on global corporate goals, but allowing for local responses and adaptation. </a:t>
            </a:r>
          </a:p>
          <a:p>
            <a:pPr marL="285750" indent="-285750" algn="just">
              <a:spcBef>
                <a:spcPct val="0"/>
              </a:spcBef>
              <a:defRPr/>
            </a:pPr>
            <a:endParaRPr lang="en-US"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The geocentric approach sees the differing local environments as a potential source of value, rather than as an obstacle to be overcome, and aims to recognize local inputs within a global perspective.</a:t>
            </a:r>
          </a:p>
        </p:txBody>
      </p:sp>
    </p:spTree>
    <p:extLst>
      <p:ext uri="{BB962C8B-B14F-4D97-AF65-F5344CB8AC3E}">
        <p14:creationId xmlns:p14="http://schemas.microsoft.com/office/powerpoint/2010/main" val="243600918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5639685"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Internal</a:t>
            </a:r>
            <a:r>
              <a:rPr kumimoji="0" lang="cs-CZ" sz="2400" b="0" i="0" u="none" strike="noStrike" kern="0" cap="none" spc="0" normalizeH="0" baseline="0" dirty="0" smtClean="0">
                <a:ln>
                  <a:noFill/>
                </a:ln>
                <a:solidFill>
                  <a:srgbClr val="307871"/>
                </a:solidFill>
                <a:effectLst/>
                <a:uLnTx/>
                <a:uFillTx/>
                <a:latin typeface="Times New Roman"/>
                <a:ea typeface="+mj-ea"/>
                <a:cs typeface="+mj-cs"/>
              </a:rPr>
              <a:t> International Business </a:t>
            </a: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Environment</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957040"/>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sz="2400" b="1" dirty="0" smtClean="0">
                <a:latin typeface="Times New Roman" panose="02020603050405020304" pitchFamily="18" charset="0"/>
                <a:cs typeface="Times New Roman" panose="02020603050405020304" pitchFamily="18" charset="0"/>
              </a:rPr>
              <a:t>Mind-set </a:t>
            </a:r>
            <a:r>
              <a:rPr lang="cs-CZ" sz="2400" b="1" dirty="0" err="1" smtClean="0">
                <a:latin typeface="Times New Roman" panose="02020603050405020304" pitchFamily="18" charset="0"/>
                <a:cs typeface="Times New Roman" panose="02020603050405020304" pitchFamily="18" charset="0"/>
              </a:rPr>
              <a:t>of</a:t>
            </a:r>
            <a:r>
              <a:rPr lang="cs-CZ" sz="2400" b="1" dirty="0" smtClean="0">
                <a:latin typeface="Times New Roman" panose="02020603050405020304" pitchFamily="18" charset="0"/>
                <a:cs typeface="Times New Roman" panose="02020603050405020304" pitchFamily="18" charset="0"/>
              </a:rPr>
              <a:t> </a:t>
            </a:r>
            <a:r>
              <a:rPr lang="cs-CZ" sz="2400" b="1" dirty="0" err="1" smtClean="0">
                <a:latin typeface="Times New Roman" panose="02020603050405020304" pitchFamily="18" charset="0"/>
                <a:cs typeface="Times New Roman" panose="02020603050405020304" pitchFamily="18" charset="0"/>
              </a:rPr>
              <a:t>international</a:t>
            </a:r>
            <a:r>
              <a:rPr lang="cs-CZ" sz="2400" b="1" dirty="0" smtClean="0">
                <a:latin typeface="Times New Roman" panose="02020603050405020304" pitchFamily="18" charset="0"/>
                <a:cs typeface="Times New Roman" panose="02020603050405020304" pitchFamily="18" charset="0"/>
              </a:rPr>
              <a:t> </a:t>
            </a:r>
            <a:r>
              <a:rPr lang="cs-CZ" sz="2400" b="1" dirty="0" err="1" smtClean="0">
                <a:latin typeface="Times New Roman" panose="02020603050405020304" pitchFamily="18" charset="0"/>
                <a:cs typeface="Times New Roman" panose="02020603050405020304" pitchFamily="18" charset="0"/>
              </a:rPr>
              <a:t>companies</a:t>
            </a:r>
            <a:endParaRPr lang="cs-CZ" sz="2400" b="1" dirty="0" smtClean="0">
              <a:latin typeface="Times New Roman" panose="02020603050405020304" pitchFamily="18" charset="0"/>
              <a:cs typeface="Times New Roman" panose="02020603050405020304" pitchFamily="18" charset="0"/>
            </a:endParaRPr>
          </a:p>
          <a:p>
            <a:pPr marL="0" indent="0" algn="just">
              <a:spcBef>
                <a:spcPct val="0"/>
              </a:spcBef>
              <a:buNone/>
              <a:defRPr/>
            </a:pPr>
            <a:endParaRPr lang="cs-CZ" sz="2400" b="1" dirty="0" smtClean="0">
              <a:latin typeface="Times New Roman" panose="02020603050405020304" pitchFamily="18" charset="0"/>
              <a:cs typeface="Times New Roman" panose="02020603050405020304" pitchFamily="18" charset="0"/>
            </a:endParaRPr>
          </a:p>
        </p:txBody>
      </p:sp>
      <p:graphicFrame>
        <p:nvGraphicFramePr>
          <p:cNvPr id="6" name="Zástupný symbol pro obsah 8"/>
          <p:cNvGraphicFramePr>
            <a:graphicFrameLocks/>
          </p:cNvGraphicFramePr>
          <p:nvPr>
            <p:extLst>
              <p:ext uri="{D42A27DB-BD31-4B8C-83A1-F6EECF244321}">
                <p14:modId xmlns:p14="http://schemas.microsoft.com/office/powerpoint/2010/main" val="2290571925"/>
              </p:ext>
            </p:extLst>
          </p:nvPr>
        </p:nvGraphicFramePr>
        <p:xfrm>
          <a:off x="1233165" y="1492852"/>
          <a:ext cx="8511989" cy="4759960"/>
        </p:xfrm>
        <a:graphic>
          <a:graphicData uri="http://schemas.openxmlformats.org/drawingml/2006/table">
            <a:tbl>
              <a:tblPr firstRow="1" bandRow="1">
                <a:tableStyleId>{5C22544A-7EE6-4342-B048-85BDC9FD1C3A}</a:tableStyleId>
              </a:tblPr>
              <a:tblGrid>
                <a:gridCol w="1542626">
                  <a:extLst>
                    <a:ext uri="{9D8B030D-6E8A-4147-A177-3AD203B41FA5}">
                      <a16:colId xmlns:a16="http://schemas.microsoft.com/office/drawing/2014/main" val="20000"/>
                    </a:ext>
                  </a:extLst>
                </a:gridCol>
                <a:gridCol w="3742070">
                  <a:extLst>
                    <a:ext uri="{9D8B030D-6E8A-4147-A177-3AD203B41FA5}">
                      <a16:colId xmlns:a16="http://schemas.microsoft.com/office/drawing/2014/main" val="20001"/>
                    </a:ext>
                  </a:extLst>
                </a:gridCol>
                <a:gridCol w="3227293">
                  <a:extLst>
                    <a:ext uri="{9D8B030D-6E8A-4147-A177-3AD203B41FA5}">
                      <a16:colId xmlns:a16="http://schemas.microsoft.com/office/drawing/2014/main" val="20002"/>
                    </a:ext>
                  </a:extLst>
                </a:gridCol>
              </a:tblGrid>
              <a:tr h="370840">
                <a:tc>
                  <a:txBody>
                    <a:bodyPr/>
                    <a:lstStyle/>
                    <a:p>
                      <a:pPr algn="ctr"/>
                      <a:r>
                        <a:rPr lang="en-US" noProof="0" dirty="0" smtClean="0">
                          <a:latin typeface="Times New Roman" panose="02020603050405020304" pitchFamily="18" charset="0"/>
                          <a:cs typeface="Times New Roman" panose="02020603050405020304" pitchFamily="18" charset="0"/>
                        </a:rPr>
                        <a:t>Mind-Set</a:t>
                      </a:r>
                      <a:endParaRPr lang="en-US" noProof="0" dirty="0">
                        <a:latin typeface="Times New Roman" panose="02020603050405020304" pitchFamily="18" charset="0"/>
                        <a:cs typeface="Times New Roman" panose="02020603050405020304" pitchFamily="18" charset="0"/>
                      </a:endParaRPr>
                    </a:p>
                  </a:txBody>
                  <a:tcPr/>
                </a:tc>
                <a:tc>
                  <a:txBody>
                    <a:bodyPr/>
                    <a:lstStyle/>
                    <a:p>
                      <a:pPr algn="ctr"/>
                      <a:r>
                        <a:rPr lang="en-US" noProof="0" dirty="0" smtClean="0">
                          <a:latin typeface="Times New Roman" panose="02020603050405020304" pitchFamily="18" charset="0"/>
                          <a:cs typeface="Times New Roman" panose="02020603050405020304" pitchFamily="18" charset="0"/>
                        </a:rPr>
                        <a:t>Advantages</a:t>
                      </a:r>
                      <a:endParaRPr lang="en-US" noProof="0" dirty="0">
                        <a:latin typeface="Times New Roman" panose="02020603050405020304" pitchFamily="18" charset="0"/>
                        <a:cs typeface="Times New Roman" panose="02020603050405020304" pitchFamily="18" charset="0"/>
                      </a:endParaRPr>
                    </a:p>
                  </a:txBody>
                  <a:tcPr/>
                </a:tc>
                <a:tc>
                  <a:txBody>
                    <a:bodyPr/>
                    <a:lstStyle/>
                    <a:p>
                      <a:r>
                        <a:rPr lang="en-US" noProof="0" smtClean="0">
                          <a:latin typeface="Times New Roman" panose="02020603050405020304" pitchFamily="18" charset="0"/>
                          <a:cs typeface="Times New Roman" panose="02020603050405020304" pitchFamily="18" charset="0"/>
                        </a:rPr>
                        <a:t>Disadvantages</a:t>
                      </a:r>
                      <a:endParaRPr lang="en-US" noProof="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0"/>
                  </a:ext>
                </a:extLst>
              </a:tr>
              <a:tr h="370840">
                <a:tc>
                  <a:txBody>
                    <a:bodyPr/>
                    <a:lstStyle/>
                    <a:p>
                      <a:r>
                        <a:rPr lang="en-US" noProof="0" dirty="0" smtClean="0">
                          <a:latin typeface="Times New Roman" panose="02020603050405020304" pitchFamily="18" charset="0"/>
                          <a:cs typeface="Times New Roman" panose="02020603050405020304" pitchFamily="18" charset="0"/>
                        </a:rPr>
                        <a:t>Ethnocentric</a:t>
                      </a:r>
                      <a:endParaRPr lang="en-US" noProof="0" dirty="0">
                        <a:latin typeface="Times New Roman" panose="02020603050405020304" pitchFamily="18" charset="0"/>
                        <a:cs typeface="Times New Roman" panose="02020603050405020304" pitchFamily="18" charset="0"/>
                      </a:endParaRPr>
                    </a:p>
                  </a:txBody>
                  <a:tcPr/>
                </a:tc>
                <a:tc>
                  <a:txBody>
                    <a:bodyPr/>
                    <a:lstStyle/>
                    <a:p>
                      <a:r>
                        <a:rPr lang="en-US" noProof="0" dirty="0" smtClean="0">
                          <a:latin typeface="Times New Roman" panose="02020603050405020304" pitchFamily="18" charset="0"/>
                          <a:cs typeface="Times New Roman" panose="02020603050405020304" pitchFamily="18" charset="0"/>
                        </a:rPr>
                        <a:t>Leverages an individual´s or company´s unique competence to foreign</a:t>
                      </a:r>
                      <a:r>
                        <a:rPr lang="en-US" baseline="0" noProof="0" dirty="0" smtClean="0">
                          <a:latin typeface="Times New Roman" panose="02020603050405020304" pitchFamily="18" charset="0"/>
                          <a:cs typeface="Times New Roman" panose="02020603050405020304" pitchFamily="18" charset="0"/>
                        </a:rPr>
                        <a:t> market.</a:t>
                      </a:r>
                    </a:p>
                    <a:p>
                      <a:r>
                        <a:rPr lang="en-US" baseline="0" noProof="0" dirty="0" smtClean="0">
                          <a:latin typeface="Times New Roman" panose="02020603050405020304" pitchFamily="18" charset="0"/>
                          <a:cs typeface="Times New Roman" panose="02020603050405020304" pitchFamily="18" charset="0"/>
                        </a:rPr>
                        <a:t>Gives people a strong point of perspective.</a:t>
                      </a:r>
                      <a:endParaRPr lang="en-US" noProof="0" dirty="0">
                        <a:latin typeface="Times New Roman" panose="02020603050405020304" pitchFamily="18" charset="0"/>
                        <a:cs typeface="Times New Roman" panose="02020603050405020304" pitchFamily="18" charset="0"/>
                      </a:endParaRPr>
                    </a:p>
                  </a:txBody>
                  <a:tcPr/>
                </a:tc>
                <a:tc>
                  <a:txBody>
                    <a:bodyPr/>
                    <a:lstStyle/>
                    <a:p>
                      <a:r>
                        <a:rPr lang="en-US" noProof="0" smtClean="0">
                          <a:latin typeface="Times New Roman" panose="02020603050405020304" pitchFamily="18" charset="0"/>
                          <a:cs typeface="Times New Roman" panose="02020603050405020304" pitchFamily="18" charset="0"/>
                        </a:rPr>
                        <a:t>Can inspire</a:t>
                      </a:r>
                      <a:r>
                        <a:rPr lang="en-US" baseline="0" noProof="0" smtClean="0">
                          <a:latin typeface="Times New Roman" panose="02020603050405020304" pitchFamily="18" charset="0"/>
                          <a:cs typeface="Times New Roman" panose="02020603050405020304" pitchFamily="18" charset="0"/>
                        </a:rPr>
                        <a:t> belief that the home market is intrinsically better at everything.</a:t>
                      </a:r>
                    </a:p>
                    <a:p>
                      <a:r>
                        <a:rPr lang="en-US" baseline="0" noProof="0" smtClean="0">
                          <a:latin typeface="Times New Roman" panose="02020603050405020304" pitchFamily="18" charset="0"/>
                          <a:cs typeface="Times New Roman" panose="02020603050405020304" pitchFamily="18" charset="0"/>
                        </a:rPr>
                        <a:t>Can result in cultural arrogance.</a:t>
                      </a:r>
                    </a:p>
                    <a:p>
                      <a:r>
                        <a:rPr lang="en-US" baseline="0" noProof="0" smtClean="0">
                          <a:latin typeface="Times New Roman" panose="02020603050405020304" pitchFamily="18" charset="0"/>
                          <a:cs typeface="Times New Roman" panose="02020603050405020304" pitchFamily="18" charset="0"/>
                        </a:rPr>
                        <a:t>May blind people to innovations in other countries.</a:t>
                      </a:r>
                      <a:endParaRPr lang="en-US" noProof="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1"/>
                  </a:ext>
                </a:extLst>
              </a:tr>
              <a:tr h="370840">
                <a:tc>
                  <a:txBody>
                    <a:bodyPr/>
                    <a:lstStyle/>
                    <a:p>
                      <a:r>
                        <a:rPr lang="en-US" noProof="0" smtClean="0">
                          <a:latin typeface="Times New Roman" panose="02020603050405020304" pitchFamily="18" charset="0"/>
                          <a:cs typeface="Times New Roman" panose="02020603050405020304" pitchFamily="18" charset="0"/>
                        </a:rPr>
                        <a:t>Polycentric</a:t>
                      </a:r>
                      <a:endParaRPr lang="en-US" noProof="0">
                        <a:latin typeface="Times New Roman" panose="02020603050405020304" pitchFamily="18" charset="0"/>
                        <a:cs typeface="Times New Roman" panose="02020603050405020304" pitchFamily="18" charset="0"/>
                      </a:endParaRPr>
                    </a:p>
                  </a:txBody>
                  <a:tcPr/>
                </a:tc>
                <a:tc>
                  <a:txBody>
                    <a:bodyPr/>
                    <a:lstStyle/>
                    <a:p>
                      <a:r>
                        <a:rPr lang="en-US" noProof="0" dirty="0" smtClean="0">
                          <a:latin typeface="Times New Roman" panose="02020603050405020304" pitchFamily="18" charset="0"/>
                          <a:cs typeface="Times New Roman" panose="02020603050405020304" pitchFamily="18" charset="0"/>
                        </a:rPr>
                        <a:t>Helps people see the special virtues of a particular</a:t>
                      </a:r>
                      <a:r>
                        <a:rPr lang="en-US" baseline="0" noProof="0" dirty="0" smtClean="0">
                          <a:latin typeface="Times New Roman" panose="02020603050405020304" pitchFamily="18" charset="0"/>
                          <a:cs typeface="Times New Roman" panose="02020603050405020304" pitchFamily="18" charset="0"/>
                        </a:rPr>
                        <a:t> nation.</a:t>
                      </a:r>
                    </a:p>
                    <a:p>
                      <a:r>
                        <a:rPr lang="en-US" baseline="0" noProof="0" dirty="0" smtClean="0">
                          <a:latin typeface="Times New Roman" panose="02020603050405020304" pitchFamily="18" charset="0"/>
                          <a:cs typeface="Times New Roman" panose="02020603050405020304" pitchFamily="18" charset="0"/>
                        </a:rPr>
                        <a:t>Removes barriers to adapting to the chosen local market.</a:t>
                      </a:r>
                      <a:endParaRPr lang="en-US" noProof="0" dirty="0">
                        <a:latin typeface="Times New Roman" panose="02020603050405020304" pitchFamily="18" charset="0"/>
                        <a:cs typeface="Times New Roman" panose="02020603050405020304" pitchFamily="18" charset="0"/>
                      </a:endParaRPr>
                    </a:p>
                  </a:txBody>
                  <a:tcPr/>
                </a:tc>
                <a:tc>
                  <a:txBody>
                    <a:bodyPr/>
                    <a:lstStyle/>
                    <a:p>
                      <a:r>
                        <a:rPr lang="en-US" noProof="0" smtClean="0">
                          <a:latin typeface="Times New Roman" panose="02020603050405020304" pitchFamily="18" charset="0"/>
                          <a:cs typeface="Times New Roman" panose="02020603050405020304" pitchFamily="18" charset="0"/>
                        </a:rPr>
                        <a:t>Can lead to the „going native“ effect.</a:t>
                      </a:r>
                    </a:p>
                    <a:p>
                      <a:r>
                        <a:rPr lang="en-US" noProof="0" smtClean="0">
                          <a:latin typeface="Times New Roman" panose="02020603050405020304" pitchFamily="18" charset="0"/>
                          <a:cs typeface="Times New Roman" panose="02020603050405020304" pitchFamily="18" charset="0"/>
                        </a:rPr>
                        <a:t>May lead people to give too much credit to attitudes and practices in a favored nation.</a:t>
                      </a:r>
                      <a:endParaRPr lang="en-US" noProof="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2"/>
                  </a:ext>
                </a:extLst>
              </a:tr>
              <a:tr h="370840">
                <a:tc>
                  <a:txBody>
                    <a:bodyPr/>
                    <a:lstStyle/>
                    <a:p>
                      <a:r>
                        <a:rPr lang="en-US" noProof="0" smtClean="0">
                          <a:latin typeface="Times New Roman" panose="02020603050405020304" pitchFamily="18" charset="0"/>
                          <a:cs typeface="Times New Roman" panose="02020603050405020304" pitchFamily="18" charset="0"/>
                        </a:rPr>
                        <a:t>Geocentric </a:t>
                      </a:r>
                      <a:endParaRPr lang="en-US" noProof="0">
                        <a:latin typeface="Times New Roman" panose="02020603050405020304" pitchFamily="18" charset="0"/>
                        <a:cs typeface="Times New Roman" panose="02020603050405020304" pitchFamily="18" charset="0"/>
                      </a:endParaRPr>
                    </a:p>
                  </a:txBody>
                  <a:tcPr/>
                </a:tc>
                <a:tc>
                  <a:txBody>
                    <a:bodyPr/>
                    <a:lstStyle/>
                    <a:p>
                      <a:r>
                        <a:rPr lang="en-US" noProof="0" smtClean="0">
                          <a:latin typeface="Times New Roman" panose="02020603050405020304" pitchFamily="18" charset="0"/>
                          <a:cs typeface="Times New Roman" panose="02020603050405020304" pitchFamily="18" charset="0"/>
                        </a:rPr>
                        <a:t>Helps</a:t>
                      </a:r>
                      <a:r>
                        <a:rPr lang="en-US" baseline="0" noProof="0" smtClean="0">
                          <a:latin typeface="Times New Roman" panose="02020603050405020304" pitchFamily="18" charset="0"/>
                          <a:cs typeface="Times New Roman" panose="02020603050405020304" pitchFamily="18" charset="0"/>
                        </a:rPr>
                        <a:t> people see points of commonality across different nations.</a:t>
                      </a:r>
                    </a:p>
                    <a:p>
                      <a:r>
                        <a:rPr lang="en-US" baseline="0" noProof="0" smtClean="0">
                          <a:latin typeface="Times New Roman" panose="02020603050405020304" pitchFamily="18" charset="0"/>
                          <a:cs typeface="Times New Roman" panose="02020603050405020304" pitchFamily="18" charset="0"/>
                        </a:rPr>
                        <a:t>Opens up tremendous learning opportunities.</a:t>
                      </a:r>
                      <a:endParaRPr lang="en-US" noProof="0">
                        <a:latin typeface="Times New Roman" panose="02020603050405020304" pitchFamily="18" charset="0"/>
                        <a:cs typeface="Times New Roman" panose="02020603050405020304" pitchFamily="18" charset="0"/>
                      </a:endParaRPr>
                    </a:p>
                  </a:txBody>
                  <a:tcPr/>
                </a:tc>
                <a:tc>
                  <a:txBody>
                    <a:bodyPr/>
                    <a:lstStyle/>
                    <a:p>
                      <a:r>
                        <a:rPr lang="en-US" noProof="0" dirty="0" smtClean="0">
                          <a:latin typeface="Times New Roman" panose="02020603050405020304" pitchFamily="18" charset="0"/>
                          <a:cs typeface="Times New Roman" panose="02020603050405020304" pitchFamily="18" charset="0"/>
                        </a:rPr>
                        <a:t>Can lead to a loss of national identity.</a:t>
                      </a:r>
                    </a:p>
                    <a:p>
                      <a:r>
                        <a:rPr lang="en-US" noProof="0" dirty="0" smtClean="0">
                          <a:latin typeface="Times New Roman" panose="02020603050405020304" pitchFamily="18" charset="0"/>
                          <a:cs typeface="Times New Roman" panose="02020603050405020304" pitchFamily="18" charset="0"/>
                        </a:rPr>
                        <a:t>Tough to develop and hard to maintain.</a:t>
                      </a:r>
                      <a:endParaRPr lang="en-US" noProof="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76109333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5639685"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Internal</a:t>
            </a:r>
            <a:r>
              <a:rPr kumimoji="0" lang="cs-CZ" sz="2400" b="0" i="0" u="none" strike="noStrike" kern="0" cap="none" spc="0" normalizeH="0" baseline="0" dirty="0" smtClean="0">
                <a:ln>
                  <a:noFill/>
                </a:ln>
                <a:solidFill>
                  <a:srgbClr val="307871"/>
                </a:solidFill>
                <a:effectLst/>
                <a:uLnTx/>
                <a:uFillTx/>
                <a:latin typeface="Times New Roman"/>
                <a:ea typeface="+mj-ea"/>
                <a:cs typeface="+mj-cs"/>
              </a:rPr>
              <a:t> International Business </a:t>
            </a: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Environment</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957040"/>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sz="2400" b="1" dirty="0" err="1" smtClean="0">
                <a:latin typeface="Times New Roman" panose="02020603050405020304" pitchFamily="18" charset="0"/>
                <a:cs typeface="Times New Roman" panose="02020603050405020304" pitchFamily="18" charset="0"/>
              </a:rPr>
              <a:t>Staffing</a:t>
            </a:r>
            <a:r>
              <a:rPr lang="cs-CZ" sz="2400" b="1" dirty="0" smtClean="0">
                <a:latin typeface="Times New Roman" panose="02020603050405020304" pitchFamily="18" charset="0"/>
                <a:cs typeface="Times New Roman" panose="02020603050405020304" pitchFamily="18" charset="0"/>
              </a:rPr>
              <a:t> </a:t>
            </a:r>
            <a:r>
              <a:rPr lang="cs-CZ" sz="2400" b="1" dirty="0" err="1" smtClean="0">
                <a:latin typeface="Times New Roman" panose="02020603050405020304" pitchFamily="18" charset="0"/>
                <a:cs typeface="Times New Roman" panose="02020603050405020304" pitchFamily="18" charset="0"/>
              </a:rPr>
              <a:t>international</a:t>
            </a:r>
            <a:r>
              <a:rPr lang="cs-CZ" sz="2400" b="1" dirty="0" smtClean="0">
                <a:latin typeface="Times New Roman" panose="02020603050405020304" pitchFamily="18" charset="0"/>
                <a:cs typeface="Times New Roman" panose="02020603050405020304" pitchFamily="18" charset="0"/>
              </a:rPr>
              <a:t> </a:t>
            </a:r>
            <a:r>
              <a:rPr lang="cs-CZ" sz="2400" b="1" dirty="0" err="1" smtClean="0">
                <a:latin typeface="Times New Roman" panose="02020603050405020304" pitchFamily="18" charset="0"/>
                <a:cs typeface="Times New Roman" panose="02020603050405020304" pitchFamily="18" charset="0"/>
              </a:rPr>
              <a:t>operations</a:t>
            </a:r>
            <a:endParaRPr lang="cs-CZ" sz="2400" b="1" dirty="0" smtClean="0">
              <a:latin typeface="Times New Roman" panose="02020603050405020304" pitchFamily="18" charset="0"/>
              <a:cs typeface="Times New Roman" panose="02020603050405020304" pitchFamily="18" charset="0"/>
            </a:endParaRPr>
          </a:p>
          <a:p>
            <a:pPr marL="0" indent="0" algn="just">
              <a:spcBef>
                <a:spcPct val="0"/>
              </a:spcBef>
              <a:buNone/>
              <a:defRPr/>
            </a:pPr>
            <a:endParaRPr lang="cs-CZ" sz="2400" b="1" dirty="0" smtClean="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International business takes place within a world marked by geographic borders and populated by bricks-and-mortar </a:t>
            </a:r>
            <a:r>
              <a:rPr lang="en-US" altLang="cs-CZ" sz="2400" dirty="0">
                <a:latin typeface="Times New Roman" panose="02020603050405020304" pitchFamily="18" charset="0"/>
                <a:cs typeface="Times New Roman" panose="02020603050405020304" pitchFamily="18" charset="0"/>
              </a:rPr>
              <a:t>organizations</a:t>
            </a:r>
            <a:r>
              <a:rPr lang="en-US" sz="2400" dirty="0">
                <a:latin typeface="Times New Roman" panose="02020603050405020304" pitchFamily="18" charset="0"/>
                <a:cs typeface="Times New Roman" panose="02020603050405020304" pitchFamily="18" charset="0"/>
              </a:rPr>
              <a:t>. Staffing thousands of home offices and foreign affiliates is a major aspect of international business. </a:t>
            </a:r>
          </a:p>
          <a:p>
            <a:pPr marL="285750" indent="-285750" algn="just">
              <a:spcBef>
                <a:spcPct val="0"/>
              </a:spcBef>
              <a:defRPr/>
            </a:pPr>
            <a:endParaRPr lang="en-US"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Transnational corporations must ultimately find and move managers among the various units of their corporation. The </a:t>
            </a:r>
            <a:r>
              <a:rPr lang="en-US" sz="2400" dirty="0" err="1">
                <a:latin typeface="Times New Roman" panose="02020603050405020304" pitchFamily="18" charset="0"/>
                <a:cs typeface="Times New Roman" panose="02020603050405020304" pitchFamily="18" charset="0"/>
              </a:rPr>
              <a:t>vaste</a:t>
            </a:r>
            <a:r>
              <a:rPr lang="en-US" sz="2400" dirty="0">
                <a:latin typeface="Times New Roman" panose="02020603050405020304" pitchFamily="18" charset="0"/>
                <a:cs typeface="Times New Roman" panose="02020603050405020304" pitchFamily="18" charset="0"/>
              </a:rPr>
              <a:t> majority of transnational corporations resolve this issue by deciding whether to staff their international operations with:</a:t>
            </a:r>
          </a:p>
          <a:p>
            <a:pPr marL="1028700" lvl="1" algn="just">
              <a:spcBef>
                <a:spcPct val="0"/>
              </a:spcBef>
              <a:defRPr/>
            </a:pPr>
            <a:r>
              <a:rPr lang="en-US" dirty="0">
                <a:latin typeface="Times New Roman" panose="02020603050405020304" pitchFamily="18" charset="0"/>
                <a:cs typeface="Times New Roman" panose="02020603050405020304" pitchFamily="18" charset="0"/>
              </a:rPr>
              <a:t>Local workers in the host nation or;</a:t>
            </a:r>
          </a:p>
          <a:p>
            <a:pPr marL="1028700" lvl="1" algn="just">
              <a:spcBef>
                <a:spcPct val="0"/>
              </a:spcBef>
              <a:defRPr/>
            </a:pPr>
            <a:r>
              <a:rPr lang="en-US" dirty="0">
                <a:latin typeface="Times New Roman" panose="02020603050405020304" pitchFamily="18" charset="0"/>
                <a:cs typeface="Times New Roman" panose="02020603050405020304" pitchFamily="18" charset="0"/>
              </a:rPr>
              <a:t>Expatriates sent from home or a third nation.</a:t>
            </a:r>
          </a:p>
        </p:txBody>
      </p:sp>
    </p:spTree>
    <p:extLst>
      <p:ext uri="{BB962C8B-B14F-4D97-AF65-F5344CB8AC3E}">
        <p14:creationId xmlns:p14="http://schemas.microsoft.com/office/powerpoint/2010/main" val="29623023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3214341"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smtClean="0">
                <a:ln>
                  <a:noFill/>
                </a:ln>
                <a:solidFill>
                  <a:srgbClr val="307871"/>
                </a:solidFill>
                <a:effectLst/>
                <a:uLnTx/>
                <a:uFillTx/>
                <a:latin typeface="Times New Roman"/>
                <a:ea typeface="+mj-ea"/>
                <a:cs typeface="+mj-cs"/>
              </a:rPr>
              <a:t>International </a:t>
            </a: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Companies</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1091794"/>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International business activities may be defined simply as business transactions that take place across national borders.</a:t>
            </a:r>
          </a:p>
          <a:p>
            <a:pPr marL="285750" indent="-285750" algn="just">
              <a:spcBef>
                <a:spcPct val="0"/>
              </a:spcBef>
              <a:defRPr/>
            </a:pPr>
            <a:endParaRPr lang="en-US"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This definition includes the very small </a:t>
            </a:r>
            <a:r>
              <a:rPr lang="en-US" altLang="cs-CZ" sz="2400" dirty="0">
                <a:latin typeface="Times New Roman" panose="02020603050405020304" pitchFamily="18" charset="0"/>
                <a:cs typeface="Times New Roman" panose="02020603050405020304" pitchFamily="18" charset="0"/>
              </a:rPr>
              <a:t>organization</a:t>
            </a:r>
            <a:r>
              <a:rPr lang="en-US" sz="2400" dirty="0">
                <a:latin typeface="Times New Roman" panose="02020603050405020304" pitchFamily="18" charset="0"/>
                <a:cs typeface="Times New Roman" panose="02020603050405020304" pitchFamily="18" charset="0"/>
              </a:rPr>
              <a:t> that exports (or imports) a small quantity to only one country, as well as the very large global </a:t>
            </a:r>
            <a:r>
              <a:rPr lang="en-US" altLang="cs-CZ" sz="2400" dirty="0">
                <a:latin typeface="Times New Roman" panose="02020603050405020304" pitchFamily="18" charset="0"/>
                <a:cs typeface="Times New Roman" panose="02020603050405020304" pitchFamily="18" charset="0"/>
              </a:rPr>
              <a:t>organization</a:t>
            </a:r>
            <a:r>
              <a:rPr lang="en-US" sz="2400" dirty="0">
                <a:latin typeface="Times New Roman" panose="02020603050405020304" pitchFamily="18" charset="0"/>
                <a:cs typeface="Times New Roman" panose="02020603050405020304" pitchFamily="18" charset="0"/>
              </a:rPr>
              <a:t> with integrated operations and strategic alliances around the world.</a:t>
            </a:r>
          </a:p>
          <a:p>
            <a:pPr marL="285750" indent="-285750" algn="just">
              <a:spcBef>
                <a:spcPct val="0"/>
              </a:spcBef>
              <a:defRPr/>
            </a:pPr>
            <a:endParaRPr lang="en-US"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Within this broad array, distinctions are often made among different types of international company, and these distinctions are helpful in understanding a </a:t>
            </a:r>
            <a:r>
              <a:rPr lang="en-US" altLang="cs-CZ" sz="2400" dirty="0">
                <a:latin typeface="Times New Roman" panose="02020603050405020304" pitchFamily="18" charset="0"/>
                <a:cs typeface="Times New Roman" panose="02020603050405020304" pitchFamily="18" charset="0"/>
              </a:rPr>
              <a:t>organization</a:t>
            </a:r>
            <a:r>
              <a:rPr lang="en-US" sz="2400" dirty="0">
                <a:latin typeface="Times New Roman" panose="02020603050405020304" pitchFamily="18" charset="0"/>
                <a:cs typeface="Times New Roman" panose="02020603050405020304" pitchFamily="18" charset="0"/>
              </a:rPr>
              <a:t>´s strategy, organizational structure, and functional decisions:</a:t>
            </a:r>
          </a:p>
          <a:p>
            <a:pPr marL="1028700" lvl="1" algn="just">
              <a:spcBef>
                <a:spcPct val="0"/>
              </a:spcBef>
              <a:defRPr/>
            </a:pPr>
            <a:r>
              <a:rPr lang="en-US" dirty="0">
                <a:latin typeface="Times New Roman" panose="02020603050405020304" pitchFamily="18" charset="0"/>
                <a:cs typeface="Times New Roman" panose="02020603050405020304" pitchFamily="18" charset="0"/>
              </a:rPr>
              <a:t>Multinational enterprises;</a:t>
            </a:r>
          </a:p>
          <a:p>
            <a:pPr marL="1028700" lvl="1" algn="just">
              <a:spcBef>
                <a:spcPct val="0"/>
              </a:spcBef>
              <a:defRPr/>
            </a:pPr>
            <a:r>
              <a:rPr lang="en-US" dirty="0">
                <a:latin typeface="Times New Roman" panose="02020603050405020304" pitchFamily="18" charset="0"/>
                <a:cs typeface="Times New Roman" panose="02020603050405020304" pitchFamily="18" charset="0"/>
              </a:rPr>
              <a:t>Global companies;</a:t>
            </a:r>
          </a:p>
          <a:p>
            <a:pPr marL="1028700" lvl="1" algn="just">
              <a:spcBef>
                <a:spcPct val="0"/>
              </a:spcBef>
              <a:defRPr/>
            </a:pPr>
            <a:r>
              <a:rPr lang="en-US" dirty="0">
                <a:latin typeface="Times New Roman" panose="02020603050405020304" pitchFamily="18" charset="0"/>
                <a:cs typeface="Times New Roman" panose="02020603050405020304" pitchFamily="18" charset="0"/>
              </a:rPr>
              <a:t>Transnational companies.</a:t>
            </a:r>
            <a:endParaRPr lang="en-GB" altLang="cs-CZ"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033582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3214341"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smtClean="0">
                <a:ln>
                  <a:noFill/>
                </a:ln>
                <a:solidFill>
                  <a:srgbClr val="307871"/>
                </a:solidFill>
                <a:effectLst/>
                <a:uLnTx/>
                <a:uFillTx/>
                <a:latin typeface="Times New Roman"/>
                <a:ea typeface="+mj-ea"/>
                <a:cs typeface="+mj-cs"/>
              </a:rPr>
              <a:t>International </a:t>
            </a: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Companies</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1091794"/>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spcBef>
                <a:spcPct val="0"/>
              </a:spcBef>
              <a:defRPr/>
            </a:pPr>
            <a:r>
              <a:rPr lang="en-US" sz="2400" b="1" dirty="0">
                <a:latin typeface="Times New Roman" panose="02020603050405020304" pitchFamily="18" charset="0"/>
                <a:cs typeface="Times New Roman" panose="02020603050405020304" pitchFamily="18" charset="0"/>
              </a:rPr>
              <a:t>Multinational enterprise </a:t>
            </a:r>
            <a:r>
              <a:rPr lang="en-US" sz="2400" dirty="0">
                <a:latin typeface="Times New Roman" panose="02020603050405020304" pitchFamily="18" charset="0"/>
                <a:cs typeface="Times New Roman" panose="02020603050405020304" pitchFamily="18" charset="0"/>
              </a:rPr>
              <a:t>MNE is an organization (the parent company) which acquires ownership or other contractual ties in other organizations (including companies and unincorporated companies) outside its home country.</a:t>
            </a:r>
          </a:p>
          <a:p>
            <a:pPr marL="285750" indent="-285750" algn="just">
              <a:spcBef>
                <a:spcPct val="0"/>
              </a:spcBef>
              <a:defRPr/>
            </a:pPr>
            <a:endParaRPr lang="en-US"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The parent company (from home country) co-ordinates and controls the international business activities carried out by all the organizations within the MNE´s broad control. </a:t>
            </a:r>
          </a:p>
          <a:p>
            <a:pPr marL="285750" indent="-285750" algn="just">
              <a:spcBef>
                <a:spcPct val="0"/>
              </a:spcBef>
              <a:defRPr/>
            </a:pPr>
            <a:endParaRPr lang="en-US"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These enterprises using a multinational strategy sacrifices efficiency in favor of emphasizing responsiveness to local requirements within each of its markets.</a:t>
            </a:r>
          </a:p>
        </p:txBody>
      </p:sp>
    </p:spTree>
    <p:extLst>
      <p:ext uri="{BB962C8B-B14F-4D97-AF65-F5344CB8AC3E}">
        <p14:creationId xmlns:p14="http://schemas.microsoft.com/office/powerpoint/2010/main" val="22422354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3214341"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smtClean="0">
                <a:ln>
                  <a:noFill/>
                </a:ln>
                <a:solidFill>
                  <a:srgbClr val="307871"/>
                </a:solidFill>
                <a:effectLst/>
                <a:uLnTx/>
                <a:uFillTx/>
                <a:latin typeface="Times New Roman"/>
                <a:ea typeface="+mj-ea"/>
                <a:cs typeface="+mj-cs"/>
              </a:rPr>
              <a:t>International </a:t>
            </a: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Companies</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1091794"/>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spcBef>
                <a:spcPct val="0"/>
              </a:spcBef>
              <a:defRPr/>
            </a:pPr>
            <a:r>
              <a:rPr lang="en-US" sz="2400" b="1" dirty="0">
                <a:latin typeface="Times New Roman" panose="02020603050405020304" pitchFamily="18" charset="0"/>
                <a:cs typeface="Times New Roman" panose="02020603050405020304" pitchFamily="18" charset="0"/>
              </a:rPr>
              <a:t>Global companies </a:t>
            </a:r>
            <a:r>
              <a:rPr lang="en-US" sz="2400" dirty="0">
                <a:latin typeface="Times New Roman" panose="02020603050405020304" pitchFamily="18" charset="0"/>
                <a:cs typeface="Times New Roman" panose="02020603050405020304" pitchFamily="18" charset="0"/>
              </a:rPr>
              <a:t>have invested and are present in many countries. They market their products through the use of the same coordinated image/brand in all markets.</a:t>
            </a:r>
          </a:p>
          <a:p>
            <a:pPr marL="285750" indent="-285750" algn="just">
              <a:spcBef>
                <a:spcPct val="0"/>
              </a:spcBef>
              <a:defRPr/>
            </a:pPr>
            <a:endParaRPr lang="en-US"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The global company has a more specific meaning, referring to an enterprise that engages in value-added activities in each of the major regions of the world, and which pursues an integrated strategy towards these activities. Generally one corporate office is responsible for global strategy. Emphasis is on volume, cost management and efficiency. </a:t>
            </a:r>
          </a:p>
          <a:p>
            <a:pPr marL="285750" indent="-285750" algn="just">
              <a:spcBef>
                <a:spcPct val="0"/>
              </a:spcBef>
              <a:defRPr/>
            </a:pPr>
            <a:endParaRPr lang="en-US"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The global company using a global strategy sacrifices responsiveness to local requirement within each of its markets in favor of emphasizing efficiency. Some minor modifications to products may be made in various markets, but a global strategy stresses the need to gain economies of scale by offering essentially the same products in each market.</a:t>
            </a:r>
          </a:p>
        </p:txBody>
      </p:sp>
    </p:spTree>
    <p:extLst>
      <p:ext uri="{BB962C8B-B14F-4D97-AF65-F5344CB8AC3E}">
        <p14:creationId xmlns:p14="http://schemas.microsoft.com/office/powerpoint/2010/main" val="3671504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3214341"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smtClean="0">
                <a:ln>
                  <a:noFill/>
                </a:ln>
                <a:solidFill>
                  <a:srgbClr val="307871"/>
                </a:solidFill>
                <a:effectLst/>
                <a:uLnTx/>
                <a:uFillTx/>
                <a:latin typeface="Times New Roman"/>
                <a:ea typeface="+mj-ea"/>
                <a:cs typeface="+mj-cs"/>
              </a:rPr>
              <a:t>International </a:t>
            </a: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Companies</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1091794"/>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spcBef>
                <a:spcPct val="0"/>
              </a:spcBef>
              <a:defRPr/>
            </a:pPr>
            <a:r>
              <a:rPr lang="en-US" sz="2400" b="1" dirty="0">
                <a:latin typeface="Times New Roman" panose="02020603050405020304" pitchFamily="18" charset="0"/>
                <a:cs typeface="Times New Roman" panose="02020603050405020304" pitchFamily="18" charset="0"/>
              </a:rPr>
              <a:t>Transnational corporations </a:t>
            </a:r>
            <a:r>
              <a:rPr lang="en-US" sz="2400" dirty="0">
                <a:latin typeface="Times New Roman" panose="02020603050405020304" pitchFamily="18" charset="0"/>
                <a:cs typeface="Times New Roman" panose="02020603050405020304" pitchFamily="18" charset="0"/>
              </a:rPr>
              <a:t>are all enterprises which control assets (factories, mines, sales offices and the like) in two or more countries. Transnational is a company that owns assets and operates direct business activities in at least two countries.</a:t>
            </a:r>
          </a:p>
          <a:p>
            <a:pPr marL="285750" indent="-285750" algn="just">
              <a:spcBef>
                <a:spcPct val="0"/>
              </a:spcBef>
              <a:defRPr/>
            </a:pPr>
            <a:endParaRPr lang="en-US"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Transnational corporations are companies that supply foreign markets entirely through exports and that concentrate on those which engage in international production. </a:t>
            </a:r>
          </a:p>
          <a:p>
            <a:pPr marL="285750" indent="-285750" algn="just">
              <a:spcBef>
                <a:spcPct val="0"/>
              </a:spcBef>
              <a:defRPr/>
            </a:pPr>
            <a:endParaRPr lang="en-US"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Transnational corporations have become central actors of the world economy and, in linking foreign direct investment, trade, technology and finance, they are a driving force of economic growth.</a:t>
            </a:r>
          </a:p>
        </p:txBody>
      </p:sp>
    </p:spTree>
    <p:extLst>
      <p:ext uri="{BB962C8B-B14F-4D97-AF65-F5344CB8AC3E}">
        <p14:creationId xmlns:p14="http://schemas.microsoft.com/office/powerpoint/2010/main" val="7442057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4607352"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smtClean="0">
                <a:ln>
                  <a:noFill/>
                </a:ln>
                <a:solidFill>
                  <a:srgbClr val="307871"/>
                </a:solidFill>
                <a:effectLst/>
                <a:uLnTx/>
                <a:uFillTx/>
                <a:latin typeface="Times New Roman"/>
                <a:ea typeface="+mj-ea"/>
                <a:cs typeface="+mj-cs"/>
              </a:rPr>
              <a:t>International Business </a:t>
            </a: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Environment</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1091794"/>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Transnational corporations operate in different levels of business environment – national, regional and international environment.</a:t>
            </a:r>
          </a:p>
          <a:p>
            <a:pPr marL="285750" indent="-285750" algn="just">
              <a:spcBef>
                <a:spcPct val="0"/>
              </a:spcBef>
              <a:defRPr/>
            </a:pPr>
            <a:endParaRPr lang="en-US"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International business environment is the sum of the governmental, intergovernmental and systematic factors that:</a:t>
            </a:r>
          </a:p>
          <a:p>
            <a:pPr marL="1028700" lvl="1" algn="just">
              <a:spcBef>
                <a:spcPct val="0"/>
              </a:spcBef>
              <a:defRPr/>
            </a:pPr>
            <a:r>
              <a:rPr lang="en-US" dirty="0">
                <a:latin typeface="Times New Roman" panose="02020603050405020304" pitchFamily="18" charset="0"/>
                <a:cs typeface="Times New Roman" panose="02020603050405020304" pitchFamily="18" charset="0"/>
              </a:rPr>
              <a:t>govern or influence the conduct of international business</a:t>
            </a:r>
            <a:r>
              <a:rPr lang="cs-CZ" dirty="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marL="1028700" lvl="1" algn="just">
              <a:spcBef>
                <a:spcPct val="0"/>
              </a:spcBef>
              <a:defRPr/>
            </a:pPr>
            <a:r>
              <a:rPr lang="en-US" dirty="0">
                <a:latin typeface="Times New Roman" panose="02020603050405020304" pitchFamily="18" charset="0"/>
                <a:cs typeface="Times New Roman" panose="02020603050405020304" pitchFamily="18" charset="0"/>
              </a:rPr>
              <a:t>are not present in domestic business environments.</a:t>
            </a:r>
          </a:p>
          <a:p>
            <a:pPr marL="285750" indent="-285750" algn="just">
              <a:spcBef>
                <a:spcPct val="0"/>
              </a:spcBef>
              <a:defRPr/>
            </a:pPr>
            <a:endParaRPr lang="en-US"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International entrepreneurial activities are provided in the context of diverse environmental influences.</a:t>
            </a:r>
          </a:p>
          <a:p>
            <a:pPr marL="285750" indent="-285750" algn="just">
              <a:spcBef>
                <a:spcPct val="0"/>
              </a:spcBef>
              <a:defRPr/>
            </a:pPr>
            <a:endParaRPr lang="en-US"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International business environment presents an array of both governmental and non-governmental players which impact on transnational corporations. They include national and regional authorities, as well as formal and informal international organizations.</a:t>
            </a:r>
          </a:p>
        </p:txBody>
      </p:sp>
    </p:spTree>
    <p:extLst>
      <p:ext uri="{BB962C8B-B14F-4D97-AF65-F5344CB8AC3E}">
        <p14:creationId xmlns:p14="http://schemas.microsoft.com/office/powerpoint/2010/main" val="25339080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5724644"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External</a:t>
            </a:r>
            <a:r>
              <a:rPr kumimoji="0" lang="cs-CZ" sz="2400" b="0" i="0" u="none" strike="noStrike" kern="0" cap="none" spc="0" normalizeH="0" baseline="0" dirty="0" smtClean="0">
                <a:ln>
                  <a:noFill/>
                </a:ln>
                <a:solidFill>
                  <a:srgbClr val="307871"/>
                </a:solidFill>
                <a:effectLst/>
                <a:uLnTx/>
                <a:uFillTx/>
                <a:latin typeface="Times New Roman"/>
                <a:ea typeface="+mj-ea"/>
                <a:cs typeface="+mj-cs"/>
              </a:rPr>
              <a:t> International Business </a:t>
            </a: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Environment</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1091794"/>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sz="2400" b="1" dirty="0" err="1" smtClean="0">
                <a:latin typeface="Times New Roman" panose="02020603050405020304" pitchFamily="18" charset="0"/>
                <a:cs typeface="Times New Roman" panose="02020603050405020304" pitchFamily="18" charset="0"/>
              </a:rPr>
              <a:t>Elements</a:t>
            </a:r>
            <a:r>
              <a:rPr lang="cs-CZ" sz="2400" b="1" dirty="0" smtClean="0">
                <a:latin typeface="Times New Roman" panose="02020603050405020304" pitchFamily="18" charset="0"/>
                <a:cs typeface="Times New Roman" panose="02020603050405020304" pitchFamily="18" charset="0"/>
              </a:rPr>
              <a:t> </a:t>
            </a:r>
            <a:r>
              <a:rPr lang="cs-CZ" sz="2400" b="1" dirty="0" err="1" smtClean="0">
                <a:latin typeface="Times New Roman" panose="02020603050405020304" pitchFamily="18" charset="0"/>
                <a:cs typeface="Times New Roman" panose="02020603050405020304" pitchFamily="18" charset="0"/>
              </a:rPr>
              <a:t>of</a:t>
            </a:r>
            <a:r>
              <a:rPr lang="cs-CZ" sz="2400" b="1" dirty="0" smtClean="0">
                <a:latin typeface="Times New Roman" panose="02020603050405020304" pitchFamily="18" charset="0"/>
                <a:cs typeface="Times New Roman" panose="02020603050405020304" pitchFamily="18" charset="0"/>
              </a:rPr>
              <a:t> </a:t>
            </a:r>
            <a:r>
              <a:rPr lang="cs-CZ" sz="2400" b="1" dirty="0" err="1" smtClean="0">
                <a:latin typeface="Times New Roman" panose="02020603050405020304" pitchFamily="18" charset="0"/>
                <a:cs typeface="Times New Roman" panose="02020603050405020304" pitchFamily="18" charset="0"/>
              </a:rPr>
              <a:t>international</a:t>
            </a:r>
            <a:r>
              <a:rPr lang="cs-CZ" sz="2400" b="1" dirty="0" smtClean="0">
                <a:latin typeface="Times New Roman" panose="02020603050405020304" pitchFamily="18" charset="0"/>
                <a:cs typeface="Times New Roman" panose="02020603050405020304" pitchFamily="18" charset="0"/>
              </a:rPr>
              <a:t> business </a:t>
            </a:r>
            <a:r>
              <a:rPr lang="cs-CZ" sz="2400" b="1" dirty="0" err="1" smtClean="0">
                <a:latin typeface="Times New Roman" panose="02020603050405020304" pitchFamily="18" charset="0"/>
                <a:cs typeface="Times New Roman" panose="02020603050405020304" pitchFamily="18" charset="0"/>
              </a:rPr>
              <a:t>environment</a:t>
            </a:r>
            <a:endParaRPr lang="cs-CZ" sz="2400" b="1" dirty="0" smtClean="0">
              <a:latin typeface="Times New Roman" panose="02020603050405020304" pitchFamily="18" charset="0"/>
              <a:cs typeface="Times New Roman" panose="02020603050405020304" pitchFamily="18" charset="0"/>
            </a:endParaRPr>
          </a:p>
          <a:p>
            <a:pPr marL="285750" indent="-285750" algn="just">
              <a:spcBef>
                <a:spcPct val="0"/>
              </a:spcBef>
              <a:defRPr/>
            </a:pPr>
            <a:endParaRPr lang="cs-CZ" sz="2400" dirty="0" smtClean="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dirty="0" smtClean="0">
                <a:latin typeface="Times New Roman" panose="02020603050405020304" pitchFamily="18" charset="0"/>
                <a:cs typeface="Times New Roman" panose="02020603050405020304" pitchFamily="18" charset="0"/>
              </a:rPr>
              <a:t>The </a:t>
            </a:r>
            <a:r>
              <a:rPr lang="en-US" sz="2400" dirty="0">
                <a:latin typeface="Times New Roman" panose="02020603050405020304" pitchFamily="18" charset="0"/>
                <a:cs typeface="Times New Roman" panose="02020603050405020304" pitchFamily="18" charset="0"/>
              </a:rPr>
              <a:t>international business refers to commercial activities that cross the borders of a national state. </a:t>
            </a:r>
          </a:p>
          <a:p>
            <a:pPr marL="285750" indent="-285750" algn="just">
              <a:spcBef>
                <a:spcPct val="0"/>
              </a:spcBef>
              <a:defRPr/>
            </a:pPr>
            <a:endParaRPr lang="en-US"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The elements of the international business can be grouped into three primary categories:</a:t>
            </a:r>
          </a:p>
          <a:p>
            <a:pPr marL="1028700" lvl="1" algn="just">
              <a:spcBef>
                <a:spcPct val="0"/>
              </a:spcBef>
              <a:defRPr/>
            </a:pPr>
            <a:r>
              <a:rPr lang="en-US" dirty="0">
                <a:latin typeface="Times New Roman" panose="02020603050405020304" pitchFamily="18" charset="0"/>
                <a:cs typeface="Times New Roman" panose="02020603050405020304" pitchFamily="18" charset="0"/>
              </a:rPr>
              <a:t>Regulatory elements – national level and regional level</a:t>
            </a:r>
            <a:r>
              <a:rPr lang="cs-CZ" dirty="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marL="1028700" lvl="1" algn="just">
              <a:spcBef>
                <a:spcPct val="0"/>
              </a:spcBef>
              <a:defRPr/>
            </a:pPr>
            <a:r>
              <a:rPr lang="en-US" dirty="0">
                <a:latin typeface="Times New Roman" panose="02020603050405020304" pitchFamily="18" charset="0"/>
                <a:cs typeface="Times New Roman" panose="02020603050405020304" pitchFamily="18" charset="0"/>
              </a:rPr>
              <a:t>Complicating elements – national level</a:t>
            </a:r>
            <a:r>
              <a:rPr lang="cs-CZ" dirty="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marL="1028700" lvl="1" algn="just">
              <a:spcBef>
                <a:spcPct val="0"/>
              </a:spcBef>
              <a:defRPr/>
            </a:pPr>
            <a:r>
              <a:rPr lang="en-US" dirty="0">
                <a:latin typeface="Times New Roman" panose="02020603050405020304" pitchFamily="18" charset="0"/>
                <a:cs typeface="Times New Roman" panose="02020603050405020304" pitchFamily="18" charset="0"/>
              </a:rPr>
              <a:t>Facilitating elements – international level.</a:t>
            </a:r>
          </a:p>
          <a:p>
            <a:pPr marL="285750" indent="-285750" algn="just">
              <a:spcBef>
                <a:spcPct val="0"/>
              </a:spcBef>
              <a:defRPr/>
            </a:pPr>
            <a:endParaRPr lang="en-US"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The classification of these elements is based on their operational significance. The term operational significance refers to how and to what degree an element affects the operations of companies engaged in the conduct of international business.</a:t>
            </a:r>
          </a:p>
        </p:txBody>
      </p:sp>
    </p:spTree>
    <p:extLst>
      <p:ext uri="{BB962C8B-B14F-4D97-AF65-F5344CB8AC3E}">
        <p14:creationId xmlns:p14="http://schemas.microsoft.com/office/powerpoint/2010/main" val="15088872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5801588" cy="461665"/>
          </a:xfrm>
          <a:prstGeom prst="rect">
            <a:avLst/>
          </a:prstGeom>
        </p:spPr>
        <p:txBody>
          <a:bodyPr wrap="none">
            <a:spAutoFit/>
          </a:bodyPr>
          <a:lstStyle/>
          <a:p>
            <a:pPr lvl="0">
              <a:defRPr/>
            </a:pPr>
            <a:r>
              <a:rPr lang="cs-CZ" sz="2400" kern="0" dirty="0" err="1">
                <a:solidFill>
                  <a:srgbClr val="307871"/>
                </a:solidFill>
                <a:latin typeface="Times New Roman"/>
              </a:rPr>
              <a:t>External</a:t>
            </a:r>
            <a:r>
              <a:rPr lang="cs-CZ" sz="2400" kern="0" dirty="0">
                <a:solidFill>
                  <a:srgbClr val="307871"/>
                </a:solidFill>
                <a:latin typeface="Times New Roman"/>
              </a:rPr>
              <a:t> </a:t>
            </a:r>
            <a:r>
              <a:rPr lang="cs-CZ" sz="2400" kern="0" dirty="0" smtClean="0">
                <a:solidFill>
                  <a:srgbClr val="307871"/>
                </a:solidFill>
                <a:latin typeface="Times New Roman"/>
              </a:rPr>
              <a:t> </a:t>
            </a:r>
            <a:r>
              <a:rPr kumimoji="0" lang="cs-CZ" sz="2400" b="0" i="0" u="none" strike="noStrike" kern="0" cap="none" spc="0" normalizeH="0" baseline="0" dirty="0" smtClean="0">
                <a:ln>
                  <a:noFill/>
                </a:ln>
                <a:solidFill>
                  <a:srgbClr val="307871"/>
                </a:solidFill>
                <a:effectLst/>
                <a:uLnTx/>
                <a:uFillTx/>
                <a:latin typeface="Times New Roman"/>
                <a:ea typeface="+mj-ea"/>
                <a:cs typeface="+mj-cs"/>
              </a:rPr>
              <a:t>International Business </a:t>
            </a: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Environment</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1091794"/>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sz="2400" b="1" dirty="0" err="1" smtClean="0">
                <a:latin typeface="Times New Roman" panose="02020603050405020304" pitchFamily="18" charset="0"/>
                <a:cs typeface="Times New Roman" panose="02020603050405020304" pitchFamily="18" charset="0"/>
              </a:rPr>
              <a:t>Elements</a:t>
            </a:r>
            <a:r>
              <a:rPr lang="cs-CZ" sz="2400" b="1" dirty="0" smtClean="0">
                <a:latin typeface="Times New Roman" panose="02020603050405020304" pitchFamily="18" charset="0"/>
                <a:cs typeface="Times New Roman" panose="02020603050405020304" pitchFamily="18" charset="0"/>
              </a:rPr>
              <a:t> </a:t>
            </a:r>
            <a:r>
              <a:rPr lang="cs-CZ" sz="2400" b="1" dirty="0" err="1" smtClean="0">
                <a:latin typeface="Times New Roman" panose="02020603050405020304" pitchFamily="18" charset="0"/>
                <a:cs typeface="Times New Roman" panose="02020603050405020304" pitchFamily="18" charset="0"/>
              </a:rPr>
              <a:t>of</a:t>
            </a:r>
            <a:r>
              <a:rPr lang="cs-CZ" sz="2400" b="1" dirty="0" smtClean="0">
                <a:latin typeface="Times New Roman" panose="02020603050405020304" pitchFamily="18" charset="0"/>
                <a:cs typeface="Times New Roman" panose="02020603050405020304" pitchFamily="18" charset="0"/>
              </a:rPr>
              <a:t> </a:t>
            </a:r>
            <a:r>
              <a:rPr lang="cs-CZ" sz="2400" b="1" dirty="0" err="1" smtClean="0">
                <a:latin typeface="Times New Roman" panose="02020603050405020304" pitchFamily="18" charset="0"/>
                <a:cs typeface="Times New Roman" panose="02020603050405020304" pitchFamily="18" charset="0"/>
              </a:rPr>
              <a:t>international</a:t>
            </a:r>
            <a:r>
              <a:rPr lang="cs-CZ" sz="2400" b="1" dirty="0" smtClean="0">
                <a:latin typeface="Times New Roman" panose="02020603050405020304" pitchFamily="18" charset="0"/>
                <a:cs typeface="Times New Roman" panose="02020603050405020304" pitchFamily="18" charset="0"/>
              </a:rPr>
              <a:t> business </a:t>
            </a:r>
            <a:r>
              <a:rPr lang="cs-CZ" sz="2400" b="1" dirty="0" err="1" smtClean="0">
                <a:latin typeface="Times New Roman" panose="02020603050405020304" pitchFamily="18" charset="0"/>
                <a:cs typeface="Times New Roman" panose="02020603050405020304" pitchFamily="18" charset="0"/>
              </a:rPr>
              <a:t>environment</a:t>
            </a:r>
            <a:r>
              <a:rPr lang="cs-CZ" sz="2400" b="1" dirty="0" smtClean="0">
                <a:latin typeface="Times New Roman" panose="02020603050405020304" pitchFamily="18" charset="0"/>
                <a:cs typeface="Times New Roman" panose="02020603050405020304" pitchFamily="18" charset="0"/>
              </a:rPr>
              <a:t>: </a:t>
            </a:r>
            <a:r>
              <a:rPr lang="cs-CZ" sz="2400" b="1" dirty="0" err="1" smtClean="0">
                <a:latin typeface="Times New Roman" panose="02020603050405020304" pitchFamily="18" charset="0"/>
                <a:cs typeface="Times New Roman" panose="02020603050405020304" pitchFamily="18" charset="0"/>
              </a:rPr>
              <a:t>National</a:t>
            </a:r>
            <a:r>
              <a:rPr lang="cs-CZ" sz="2400" b="1" dirty="0" smtClean="0">
                <a:latin typeface="Times New Roman" panose="02020603050405020304" pitchFamily="18" charset="0"/>
                <a:cs typeface="Times New Roman" panose="02020603050405020304" pitchFamily="18" charset="0"/>
              </a:rPr>
              <a:t> </a:t>
            </a:r>
            <a:r>
              <a:rPr lang="cs-CZ" sz="2400" b="1" dirty="0" err="1" smtClean="0">
                <a:latin typeface="Times New Roman" panose="02020603050405020304" pitchFamily="18" charset="0"/>
                <a:cs typeface="Times New Roman" panose="02020603050405020304" pitchFamily="18" charset="0"/>
              </a:rPr>
              <a:t>level</a:t>
            </a:r>
            <a:endParaRPr lang="cs-CZ" sz="2400" b="1" dirty="0" smtClean="0">
              <a:latin typeface="Times New Roman" panose="02020603050405020304" pitchFamily="18" charset="0"/>
              <a:cs typeface="Times New Roman" panose="02020603050405020304" pitchFamily="18" charset="0"/>
            </a:endParaRPr>
          </a:p>
          <a:p>
            <a:pPr marL="285750" indent="-285750" algn="just">
              <a:spcBef>
                <a:spcPct val="0"/>
              </a:spcBef>
              <a:defRPr/>
            </a:pPr>
            <a:endParaRPr lang="cs-CZ" sz="2400" dirty="0" smtClean="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National government enjoys the ultimate authority for the enactment and implementation of laws and policies within its country´s geographical territory.</a:t>
            </a:r>
          </a:p>
          <a:p>
            <a:pPr marL="285750" indent="-285750" algn="just">
              <a:spcBef>
                <a:spcPct val="0"/>
              </a:spcBef>
              <a:defRPr/>
            </a:pPr>
            <a:endParaRPr lang="en-US"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Most governments have in place machinery for the regulation of company affairs, financial services and accounting regulation.</a:t>
            </a:r>
          </a:p>
          <a:p>
            <a:pPr marL="285750" indent="-285750" algn="just">
              <a:spcBef>
                <a:spcPct val="0"/>
              </a:spcBef>
              <a:defRPr/>
            </a:pPr>
            <a:endParaRPr lang="en-US"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Laws and policies emanating from all these governmental authorities may impact both directly and indirectly on the businesses which operate within their borders, whether foreign or domestic.</a:t>
            </a:r>
          </a:p>
          <a:p>
            <a:pPr marL="1028700" lvl="1" algn="just">
              <a:spcBef>
                <a:spcPct val="0"/>
              </a:spcBef>
              <a:defRPr/>
            </a:pPr>
            <a:r>
              <a:rPr lang="en-US" dirty="0">
                <a:latin typeface="Times New Roman" panose="02020603050405020304" pitchFamily="18" charset="0"/>
                <a:cs typeface="Times New Roman" panose="02020603050405020304" pitchFamily="18" charset="0"/>
              </a:rPr>
              <a:t>Governments may be direct players in economic life through owning and controlling companies</a:t>
            </a:r>
            <a:r>
              <a:rPr lang="cs-CZ" dirty="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marL="1028700" lvl="1" algn="just">
              <a:spcBef>
                <a:spcPct val="0"/>
              </a:spcBef>
              <a:defRPr/>
            </a:pPr>
            <a:r>
              <a:rPr lang="en-US" dirty="0">
                <a:latin typeface="Times New Roman" panose="02020603050405020304" pitchFamily="18" charset="0"/>
                <a:cs typeface="Times New Roman" panose="02020603050405020304" pitchFamily="18" charset="0"/>
              </a:rPr>
              <a:t>Indirectly, government are responsible for lawmaking and implementation in numerous fields relevant to business</a:t>
            </a:r>
            <a:r>
              <a:rPr lang="cs-CZ" dirty="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94322956"/>
      </p:ext>
    </p:extLst>
  </p:cSld>
  <p:clrMapOvr>
    <a:masterClrMapping/>
  </p:clrMapOvr>
</p:sld>
</file>

<file path=ppt/theme/theme1.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775</TotalTime>
  <Words>2580</Words>
  <Application>Microsoft Office PowerPoint</Application>
  <PresentationFormat>Širokoúhlá obrazovka</PresentationFormat>
  <Paragraphs>292</Paragraphs>
  <Slides>26</Slides>
  <Notes>0</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26</vt:i4>
      </vt:variant>
    </vt:vector>
  </HeadingPairs>
  <TitlesOfParts>
    <vt:vector size="31" baseType="lpstr">
      <vt:lpstr>Arial</vt:lpstr>
      <vt:lpstr>Calibri</vt:lpstr>
      <vt:lpstr>Calibri Light</vt:lpstr>
      <vt:lpstr>Times New Roman</vt:lpstr>
      <vt:lpstr>Motiv Office</vt:lpstr>
      <vt:lpstr>Business Environment of Transnational Companies</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Roman Šperka</dc:creator>
  <cp:lastModifiedBy>zap0046</cp:lastModifiedBy>
  <cp:revision>306</cp:revision>
  <dcterms:created xsi:type="dcterms:W3CDTF">2016-11-25T20:36:16Z</dcterms:created>
  <dcterms:modified xsi:type="dcterms:W3CDTF">2021-05-03T17:52:58Z</dcterms:modified>
</cp:coreProperties>
</file>